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9aca44b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9aca44b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1e8ec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1e8ec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1e8ec2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1e8ec2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1e8ec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1e8ec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1e8ec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1e8ec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1e8ec2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1e8ec2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61e8ec2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61e8ec2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1e8ec2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1e8ec2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1e8ec2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1e8ec2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1e8ec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1e8ec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1e8ec2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1e8ec2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1e8ec2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1e8ec2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1e8ec2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1e8ec2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61e8ec2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61e8ec2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61e8ec2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61e8ec2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1e8ec2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1e8ec2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61e8ec2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61e8ec2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1e8ec2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1e8ec2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1e8ec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1e8ec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aca44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aca44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aca44b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aca44b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aca44b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9aca44b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9aca44b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9aca44b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TCP: Transmission Control Protocol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There is actually another protocol built on top of IP that doesn’t make those guarantees: UDP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UDP is a fire-and-forget protocol used for streaming/gaming, etc.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Much faster, much lower latency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13287"/>
            <a:ext cx="4530449" cy="251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TCP and IP technologies are so frequently used together that they are often referred to as TCP/IP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TCP/IP is the most common protocol on the internet today, even in many places where it isn’t the ideal choice!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Worse is better!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13287"/>
            <a:ext cx="4530449" cy="251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primary abstraction that programmers use when writing networking code is known as </a:t>
            </a:r>
            <a:r>
              <a:rPr i="1" lang="en">
                <a:solidFill>
                  <a:schemeClr val="dk1"/>
                </a:solidFill>
              </a:rPr>
              <a:t>a socket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Java has a pretty nice object oriented networking library found in the java.net package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Sockets come in two flavors: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Client Sockets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Server Sockets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Client Sockets are sockets that connect </a:t>
            </a:r>
            <a:r>
              <a:rPr i="1"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another computer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Server Sockets are sockets that </a:t>
            </a:r>
            <a:r>
              <a:rPr i="1" lang="en">
                <a:solidFill>
                  <a:schemeClr val="dk1"/>
                </a:solidFill>
              </a:rPr>
              <a:t>listen</a:t>
            </a:r>
            <a:r>
              <a:rPr lang="en">
                <a:solidFill>
                  <a:schemeClr val="dk1"/>
                </a:solidFill>
              </a:rPr>
              <a:t> for a connection to the current computer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</a:t>
            </a:r>
            <a:r>
              <a:rPr lang="en">
                <a:solidFill>
                  <a:schemeClr val="dk1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 is some </a:t>
            </a:r>
            <a:r>
              <a:rPr i="1" lang="en">
                <a:solidFill>
                  <a:schemeClr val="dk1"/>
                </a:solidFill>
              </a:rPr>
              <a:t>client</a:t>
            </a:r>
            <a:r>
              <a:rPr lang="en">
                <a:solidFill>
                  <a:schemeClr val="dk1"/>
                </a:solidFill>
              </a:rPr>
              <a:t> socket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create an instance of a Socket class, giving it a server name and a port to connect to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Server name: resolved via DNS to an IP address for 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Port: A numeric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Ports are a way for multiple programs to share the networking infrastructure of a computer without conflicting with one another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Many protocols have well known “default” ports: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Http: port 80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Ssh: port 22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no law that a given program has to be running on a given port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operating systems restrict running on lower numbered ports to root or admin user-started processes only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Higher numbered ports are generally widely available and can be a little chaotic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back to the code at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create a socket pointing to a given machine and port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then create a </a:t>
            </a:r>
            <a:r>
              <a:rPr i="1" lang="en">
                <a:solidFill>
                  <a:schemeClr val="dk1"/>
                </a:solidFill>
              </a:rPr>
              <a:t>PrintWriter</a:t>
            </a:r>
            <a:r>
              <a:rPr lang="en">
                <a:solidFill>
                  <a:schemeClr val="dk1"/>
                </a:solidFill>
              </a:rPr>
              <a:t> that wraps the </a:t>
            </a:r>
            <a:r>
              <a:rPr i="1" lang="en">
                <a:solidFill>
                  <a:schemeClr val="dk1"/>
                </a:solidFill>
              </a:rPr>
              <a:t>OutputStream</a:t>
            </a:r>
            <a:r>
              <a:rPr lang="en">
                <a:solidFill>
                  <a:schemeClr val="dk1"/>
                </a:solidFill>
              </a:rPr>
              <a:t> of the socket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will allow us to </a:t>
            </a:r>
            <a:r>
              <a:rPr i="1" lang="en">
                <a:solidFill>
                  <a:schemeClr val="dk1"/>
                </a:solidFill>
              </a:rPr>
              <a:t>send</a:t>
            </a:r>
            <a:r>
              <a:rPr lang="en">
                <a:solidFill>
                  <a:schemeClr val="dk1"/>
                </a:solidFill>
              </a:rPr>
              <a:t> data to the remote server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Question: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 a PrintWriter?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 not use the OutputStream directly?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OutputStream is low level, works in terms of bytes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PrintWriter allows us to work in higher-level terms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an example of the </a:t>
            </a:r>
            <a:r>
              <a:rPr i="1" lang="en">
                <a:solidFill>
                  <a:schemeClr val="dk1"/>
                </a:solidFill>
              </a:rPr>
              <a:t>Decorator Pattern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Using the print writer, we send some lines of text to the remote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are sending code conforming to the HTTP protocol, asking for the root document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Networking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Sockets, HTTP and HTML Parsing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After we send data up to the server on the socket, ensuring it is all sent with a flush() call, we can listen for the response on the same socket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 we use the decorator pattern to get a BufferedReader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BufferedReader will return lines of text or, if no lines are available, null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can read the response and print it out to the console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take a look at the response! </a:t>
            </a:r>
            <a:r>
              <a:rPr i="1" lang="en">
                <a:solidFill>
                  <a:schemeClr val="dk1"/>
                </a:solidFill>
              </a:rPr>
              <a:t>DEMO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at the end of the program, we </a:t>
            </a:r>
            <a:r>
              <a:rPr i="1" lang="en">
                <a:solidFill>
                  <a:schemeClr val="dk1"/>
                </a:solidFill>
              </a:rPr>
              <a:t>close</a:t>
            </a:r>
            <a:r>
              <a:rPr lang="en">
                <a:solidFill>
                  <a:schemeClr val="dk1"/>
                </a:solidFill>
              </a:rPr>
              <a:t> the writers and sockets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Necessary to free up OS-level resources associated with the socket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Turns out there </a:t>
            </a:r>
            <a:r>
              <a:rPr i="1" lang="en">
                <a:solidFill>
                  <a:schemeClr val="dk1"/>
                </a:solidFill>
              </a:rPr>
              <a:t>can</a:t>
            </a:r>
            <a:r>
              <a:rPr lang="en">
                <a:solidFill>
                  <a:schemeClr val="dk1"/>
                </a:solidFill>
              </a:rPr>
              <a:t> be resource leaks in java!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6712"/>
            <a:ext cx="4530451" cy="36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that’s the </a:t>
            </a:r>
            <a:r>
              <a:rPr i="1" lang="en">
                <a:solidFill>
                  <a:schemeClr val="dk1"/>
                </a:solidFill>
              </a:rPr>
              <a:t>client</a:t>
            </a:r>
            <a:r>
              <a:rPr lang="en">
                <a:solidFill>
                  <a:schemeClr val="dk1"/>
                </a:solidFill>
              </a:rPr>
              <a:t> side of things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we were talking to a </a:t>
            </a:r>
            <a:r>
              <a:rPr i="1" lang="en">
                <a:solidFill>
                  <a:schemeClr val="dk1"/>
                </a:solidFill>
              </a:rPr>
              <a:t>server</a:t>
            </a:r>
            <a:r>
              <a:rPr lang="en">
                <a:solidFill>
                  <a:schemeClr val="dk1"/>
                </a:solidFill>
              </a:rPr>
              <a:t>, listening on port 80 at montana.edu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does the </a:t>
            </a:r>
            <a:r>
              <a:rPr i="1" lang="en">
                <a:solidFill>
                  <a:schemeClr val="dk1"/>
                </a:solidFill>
              </a:rPr>
              <a:t>server</a:t>
            </a:r>
            <a:r>
              <a:rPr lang="en">
                <a:solidFill>
                  <a:schemeClr val="dk1"/>
                </a:solidFill>
              </a:rPr>
              <a:t> side of things look like?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625"/>
            <a:ext cx="4572000" cy="423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It’s a little bit more code, but sure looks </a:t>
            </a:r>
            <a:r>
              <a:rPr lang="en">
                <a:solidFill>
                  <a:schemeClr val="dk1"/>
                </a:solidFill>
              </a:rPr>
              <a:t>familiar</a:t>
            </a:r>
            <a:r>
              <a:rPr lang="en">
                <a:solidFill>
                  <a:schemeClr val="dk1"/>
                </a:solidFill>
              </a:rPr>
              <a:t> doesn’t it?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a new class, </a:t>
            </a:r>
            <a:r>
              <a:rPr i="1" lang="en">
                <a:solidFill>
                  <a:schemeClr val="dk1"/>
                </a:solidFill>
              </a:rPr>
              <a:t>ServerSocket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constructor takes a port to listen 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that’s really new here is the </a:t>
            </a:r>
            <a:r>
              <a:rPr i="1" lang="en">
                <a:solidFill>
                  <a:schemeClr val="dk1"/>
                </a:solidFill>
              </a:rPr>
              <a:t>accept()</a:t>
            </a:r>
            <a:r>
              <a:rPr lang="en">
                <a:solidFill>
                  <a:schemeClr val="dk1"/>
                </a:solidFill>
              </a:rPr>
              <a:t> method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where we accept new connections when a client connects to the server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625"/>
            <a:ext cx="4572000" cy="423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Once a client has connected, we are given back a… normal socket to </a:t>
            </a:r>
            <a:r>
              <a:rPr lang="en">
                <a:solidFill>
                  <a:schemeClr val="dk1"/>
                </a:solidFill>
              </a:rPr>
              <a:t>communicate</a:t>
            </a:r>
            <a:r>
              <a:rPr lang="en">
                <a:solidFill>
                  <a:schemeClr val="dk1"/>
                </a:solidFill>
              </a:rPr>
              <a:t> with them through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we are on the server, we reverse the reading and writing: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First we read in the clients request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Then we respond, echoing it back to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625"/>
            <a:ext cx="4572000" cy="423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Writing Network Code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 too bad, is it?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what is all that gobbledygook stuff around “HTTP/1.0 blah blah blah”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been implementing very simple, very broken HTTP clients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 time we’ll take a look at HTTP, HTML and Hypermedia!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625"/>
            <a:ext cx="4572000" cy="423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Sockets, HTTP and HTML Parsing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OK, so what did we look at today?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took a brief look at the networking layer model, including TCP/IP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Sockets, both client and server versions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Client sockets connect to a remote server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Server sockets listen for connections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core infrastructure that makes cloud computing possible is “the network”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Networking is an extremely complex topic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 right is the OSI Network Model, a common framework for understanding how networking 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7800"/>
            <a:ext cx="4530450" cy="282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this is an overview, we won’t be going into the lower level details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However,  before we move into the code, I want to mention two technologies: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TCP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7800"/>
            <a:ext cx="4530450" cy="282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IP: The Internet Protocol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low level protocol for identifying hosts (computers) on the network and sending information to them, or </a:t>
            </a:r>
            <a:r>
              <a:rPr lang="en" sz="1800">
                <a:solidFill>
                  <a:schemeClr val="dk1"/>
                </a:solidFill>
              </a:rPr>
              <a:t>receiving</a:t>
            </a:r>
            <a:r>
              <a:rPr lang="en" sz="1800">
                <a:solidFill>
                  <a:schemeClr val="dk1"/>
                </a:solidFill>
              </a:rPr>
              <a:t> information from them</a:t>
            </a:r>
            <a:endParaRPr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13287"/>
            <a:ext cx="4530449" cy="251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IP is where the term “ip address” comes from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d</a:t>
            </a:r>
            <a:r>
              <a:rPr i="1" lang="en">
                <a:solidFill>
                  <a:schemeClr val="dk1"/>
                </a:solidFill>
              </a:rPr>
              <a:t>ig</a:t>
            </a:r>
            <a:r>
              <a:rPr lang="en">
                <a:solidFill>
                  <a:schemeClr val="dk1"/>
                </a:solidFill>
              </a:rPr>
              <a:t> is a command line tool available on linux, allowing you to turn a </a:t>
            </a:r>
            <a:r>
              <a:rPr i="1" lang="en">
                <a:solidFill>
                  <a:schemeClr val="dk1"/>
                </a:solidFill>
              </a:rPr>
              <a:t>Domain Name </a:t>
            </a:r>
            <a:r>
              <a:rPr lang="en">
                <a:solidFill>
                  <a:schemeClr val="dk1"/>
                </a:solidFill>
              </a:rPr>
              <a:t>into an IP address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done via DNS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Domain Naming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00" y="976937"/>
            <a:ext cx="4262251" cy="31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DNS is a distributed protocol for turning Domain Names into IP addresses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may be familiar with URLs: Universal Resource Locators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URLs include a Domain Name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0" y="2031950"/>
            <a:ext cx="4572012" cy="4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you can see that the domain name “yahoo.com” resolves to the IP address 98.137.11.164, etc.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“Yahoo” is a vintage website that was very popular a few </a:t>
            </a:r>
            <a:r>
              <a:rPr lang="en">
                <a:solidFill>
                  <a:schemeClr val="dk1"/>
                </a:solidFill>
              </a:rPr>
              <a:t>decades</a:t>
            </a:r>
            <a:r>
              <a:rPr lang="en">
                <a:solidFill>
                  <a:schemeClr val="dk1"/>
                </a:solidFill>
              </a:rPr>
              <a:t> ago!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go to “yahoo.com” in a browser, the browser will actually connect to one of these IP addresses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00" y="976937"/>
            <a:ext cx="4262251" cy="31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Networking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TCP: Transmission Control Protocol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TCP is protocol built </a:t>
            </a:r>
            <a:r>
              <a:rPr i="1" lang="en" sz="1800">
                <a:solidFill>
                  <a:schemeClr val="dk1"/>
                </a:solidFill>
              </a:rPr>
              <a:t>on top</a:t>
            </a:r>
            <a:r>
              <a:rPr lang="en" sz="1800">
                <a:solidFill>
                  <a:schemeClr val="dk1"/>
                </a:solidFill>
              </a:rPr>
              <a:t> of IP to </a:t>
            </a:r>
            <a:r>
              <a:rPr i="1" lang="en" sz="1800">
                <a:solidFill>
                  <a:schemeClr val="dk1"/>
                </a:solidFill>
              </a:rPr>
              <a:t>reliably </a:t>
            </a:r>
            <a:r>
              <a:rPr lang="en" sz="1800">
                <a:solidFill>
                  <a:schemeClr val="dk1"/>
                </a:solidFill>
              </a:rPr>
              <a:t>communicate information with a remote computer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IP has no notion of confirmation that a remote system has received a piece of information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13287"/>
            <a:ext cx="4530449" cy="251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