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Average"/>
      <p:regular r:id="rId67"/>
    </p:embeddedFont>
    <p:embeddedFont>
      <p:font typeface="Oswald"/>
      <p:regular r:id="rId68"/>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Oswald-regular.fntdata"/><Relationship Id="rId23" Type="http://schemas.openxmlformats.org/officeDocument/2006/relationships/slide" Target="slides/slide18.xml"/><Relationship Id="rId67" Type="http://schemas.openxmlformats.org/officeDocument/2006/relationships/font" Target="fonts/Average-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swald-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c6743334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c6743334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935bd16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935bd16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935bd16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935bd16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935bd16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935bd16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30d5363d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30d5363d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4021625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4021625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4021625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4021625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40216251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40216251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0935bd163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0935bd163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4021625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4021625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935bd163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935bd163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935bd163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935bd163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935bd163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935bd163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935bd163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935bd163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0935bd163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0935bd163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935bd163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935bd163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935bd163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0935bd163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0935bd163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0935bd163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935bd163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0935bd163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935bd163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935bd163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935bd163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935bd163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6c64bee0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c64bee0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935bd163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0935bd163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935bd163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0935bd163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0935bd163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0935bd163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935bd163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935bd163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0935bd163c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0935bd163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40216251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40216251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c40216251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c40216251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30d5363d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930d5363d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935bd16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0935bd16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0935bd163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0935bd163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935bd163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935bd163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935bd163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0935bd163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1a506710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21a506710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1a506710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1a506710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1a5067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1a5067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21a506710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21a506710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1a5067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21a5067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21a5067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21a5067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1a506710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21a50671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21a5067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21a5067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0935bd163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0935bd163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935bd163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935bd163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0935bd163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0935bd163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0935bd163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0935bd163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0935bd16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0935bd16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0935bd16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0935bd16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0935bd16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0935bd16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0935bd163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0935bd163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0935bd163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0935bd163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0935bd163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0935bd163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0935bd163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0935bd163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0935bd163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0935bd163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c6743344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c674334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0935bd163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0935bd163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8c67433348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8c67433348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30d5363d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30d5363d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30d5363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30d5363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4021625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4021625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Arial"/>
              <a:buNone/>
              <a:defRPr sz="2100">
                <a:latin typeface="Arial"/>
                <a:ea typeface="Arial"/>
                <a:cs typeface="Arial"/>
                <a:sym typeface="Aria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55600" lvl="0" marL="457200" algn="ctr">
              <a:spcBef>
                <a:spcPts val="0"/>
              </a:spcBef>
              <a:spcAft>
                <a:spcPts val="0"/>
              </a:spcAft>
              <a:buSzPts val="2000"/>
              <a:buFont typeface="Arial"/>
              <a:buChar char="●"/>
              <a:defRPr sz="2000">
                <a:latin typeface="Arial"/>
                <a:ea typeface="Arial"/>
                <a:cs typeface="Arial"/>
                <a:sym typeface="Arial"/>
              </a:defRPr>
            </a:lvl1pPr>
            <a:lvl2pPr indent="-330200" lvl="1" marL="914400" algn="ctr">
              <a:spcBef>
                <a:spcPts val="1600"/>
              </a:spcBef>
              <a:spcAft>
                <a:spcPts val="0"/>
              </a:spcAft>
              <a:buSzPts val="1600"/>
              <a:buFont typeface="Arial"/>
              <a:buChar char="○"/>
              <a:defRPr sz="1600">
                <a:latin typeface="Arial"/>
                <a:ea typeface="Arial"/>
                <a:cs typeface="Arial"/>
                <a:sym typeface="Arial"/>
              </a:defRPr>
            </a:lvl2pPr>
            <a:lvl3pPr indent="-330200" lvl="2" marL="1371600" algn="ctr">
              <a:spcBef>
                <a:spcPts val="1600"/>
              </a:spcBef>
              <a:spcAft>
                <a:spcPts val="0"/>
              </a:spcAft>
              <a:buSzPts val="1600"/>
              <a:buFont typeface="Arial"/>
              <a:buChar char="■"/>
              <a:defRPr sz="1600">
                <a:latin typeface="Arial"/>
                <a:ea typeface="Arial"/>
                <a:cs typeface="Arial"/>
                <a:sym typeface="Arial"/>
              </a:defRPr>
            </a:lvl3pPr>
            <a:lvl4pPr indent="-330200" lvl="3" marL="1828800" algn="ctr">
              <a:spcBef>
                <a:spcPts val="1600"/>
              </a:spcBef>
              <a:spcAft>
                <a:spcPts val="0"/>
              </a:spcAft>
              <a:buSzPts val="1600"/>
              <a:buFont typeface="Arial"/>
              <a:buChar char="●"/>
              <a:defRPr sz="1600">
                <a:latin typeface="Arial"/>
                <a:ea typeface="Arial"/>
                <a:cs typeface="Arial"/>
                <a:sym typeface="Arial"/>
              </a:defRPr>
            </a:lvl4pPr>
            <a:lvl5pPr indent="-330200" lvl="4" marL="2286000" algn="ctr">
              <a:spcBef>
                <a:spcPts val="1600"/>
              </a:spcBef>
              <a:spcAft>
                <a:spcPts val="0"/>
              </a:spcAft>
              <a:buSzPts val="1600"/>
              <a:buFont typeface="Arial"/>
              <a:buChar char="○"/>
              <a:defRPr sz="1600">
                <a:latin typeface="Arial"/>
                <a:ea typeface="Arial"/>
                <a:cs typeface="Arial"/>
                <a:sym typeface="Arial"/>
              </a:defRPr>
            </a:lvl5pPr>
            <a:lvl6pPr indent="-330200" lvl="5" marL="2743200" algn="ctr">
              <a:spcBef>
                <a:spcPts val="1600"/>
              </a:spcBef>
              <a:spcAft>
                <a:spcPts val="0"/>
              </a:spcAft>
              <a:buSzPts val="1600"/>
              <a:buFont typeface="Arial"/>
              <a:buChar char="■"/>
              <a:defRPr sz="1600">
                <a:latin typeface="Arial"/>
                <a:ea typeface="Arial"/>
                <a:cs typeface="Arial"/>
                <a:sym typeface="Arial"/>
              </a:defRPr>
            </a:lvl6pPr>
            <a:lvl7pPr indent="-330200" lvl="6" marL="3200400" algn="ctr">
              <a:spcBef>
                <a:spcPts val="1600"/>
              </a:spcBef>
              <a:spcAft>
                <a:spcPts val="0"/>
              </a:spcAft>
              <a:buSzPts val="1600"/>
              <a:buFont typeface="Arial"/>
              <a:buChar char="●"/>
              <a:defRPr sz="1600">
                <a:latin typeface="Arial"/>
                <a:ea typeface="Arial"/>
                <a:cs typeface="Arial"/>
                <a:sym typeface="Arial"/>
              </a:defRPr>
            </a:lvl7pPr>
            <a:lvl8pPr indent="-330200" lvl="7" marL="3657600" algn="ctr">
              <a:spcBef>
                <a:spcPts val="1600"/>
              </a:spcBef>
              <a:spcAft>
                <a:spcPts val="0"/>
              </a:spcAft>
              <a:buSzPts val="1600"/>
              <a:buFont typeface="Arial"/>
              <a:buChar char="○"/>
              <a:defRPr sz="1600">
                <a:latin typeface="Arial"/>
                <a:ea typeface="Arial"/>
                <a:cs typeface="Arial"/>
                <a:sym typeface="Arial"/>
              </a:defRPr>
            </a:lvl8pPr>
            <a:lvl9pPr indent="-330200" lvl="8" marL="4114800" algn="ctr">
              <a:spcBef>
                <a:spcPts val="1600"/>
              </a:spcBef>
              <a:spcAft>
                <a:spcPts val="1600"/>
              </a:spcAft>
              <a:buSzPts val="1600"/>
              <a:buFont typeface="Arial"/>
              <a:buChar char="■"/>
              <a:defRPr sz="1600">
                <a:latin typeface="Arial"/>
                <a:ea typeface="Arial"/>
                <a:cs typeface="Arial"/>
                <a:sym typeface="Arial"/>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Slate-CG-MSU"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30200" lvl="1" marL="914400">
              <a:spcBef>
                <a:spcPts val="1600"/>
              </a:spcBef>
              <a:spcAft>
                <a:spcPts val="0"/>
              </a:spcAft>
              <a:buSzPts val="1600"/>
              <a:buFont typeface="Arial"/>
              <a:buChar char="○"/>
              <a:defRPr sz="1600">
                <a:latin typeface="Arial"/>
                <a:ea typeface="Arial"/>
                <a:cs typeface="Arial"/>
                <a:sym typeface="Arial"/>
              </a:defRPr>
            </a:lvl2pPr>
            <a:lvl3pPr indent="-330200" lvl="2" marL="1371600">
              <a:spcBef>
                <a:spcPts val="1600"/>
              </a:spcBef>
              <a:spcAft>
                <a:spcPts val="0"/>
              </a:spcAft>
              <a:buSzPts val="1600"/>
              <a:buFont typeface="Arial"/>
              <a:buChar char="■"/>
              <a:defRPr sz="1600">
                <a:latin typeface="Arial"/>
                <a:ea typeface="Arial"/>
                <a:cs typeface="Arial"/>
                <a:sym typeface="Arial"/>
              </a:defRPr>
            </a:lvl3pPr>
            <a:lvl4pPr indent="-330200" lvl="3" marL="1828800">
              <a:spcBef>
                <a:spcPts val="1600"/>
              </a:spcBef>
              <a:spcAft>
                <a:spcPts val="0"/>
              </a:spcAft>
              <a:buSzPts val="1600"/>
              <a:buFont typeface="Arial"/>
              <a:buChar char="●"/>
              <a:defRPr sz="1600">
                <a:latin typeface="Arial"/>
                <a:ea typeface="Arial"/>
                <a:cs typeface="Arial"/>
                <a:sym typeface="Arial"/>
              </a:defRPr>
            </a:lvl4pPr>
            <a:lvl5pPr indent="-330200" lvl="4" marL="2286000">
              <a:spcBef>
                <a:spcPts val="1600"/>
              </a:spcBef>
              <a:spcAft>
                <a:spcPts val="0"/>
              </a:spcAft>
              <a:buSzPts val="1600"/>
              <a:buFont typeface="Arial"/>
              <a:buChar char="○"/>
              <a:defRPr sz="1600">
                <a:latin typeface="Arial"/>
                <a:ea typeface="Arial"/>
                <a:cs typeface="Arial"/>
                <a:sym typeface="Arial"/>
              </a:defRPr>
            </a:lvl5pPr>
            <a:lvl6pPr indent="-330200" lvl="5" marL="2743200">
              <a:spcBef>
                <a:spcPts val="1600"/>
              </a:spcBef>
              <a:spcAft>
                <a:spcPts val="0"/>
              </a:spcAft>
              <a:buSzPts val="1600"/>
              <a:buFont typeface="Arial"/>
              <a:buChar char="■"/>
              <a:defRPr sz="1600">
                <a:latin typeface="Arial"/>
                <a:ea typeface="Arial"/>
                <a:cs typeface="Arial"/>
                <a:sym typeface="Arial"/>
              </a:defRPr>
            </a:lvl6pPr>
            <a:lvl7pPr indent="-330200" lvl="6" marL="3200400">
              <a:spcBef>
                <a:spcPts val="1600"/>
              </a:spcBef>
              <a:spcAft>
                <a:spcPts val="0"/>
              </a:spcAft>
              <a:buSzPts val="1600"/>
              <a:buFont typeface="Arial"/>
              <a:buChar char="●"/>
              <a:defRPr sz="1600">
                <a:latin typeface="Arial"/>
                <a:ea typeface="Arial"/>
                <a:cs typeface="Arial"/>
                <a:sym typeface="Arial"/>
              </a:defRPr>
            </a:lvl7pPr>
            <a:lvl8pPr indent="-330200" lvl="7" marL="3657600">
              <a:spcBef>
                <a:spcPts val="1600"/>
              </a:spcBef>
              <a:spcAft>
                <a:spcPts val="0"/>
              </a:spcAft>
              <a:buSzPts val="1600"/>
              <a:buFont typeface="Arial"/>
              <a:buChar char="○"/>
              <a:defRPr sz="1600">
                <a:latin typeface="Arial"/>
                <a:ea typeface="Arial"/>
                <a:cs typeface="Arial"/>
                <a:sym typeface="Arial"/>
              </a:defRPr>
            </a:lvl8pPr>
            <a:lvl9pPr indent="-330200" lvl="8" marL="4114800">
              <a:spcBef>
                <a:spcPts val="1600"/>
              </a:spcBef>
              <a:spcAft>
                <a:spcPts val="1600"/>
              </a:spcAft>
              <a:buSzPts val="1600"/>
              <a:buFont typeface="Arial"/>
              <a:buChar char="■"/>
              <a:defRPr sz="1600">
                <a:latin typeface="Arial"/>
                <a:ea typeface="Arial"/>
                <a:cs typeface="Arial"/>
                <a:sym typeface="Arial"/>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42900" lvl="1" marL="914400">
              <a:spcBef>
                <a:spcPts val="1600"/>
              </a:spcBef>
              <a:spcAft>
                <a:spcPts val="0"/>
              </a:spcAft>
              <a:buSzPts val="1800"/>
              <a:buFont typeface="Arial"/>
              <a:buChar char="○"/>
              <a:defRPr sz="1800">
                <a:latin typeface="Arial"/>
                <a:ea typeface="Arial"/>
                <a:cs typeface="Arial"/>
                <a:sym typeface="Arial"/>
              </a:defRPr>
            </a:lvl2pPr>
            <a:lvl3pPr indent="-342900" lvl="2" marL="1371600">
              <a:spcBef>
                <a:spcPts val="1600"/>
              </a:spcBef>
              <a:spcAft>
                <a:spcPts val="0"/>
              </a:spcAft>
              <a:buSzPts val="1800"/>
              <a:buFont typeface="Arial"/>
              <a:buChar char="■"/>
              <a:defRPr sz="1800">
                <a:latin typeface="Arial"/>
                <a:ea typeface="Arial"/>
                <a:cs typeface="Arial"/>
                <a:sym typeface="Arial"/>
              </a:defRPr>
            </a:lvl3pPr>
            <a:lvl4pPr indent="-342900" lvl="3" marL="1828800">
              <a:spcBef>
                <a:spcPts val="1600"/>
              </a:spcBef>
              <a:spcAft>
                <a:spcPts val="0"/>
              </a:spcAft>
              <a:buSzPts val="1800"/>
              <a:buFont typeface="Arial"/>
              <a:buChar char="●"/>
              <a:defRPr sz="1800">
                <a:latin typeface="Arial"/>
                <a:ea typeface="Arial"/>
                <a:cs typeface="Arial"/>
                <a:sym typeface="Arial"/>
              </a:defRPr>
            </a:lvl4pPr>
            <a:lvl5pPr indent="-342900" lvl="4" marL="2286000">
              <a:spcBef>
                <a:spcPts val="1600"/>
              </a:spcBef>
              <a:spcAft>
                <a:spcPts val="0"/>
              </a:spcAft>
              <a:buSzPts val="1800"/>
              <a:buFont typeface="Arial"/>
              <a:buChar char="○"/>
              <a:defRPr sz="1800">
                <a:latin typeface="Arial"/>
                <a:ea typeface="Arial"/>
                <a:cs typeface="Arial"/>
                <a:sym typeface="Arial"/>
              </a:defRPr>
            </a:lvl5pPr>
            <a:lvl6pPr indent="-342900" lvl="5" marL="2743200">
              <a:spcBef>
                <a:spcPts val="1600"/>
              </a:spcBef>
              <a:spcAft>
                <a:spcPts val="0"/>
              </a:spcAft>
              <a:buSzPts val="1800"/>
              <a:buFont typeface="Arial"/>
              <a:buChar char="■"/>
              <a:defRPr sz="1800">
                <a:latin typeface="Arial"/>
                <a:ea typeface="Arial"/>
                <a:cs typeface="Arial"/>
                <a:sym typeface="Arial"/>
              </a:defRPr>
            </a:lvl6pPr>
            <a:lvl7pPr indent="-342900" lvl="6" marL="3200400">
              <a:spcBef>
                <a:spcPts val="1600"/>
              </a:spcBef>
              <a:spcAft>
                <a:spcPts val="0"/>
              </a:spcAft>
              <a:buSzPts val="1800"/>
              <a:buFont typeface="Arial"/>
              <a:buChar char="●"/>
              <a:defRPr sz="1800">
                <a:latin typeface="Arial"/>
                <a:ea typeface="Arial"/>
                <a:cs typeface="Arial"/>
                <a:sym typeface="Arial"/>
              </a:defRPr>
            </a:lvl7pPr>
            <a:lvl8pPr indent="-342900" lvl="7" marL="3657600">
              <a:spcBef>
                <a:spcPts val="1600"/>
              </a:spcBef>
              <a:spcAft>
                <a:spcPts val="0"/>
              </a:spcAft>
              <a:buSzPts val="1800"/>
              <a:buFont typeface="Arial"/>
              <a:buChar char="○"/>
              <a:defRPr sz="1800">
                <a:latin typeface="Arial"/>
                <a:ea typeface="Arial"/>
                <a:cs typeface="Arial"/>
                <a:sym typeface="Arial"/>
              </a:defRPr>
            </a:lvl8pPr>
            <a:lvl9pPr indent="-342900" lvl="8" marL="4114800">
              <a:spcBef>
                <a:spcPts val="1600"/>
              </a:spcBef>
              <a:spcAft>
                <a:spcPts val="1600"/>
              </a:spcAft>
              <a:buSzPts val="1800"/>
              <a:buFont typeface="Arial"/>
              <a:buChar char="■"/>
              <a:defRPr sz="1800">
                <a:latin typeface="Arial"/>
                <a:ea typeface="Arial"/>
                <a:cs typeface="Arial"/>
                <a:sym typeface="Arial"/>
              </a:defRPr>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42900" lvl="1" marL="914400">
              <a:spcBef>
                <a:spcPts val="1600"/>
              </a:spcBef>
              <a:spcAft>
                <a:spcPts val="0"/>
              </a:spcAft>
              <a:buSzPts val="1800"/>
              <a:buFont typeface="Arial"/>
              <a:buChar char="○"/>
              <a:defRPr sz="1800">
                <a:latin typeface="Arial"/>
                <a:ea typeface="Arial"/>
                <a:cs typeface="Arial"/>
                <a:sym typeface="Arial"/>
              </a:defRPr>
            </a:lvl2pPr>
            <a:lvl3pPr indent="-342900" lvl="2" marL="1371600">
              <a:spcBef>
                <a:spcPts val="1600"/>
              </a:spcBef>
              <a:spcAft>
                <a:spcPts val="0"/>
              </a:spcAft>
              <a:buSzPts val="1800"/>
              <a:buFont typeface="Arial"/>
              <a:buChar char="■"/>
              <a:defRPr sz="1800">
                <a:latin typeface="Arial"/>
                <a:ea typeface="Arial"/>
                <a:cs typeface="Arial"/>
                <a:sym typeface="Arial"/>
              </a:defRPr>
            </a:lvl3pPr>
            <a:lvl4pPr indent="-342900" lvl="3" marL="1828800">
              <a:spcBef>
                <a:spcPts val="1600"/>
              </a:spcBef>
              <a:spcAft>
                <a:spcPts val="0"/>
              </a:spcAft>
              <a:buSzPts val="1800"/>
              <a:buFont typeface="Arial"/>
              <a:buChar char="●"/>
              <a:defRPr sz="1800">
                <a:latin typeface="Arial"/>
                <a:ea typeface="Arial"/>
                <a:cs typeface="Arial"/>
                <a:sym typeface="Arial"/>
              </a:defRPr>
            </a:lvl4pPr>
            <a:lvl5pPr indent="-342900" lvl="4" marL="2286000">
              <a:spcBef>
                <a:spcPts val="1600"/>
              </a:spcBef>
              <a:spcAft>
                <a:spcPts val="0"/>
              </a:spcAft>
              <a:buSzPts val="1800"/>
              <a:buFont typeface="Arial"/>
              <a:buChar char="○"/>
              <a:defRPr sz="1800">
                <a:latin typeface="Arial"/>
                <a:ea typeface="Arial"/>
                <a:cs typeface="Arial"/>
                <a:sym typeface="Arial"/>
              </a:defRPr>
            </a:lvl5pPr>
            <a:lvl6pPr indent="-342900" lvl="5" marL="2743200">
              <a:spcBef>
                <a:spcPts val="1600"/>
              </a:spcBef>
              <a:spcAft>
                <a:spcPts val="0"/>
              </a:spcAft>
              <a:buSzPts val="1800"/>
              <a:buFont typeface="Arial"/>
              <a:buChar char="■"/>
              <a:defRPr sz="1800">
                <a:latin typeface="Arial"/>
                <a:ea typeface="Arial"/>
                <a:cs typeface="Arial"/>
                <a:sym typeface="Arial"/>
              </a:defRPr>
            </a:lvl6pPr>
            <a:lvl7pPr indent="-342900" lvl="6" marL="3200400">
              <a:spcBef>
                <a:spcPts val="1600"/>
              </a:spcBef>
              <a:spcAft>
                <a:spcPts val="0"/>
              </a:spcAft>
              <a:buSzPts val="1800"/>
              <a:buFont typeface="Arial"/>
              <a:buChar char="●"/>
              <a:defRPr sz="1800">
                <a:latin typeface="Arial"/>
                <a:ea typeface="Arial"/>
                <a:cs typeface="Arial"/>
                <a:sym typeface="Arial"/>
              </a:defRPr>
            </a:lvl7pPr>
            <a:lvl8pPr indent="-342900" lvl="7" marL="3657600">
              <a:spcBef>
                <a:spcPts val="1600"/>
              </a:spcBef>
              <a:spcAft>
                <a:spcPts val="0"/>
              </a:spcAft>
              <a:buSzPts val="1800"/>
              <a:buFont typeface="Arial"/>
              <a:buChar char="○"/>
              <a:defRPr sz="1800">
                <a:latin typeface="Arial"/>
                <a:ea typeface="Arial"/>
                <a:cs typeface="Arial"/>
                <a:sym typeface="Arial"/>
              </a:defRPr>
            </a:lvl8pPr>
            <a:lvl9pPr indent="-342900" lvl="8" marL="4114800">
              <a:spcBef>
                <a:spcPts val="1600"/>
              </a:spcBef>
              <a:spcAft>
                <a:spcPts val="1600"/>
              </a:spcAft>
              <a:buSzPts val="1800"/>
              <a:buFont typeface="Arial"/>
              <a:buChar char="■"/>
              <a:defRPr sz="1800">
                <a:latin typeface="Arial"/>
                <a:ea typeface="Arial"/>
                <a:cs typeface="Arial"/>
                <a:sym typeface="Arial"/>
              </a:defRPr>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55600" lvl="1" marL="914400">
              <a:spcBef>
                <a:spcPts val="1600"/>
              </a:spcBef>
              <a:spcAft>
                <a:spcPts val="0"/>
              </a:spcAft>
              <a:buSzPts val="2000"/>
              <a:buFont typeface="Arial"/>
              <a:buChar char="○"/>
              <a:defRPr sz="2000">
                <a:latin typeface="Arial"/>
                <a:ea typeface="Arial"/>
                <a:cs typeface="Arial"/>
                <a:sym typeface="Arial"/>
              </a:defRPr>
            </a:lvl2pPr>
            <a:lvl3pPr indent="-355600" lvl="2" marL="1371600">
              <a:spcBef>
                <a:spcPts val="1600"/>
              </a:spcBef>
              <a:spcAft>
                <a:spcPts val="0"/>
              </a:spcAft>
              <a:buSzPts val="2000"/>
              <a:buFont typeface="Arial"/>
              <a:buChar char="■"/>
              <a:defRPr sz="2000">
                <a:latin typeface="Arial"/>
                <a:ea typeface="Arial"/>
                <a:cs typeface="Arial"/>
                <a:sym typeface="Arial"/>
              </a:defRPr>
            </a:lvl3pPr>
            <a:lvl4pPr indent="-355600" lvl="3" marL="1828800">
              <a:spcBef>
                <a:spcPts val="1600"/>
              </a:spcBef>
              <a:spcAft>
                <a:spcPts val="0"/>
              </a:spcAft>
              <a:buSzPts val="2000"/>
              <a:buFont typeface="Arial"/>
              <a:buChar char="●"/>
              <a:defRPr sz="2000">
                <a:latin typeface="Arial"/>
                <a:ea typeface="Arial"/>
                <a:cs typeface="Arial"/>
                <a:sym typeface="Arial"/>
              </a:defRPr>
            </a:lvl4pPr>
            <a:lvl5pPr indent="-355600" lvl="4" marL="2286000">
              <a:spcBef>
                <a:spcPts val="1600"/>
              </a:spcBef>
              <a:spcAft>
                <a:spcPts val="0"/>
              </a:spcAft>
              <a:buSzPts val="2000"/>
              <a:buFont typeface="Arial"/>
              <a:buChar char="○"/>
              <a:defRPr sz="2000">
                <a:latin typeface="Arial"/>
                <a:ea typeface="Arial"/>
                <a:cs typeface="Arial"/>
                <a:sym typeface="Arial"/>
              </a:defRPr>
            </a:lvl5pPr>
            <a:lvl6pPr indent="-355600" lvl="5" marL="2743200">
              <a:spcBef>
                <a:spcPts val="1600"/>
              </a:spcBef>
              <a:spcAft>
                <a:spcPts val="0"/>
              </a:spcAft>
              <a:buSzPts val="2000"/>
              <a:buFont typeface="Arial"/>
              <a:buChar char="■"/>
              <a:defRPr sz="2000">
                <a:latin typeface="Arial"/>
                <a:ea typeface="Arial"/>
                <a:cs typeface="Arial"/>
                <a:sym typeface="Arial"/>
              </a:defRPr>
            </a:lvl6pPr>
            <a:lvl7pPr indent="-355600" lvl="6" marL="3200400">
              <a:spcBef>
                <a:spcPts val="1600"/>
              </a:spcBef>
              <a:spcAft>
                <a:spcPts val="0"/>
              </a:spcAft>
              <a:buSzPts val="2000"/>
              <a:buFont typeface="Arial"/>
              <a:buChar char="●"/>
              <a:defRPr sz="2000">
                <a:latin typeface="Arial"/>
                <a:ea typeface="Arial"/>
                <a:cs typeface="Arial"/>
                <a:sym typeface="Arial"/>
              </a:defRPr>
            </a:lvl7pPr>
            <a:lvl8pPr indent="-355600" lvl="7" marL="3657600">
              <a:spcBef>
                <a:spcPts val="1600"/>
              </a:spcBef>
              <a:spcAft>
                <a:spcPts val="0"/>
              </a:spcAft>
              <a:buSzPts val="2000"/>
              <a:buFont typeface="Arial"/>
              <a:buChar char="○"/>
              <a:defRPr sz="2000">
                <a:latin typeface="Arial"/>
                <a:ea typeface="Arial"/>
                <a:cs typeface="Arial"/>
                <a:sym typeface="Arial"/>
              </a:defRPr>
            </a:lvl8pPr>
            <a:lvl9pPr indent="-355600" lvl="8" marL="4114800">
              <a:spcBef>
                <a:spcPts val="1600"/>
              </a:spcBef>
              <a:spcAft>
                <a:spcPts val="1600"/>
              </a:spcAft>
              <a:buSzPts val="2000"/>
              <a:buFont typeface="Arial"/>
              <a:buChar char="■"/>
              <a:defRPr sz="2000">
                <a:latin typeface="Arial"/>
                <a:ea typeface="Arial"/>
                <a:cs typeface="Arial"/>
                <a:sym typeface="Arial"/>
              </a:defRPr>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55600" lvl="0" marL="457200">
              <a:spcBef>
                <a:spcPts val="0"/>
              </a:spcBef>
              <a:spcAft>
                <a:spcPts val="0"/>
              </a:spcAft>
              <a:buClr>
                <a:schemeClr val="lt1"/>
              </a:buClr>
              <a:buSzPts val="2000"/>
              <a:buFont typeface="Arial"/>
              <a:buChar char="●"/>
              <a:defRPr sz="2000">
                <a:solidFill>
                  <a:schemeClr val="lt1"/>
                </a:solidFill>
                <a:latin typeface="Arial"/>
                <a:ea typeface="Arial"/>
                <a:cs typeface="Arial"/>
                <a:sym typeface="Arial"/>
              </a:defRPr>
            </a:lvl1pPr>
            <a:lvl2pPr indent="-330200" lvl="1" marL="9144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2pPr>
            <a:lvl3pPr indent="-330200" lvl="2" marL="13716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3pPr>
            <a:lvl4pPr indent="-330200" lvl="3" marL="18288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4pPr>
            <a:lvl5pPr indent="-330200" lvl="4" marL="22860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5pPr>
            <a:lvl6pPr indent="-330200" lvl="5" marL="27432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6pPr>
            <a:lvl7pPr indent="-330200" lvl="6" marL="32004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7pPr>
            <a:lvl8pPr indent="-330200" lvl="7" marL="36576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8pPr>
            <a:lvl9pPr indent="-330200" lvl="8" marL="4114800">
              <a:spcBef>
                <a:spcPts val="1600"/>
              </a:spcBef>
              <a:spcAft>
                <a:spcPts val="1600"/>
              </a:spcAft>
              <a:buClr>
                <a:schemeClr val="lt1"/>
              </a:buClr>
              <a:buSzPts val="1600"/>
              <a:buFont typeface="Arial"/>
              <a:buChar char="■"/>
              <a:defRPr sz="1600">
                <a:solidFill>
                  <a:schemeClr val="lt1"/>
                </a:solidFill>
                <a:latin typeface="Arial"/>
                <a:ea typeface="Arial"/>
                <a:cs typeface="Arial"/>
                <a:sym typeface="Aria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hyperlink" Target="https://dreamsongs.com/RiseOfWorseIsBetter.html" TargetMode="Externa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hyperlink" Target="https://dreamsongs.com/Files/worse-is-worse.pdf" TargetMode="External"/><Relationship Id="rId4" Type="http://schemas.openxmlformats.org/officeDocument/2006/relationships/hyperlink" Target="https://dreamsongs.com/Files/IsWorseReallyBetter.pdf" TargetMode="External"/><Relationship Id="rId5"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www.learn-c.org" TargetMode="External"/><Relationship Id="rId4" Type="http://schemas.openxmlformats.org/officeDocument/2006/relationships/hyperlink" Target="https://www.learn-c.org/en/Hello%2C_World%21" TargetMode="External"/><Relationship Id="rId10"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hyperlink" Target="https://www.learn-c.org/en/Variables_and_Types" TargetMode="External"/><Relationship Id="rId6" Type="http://schemas.openxmlformats.org/officeDocument/2006/relationships/hyperlink" Target="https://www.learn-c.org/en/Conditions" TargetMode="External"/><Relationship Id="rId7" Type="http://schemas.openxmlformats.org/officeDocument/2006/relationships/hyperlink" Target="https://www.learn-c.org/en/For_loops" TargetMode="External"/><Relationship Id="rId8" Type="http://schemas.openxmlformats.org/officeDocument/2006/relationships/hyperlink" Target="https://www.learn-c.org/en/While_loop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 Id="rId3" Type="http://schemas.openxmlformats.org/officeDocument/2006/relationships/image" Target="../media/image7.pn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 Id="rId3" Type="http://schemas.openxmlformats.org/officeDocument/2006/relationships/image" Target="../media/image7.png"/><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7.png"/><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 Id="rId3" Type="http://schemas.openxmlformats.org/officeDocument/2006/relationships/image" Target="../media/image7.png"/><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 Id="rId3"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304925" y="161975"/>
            <a:ext cx="6534150" cy="473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20" name="Google Shape;120;p22"/>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What was “the big idea” with C?</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Programming in assembly was </a:t>
            </a:r>
            <a:r>
              <a:rPr i="1" lang="en">
                <a:solidFill>
                  <a:schemeClr val="dk1"/>
                </a:solidFill>
              </a:rPr>
              <a:t>hard</a:t>
            </a:r>
            <a:r>
              <a:rPr lang="en">
                <a:solidFill>
                  <a:schemeClr val="dk1"/>
                </a:solidFill>
              </a:rPr>
              <a:t> especially as program size grew</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No notion of variables with names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No notion of scoping</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Implicit “parameters” and lots of busywork around function calls</a:t>
            </a:r>
            <a:endParaRPr>
              <a:solidFill>
                <a:schemeClr val="dk1"/>
              </a:solidFill>
            </a:endParaRPr>
          </a:p>
        </p:txBody>
      </p:sp>
      <p:pic>
        <p:nvPicPr>
          <p:cNvPr id="121" name="Google Shape;121;p22"/>
          <p:cNvPicPr preferRelativeResize="0"/>
          <p:nvPr/>
        </p:nvPicPr>
        <p:blipFill>
          <a:blip r:embed="rId3">
            <a:alphaModFix/>
          </a:blip>
          <a:stretch>
            <a:fillRect/>
          </a:stretch>
        </p:blipFill>
        <p:spPr>
          <a:xfrm>
            <a:off x="5686250" y="506925"/>
            <a:ext cx="2695276" cy="3787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27" name="Google Shape;127;p23"/>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 provided a lot of nice features on top of assembly:</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Easy function definition</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Easy function </a:t>
            </a:r>
            <a:r>
              <a:rPr lang="en">
                <a:solidFill>
                  <a:schemeClr val="dk1"/>
                </a:solidFill>
              </a:rPr>
              <a:t>invocation</a:t>
            </a:r>
            <a:r>
              <a:rPr lang="en">
                <a:solidFill>
                  <a:schemeClr val="dk1"/>
                </a:solidFill>
              </a:rPr>
              <a:t>, including argument passing</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Scoped local variables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Implicit stack pointer &amp; register management</a:t>
            </a:r>
            <a:endParaRPr>
              <a:solidFill>
                <a:schemeClr val="dk1"/>
              </a:solidFill>
            </a:endParaRPr>
          </a:p>
          <a:p>
            <a:pPr indent="-330200" lvl="2" marL="1371600" rtl="0" algn="l">
              <a:spcBef>
                <a:spcPts val="0"/>
              </a:spcBef>
              <a:spcAft>
                <a:spcPts val="0"/>
              </a:spcAft>
              <a:buClr>
                <a:schemeClr val="dk1"/>
              </a:buClr>
              <a:buSzPts val="1600"/>
              <a:buChar char="■"/>
            </a:pPr>
            <a:r>
              <a:rPr lang="en">
                <a:solidFill>
                  <a:schemeClr val="dk1"/>
                </a:solidFill>
              </a:rPr>
              <a:t>No more function prolog or epilog</a:t>
            </a:r>
            <a:endParaRPr>
              <a:solidFill>
                <a:schemeClr val="dk1"/>
              </a:solidFill>
            </a:endParaRPr>
          </a:p>
        </p:txBody>
      </p:sp>
      <p:pic>
        <p:nvPicPr>
          <p:cNvPr id="128" name="Google Shape;128;p23"/>
          <p:cNvPicPr preferRelativeResize="0"/>
          <p:nvPr/>
        </p:nvPicPr>
        <p:blipFill>
          <a:blip r:embed="rId3">
            <a:alphaModFix/>
          </a:blip>
          <a:stretch>
            <a:fillRect/>
          </a:stretch>
        </p:blipFill>
        <p:spPr>
          <a:xfrm>
            <a:off x="5686250" y="506925"/>
            <a:ext cx="2695276" cy="3787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34" name="Google Shape;134;p24"/>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 rapidly took over in place of assembly for general purpose development</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Assembly, by and large, has been relegated to special situations like embedded or extremely perf-sensitive work</a:t>
            </a:r>
            <a:endParaRPr>
              <a:solidFill>
                <a:schemeClr val="dk1"/>
              </a:solidFill>
            </a:endParaRPr>
          </a:p>
        </p:txBody>
      </p:sp>
      <p:pic>
        <p:nvPicPr>
          <p:cNvPr id="135" name="Google Shape;135;p24"/>
          <p:cNvPicPr preferRelativeResize="0"/>
          <p:nvPr/>
        </p:nvPicPr>
        <p:blipFill>
          <a:blip r:embed="rId3">
            <a:alphaModFix/>
          </a:blip>
          <a:stretch>
            <a:fillRect/>
          </a:stretch>
        </p:blipFill>
        <p:spPr>
          <a:xfrm>
            <a:off x="5686250" y="506925"/>
            <a:ext cx="2695276" cy="37875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41" name="Google Shape;141;p2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 invented in 1972 (half a century ago!) is still widely used in industry</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Linux kernel development, and nearly all operating systems work, is done in C with bits of assembly</a:t>
            </a:r>
            <a:endParaRPr>
              <a:solidFill>
                <a:schemeClr val="dk1"/>
              </a:solidFill>
            </a:endParaRPr>
          </a:p>
        </p:txBody>
      </p:sp>
      <p:pic>
        <p:nvPicPr>
          <p:cNvPr id="142" name="Google Shape;142;p25"/>
          <p:cNvPicPr preferRelativeResize="0"/>
          <p:nvPr/>
        </p:nvPicPr>
        <p:blipFill>
          <a:blip r:embed="rId3">
            <a:alphaModFix/>
          </a:blip>
          <a:stretch>
            <a:fillRect/>
          </a:stretch>
        </p:blipFill>
        <p:spPr>
          <a:xfrm>
            <a:off x="5686250" y="506925"/>
            <a:ext cx="2695276" cy="37875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48" name="Google Shape;148;p2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 is still used heavily in</a:t>
            </a:r>
            <a:r>
              <a:rPr lang="en">
                <a:solidFill>
                  <a:schemeClr val="dk1"/>
                </a:solidFill>
              </a:rPr>
              <a:t> embedded systems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Many of the core server systems of internet-based systems are written in C:</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DBMS (e.g. PostgreSQL)</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Web Servers (e.g. nginx)</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DNS (BIND)</a:t>
            </a:r>
            <a:endParaRPr>
              <a:solidFill>
                <a:schemeClr val="dk1"/>
              </a:solidFill>
            </a:endParaRPr>
          </a:p>
        </p:txBody>
      </p:sp>
      <p:pic>
        <p:nvPicPr>
          <p:cNvPr id="149" name="Google Shape;149;p26"/>
          <p:cNvPicPr preferRelativeResize="0"/>
          <p:nvPr/>
        </p:nvPicPr>
        <p:blipFill>
          <a:blip r:embed="rId3">
            <a:alphaModFix/>
          </a:blip>
          <a:stretch>
            <a:fillRect/>
          </a:stretch>
        </p:blipFill>
        <p:spPr>
          <a:xfrm>
            <a:off x="5686250" y="506925"/>
            <a:ext cx="2695276" cy="3787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55" name="Google Shape;155;p2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Many user applications are still written in C or a mix of C and other libraries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Almost all the core unix </a:t>
            </a:r>
            <a:r>
              <a:rPr lang="en">
                <a:solidFill>
                  <a:schemeClr val="dk1"/>
                </a:solidFill>
              </a:rPr>
              <a:t>utilities</a:t>
            </a:r>
            <a:r>
              <a:rPr lang="en">
                <a:solidFill>
                  <a:schemeClr val="dk1"/>
                </a:solidFill>
              </a:rPr>
              <a:t> are written in C</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Almost all the </a:t>
            </a:r>
            <a:r>
              <a:rPr i="1" lang="en">
                <a:solidFill>
                  <a:schemeClr val="dk1"/>
                </a:solidFill>
              </a:rPr>
              <a:t>other</a:t>
            </a:r>
            <a:r>
              <a:rPr lang="en">
                <a:solidFill>
                  <a:schemeClr val="dk1"/>
                </a:solidFill>
              </a:rPr>
              <a:t> programming languages are written in C</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Python</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Java</a:t>
            </a:r>
            <a:endParaRPr>
              <a:solidFill>
                <a:schemeClr val="dk1"/>
              </a:solidFill>
            </a:endParaRPr>
          </a:p>
        </p:txBody>
      </p:sp>
      <p:pic>
        <p:nvPicPr>
          <p:cNvPr id="156" name="Google Shape;156;p27"/>
          <p:cNvPicPr preferRelativeResize="0"/>
          <p:nvPr/>
        </p:nvPicPr>
        <p:blipFill>
          <a:blip r:embed="rId3">
            <a:alphaModFix/>
          </a:blip>
          <a:stretch>
            <a:fillRect/>
          </a:stretch>
        </p:blipFill>
        <p:spPr>
          <a:xfrm>
            <a:off x="5686250" y="506925"/>
            <a:ext cx="2695276" cy="3787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62" name="Google Shape;162;p28"/>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What’s the deal with C?</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Why are we still using it half a century later?</a:t>
            </a:r>
            <a:endParaRPr>
              <a:solidFill>
                <a:schemeClr val="dk1"/>
              </a:solidFill>
            </a:endParaRPr>
          </a:p>
        </p:txBody>
      </p:sp>
      <p:pic>
        <p:nvPicPr>
          <p:cNvPr id="163" name="Google Shape;163;p28"/>
          <p:cNvPicPr preferRelativeResize="0"/>
          <p:nvPr/>
        </p:nvPicPr>
        <p:blipFill>
          <a:blip r:embed="rId3">
            <a:alphaModFix/>
          </a:blip>
          <a:stretch>
            <a:fillRect/>
          </a:stretch>
        </p:blipFill>
        <p:spPr>
          <a:xfrm>
            <a:off x="5686250" y="506925"/>
            <a:ext cx="2695276" cy="3787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69" name="Google Shape;169;p2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Where there any other alternatives?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Yes!  The“other” big language in the 70’s &amp; 80s: Lisp</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Lisp could not be more different than C!</a:t>
            </a:r>
            <a:endParaRPr>
              <a:solidFill>
                <a:schemeClr val="dk1"/>
              </a:solidFill>
            </a:endParaRPr>
          </a:p>
        </p:txBody>
      </p:sp>
      <p:pic>
        <p:nvPicPr>
          <p:cNvPr id="170" name="Google Shape;170;p29"/>
          <p:cNvPicPr preferRelativeResize="0"/>
          <p:nvPr/>
        </p:nvPicPr>
        <p:blipFill>
          <a:blip r:embed="rId3">
            <a:alphaModFix/>
          </a:blip>
          <a:stretch>
            <a:fillRect/>
          </a:stretch>
        </p:blipFill>
        <p:spPr>
          <a:xfrm>
            <a:off x="4572000" y="1685791"/>
            <a:ext cx="4571999" cy="20917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76" name="Google Shape;176;p30"/>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Lisp has the following features: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It’s garbage collected</a:t>
            </a:r>
            <a:endParaRPr>
              <a:solidFill>
                <a:schemeClr val="dk1"/>
              </a:solidFill>
            </a:endParaRPr>
          </a:p>
          <a:p>
            <a:pPr indent="-330200" lvl="2" marL="1371600" rtl="0" algn="l">
              <a:spcBef>
                <a:spcPts val="0"/>
              </a:spcBef>
              <a:spcAft>
                <a:spcPts val="0"/>
              </a:spcAft>
              <a:buClr>
                <a:schemeClr val="dk1"/>
              </a:buClr>
              <a:buSzPts val="1600"/>
              <a:buChar char="■"/>
            </a:pPr>
            <a:r>
              <a:rPr lang="en">
                <a:solidFill>
                  <a:schemeClr val="dk1"/>
                </a:solidFill>
              </a:rPr>
              <a:t>Yes, back in the 70s!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It has a much larger/nicer standard library</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It is memory safe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Id doesn’t require header files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It can even call into C when necessary pretty easily!</a:t>
            </a:r>
            <a:endParaRPr>
              <a:solidFill>
                <a:schemeClr val="dk1"/>
              </a:solidFill>
            </a:endParaRPr>
          </a:p>
        </p:txBody>
      </p:sp>
      <p:pic>
        <p:nvPicPr>
          <p:cNvPr id="177" name="Google Shape;177;p30"/>
          <p:cNvPicPr preferRelativeResize="0"/>
          <p:nvPr/>
        </p:nvPicPr>
        <p:blipFill>
          <a:blip r:embed="rId3">
            <a:alphaModFix/>
          </a:blip>
          <a:stretch>
            <a:fillRect/>
          </a:stretch>
        </p:blipFill>
        <p:spPr>
          <a:xfrm>
            <a:off x="4572000" y="1685791"/>
            <a:ext cx="4571999" cy="20917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83" name="Google Shape;183;p31"/>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Lisp was a </a:t>
            </a:r>
            <a:r>
              <a:rPr i="1" lang="en">
                <a:solidFill>
                  <a:schemeClr val="dk1"/>
                </a:solidFill>
              </a:rPr>
              <a:t>far more advanced</a:t>
            </a:r>
            <a:r>
              <a:rPr lang="en">
                <a:solidFill>
                  <a:schemeClr val="dk1"/>
                </a:solidFill>
              </a:rPr>
              <a:t> programming language than C!</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It was also very popular in the early AI community due to its flexibility &amp; metaprogramming</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Maybe you’ve heard of AI?</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So… why didn’t lisp win?</a:t>
            </a:r>
            <a:endParaRPr>
              <a:solidFill>
                <a:schemeClr val="dk1"/>
              </a:solidFill>
            </a:endParaRPr>
          </a:p>
        </p:txBody>
      </p:sp>
      <p:pic>
        <p:nvPicPr>
          <p:cNvPr id="184" name="Google Shape;184;p31"/>
          <p:cNvPicPr preferRelativeResize="0"/>
          <p:nvPr/>
        </p:nvPicPr>
        <p:blipFill>
          <a:blip r:embed="rId3">
            <a:alphaModFix/>
          </a:blip>
          <a:stretch>
            <a:fillRect/>
          </a:stretch>
        </p:blipFill>
        <p:spPr>
          <a:xfrm>
            <a:off x="4572000" y="1685791"/>
            <a:ext cx="4571999" cy="20917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 How Did We Get Here?</a:t>
            </a:r>
            <a:endParaRPr/>
          </a:p>
        </p:txBody>
      </p:sp>
      <p:sp>
        <p:nvSpPr>
          <p:cNvPr id="65" name="Google Shape;65;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if this is as good as it gets?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90" name="Google Shape;190;p32"/>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 Lisp enthusiast, Richard Gabriel, tried to make sense of the situation</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 portion of his paper has come to be known as the “Worse Is Better” argument:</a:t>
            </a:r>
            <a:endParaRPr>
              <a:solidFill>
                <a:schemeClr val="dk1"/>
              </a:solidFill>
            </a:endParaRPr>
          </a:p>
          <a:p>
            <a:pPr indent="-330200" lvl="1" marL="914400" rtl="0" algn="l">
              <a:spcBef>
                <a:spcPts val="0"/>
              </a:spcBef>
              <a:spcAft>
                <a:spcPts val="0"/>
              </a:spcAft>
              <a:buClr>
                <a:schemeClr val="dk1"/>
              </a:buClr>
              <a:buSzPts val="1600"/>
              <a:buChar char="○"/>
            </a:pPr>
            <a:r>
              <a:rPr lang="en" u="sng">
                <a:solidFill>
                  <a:schemeClr val="hlink"/>
                </a:solidFill>
                <a:hlinkClick r:id="rId3"/>
              </a:rPr>
              <a:t>https://dreamsongs.com/RiseOfWorseIsBetter.html</a:t>
            </a:r>
            <a:r>
              <a:rPr lang="en">
                <a:solidFill>
                  <a:schemeClr val="dk1"/>
                </a:solidFill>
              </a:rPr>
              <a:t> </a:t>
            </a:r>
            <a:endParaRPr>
              <a:solidFill>
                <a:schemeClr val="dk1"/>
              </a:solidFill>
            </a:endParaRPr>
          </a:p>
        </p:txBody>
      </p:sp>
      <p:pic>
        <p:nvPicPr>
          <p:cNvPr id="191" name="Google Shape;191;p32"/>
          <p:cNvPicPr preferRelativeResize="0"/>
          <p:nvPr/>
        </p:nvPicPr>
        <p:blipFill>
          <a:blip r:embed="rId4">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97" name="Google Shape;197;p33"/>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In this paper he contrasts two styles: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The MIT/Stanford approach</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The Bell Labs/Berkeley approach</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MIT/Stanford focuses on “the right thing” no matter the complexity cost</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New Jersey/Berkeley focuses on simplicity of implementation</a:t>
            </a:r>
            <a:endParaRPr>
              <a:solidFill>
                <a:schemeClr val="dk1"/>
              </a:solidFill>
            </a:endParaRPr>
          </a:p>
        </p:txBody>
      </p:sp>
      <p:pic>
        <p:nvPicPr>
          <p:cNvPr id="198" name="Google Shape;198;p33"/>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04" name="Google Shape;204;p34"/>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He contrasts theses styles along four possible </a:t>
            </a:r>
            <a:r>
              <a:rPr i="1" lang="en">
                <a:solidFill>
                  <a:schemeClr val="dk1"/>
                </a:solidFill>
              </a:rPr>
              <a:t>design goals</a:t>
            </a:r>
            <a:r>
              <a:rPr lang="en">
                <a:solidFill>
                  <a:schemeClr val="dk1"/>
                </a:solidFill>
              </a:rPr>
              <a: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Simplicity of implementation</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Correctness of implementation</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Consistency of system</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Completeness of systems</a:t>
            </a:r>
            <a:endParaRPr>
              <a:solidFill>
                <a:schemeClr val="dk1"/>
              </a:solidFill>
            </a:endParaRPr>
          </a:p>
        </p:txBody>
      </p:sp>
      <p:pic>
        <p:nvPicPr>
          <p:cNvPr id="205" name="Google Shape;205;p34"/>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MIT/Stanford</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11" name="Google Shape;211;p3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Simplicity -- the design must be simple, both in implementation and interface. It is more important for the interface to be simple than the implementation.</a:t>
            </a:r>
            <a:endParaRPr>
              <a:solidFill>
                <a:schemeClr val="dk1"/>
              </a:solidFill>
            </a:endParaRPr>
          </a:p>
        </p:txBody>
      </p:sp>
      <p:pic>
        <p:nvPicPr>
          <p:cNvPr id="212" name="Google Shape;212;p35"/>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MIT/Stanford</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18" name="Google Shape;218;p3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Correctness -- the design must be correct in all observable aspects. Incorrectness is simply not allowed.</a:t>
            </a:r>
            <a:endParaRPr>
              <a:solidFill>
                <a:schemeClr val="dk1"/>
              </a:solidFill>
            </a:endParaRPr>
          </a:p>
        </p:txBody>
      </p:sp>
      <p:pic>
        <p:nvPicPr>
          <p:cNvPr id="219" name="Google Shape;219;p36"/>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MIT/Stanford</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25" name="Google Shape;225;p3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Consistency -- the design must not be inconsistent. A design is allowed to be slightly less simple and less complete to avoid inconsistency. Consistency is as important as correctness.</a:t>
            </a:r>
            <a:endParaRPr>
              <a:solidFill>
                <a:schemeClr val="dk1"/>
              </a:solidFill>
            </a:endParaRPr>
          </a:p>
        </p:txBody>
      </p:sp>
      <p:pic>
        <p:nvPicPr>
          <p:cNvPr id="226" name="Google Shape;226;p37"/>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MIT/Stanford</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32" name="Google Shape;232;p38"/>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Completeness -- the design must cover as many important situations as is practical. All reasonably expected cases must be covered. Simplicity is not allowed to overly reduce completeness.</a:t>
            </a:r>
            <a:endParaRPr>
              <a:solidFill>
                <a:schemeClr val="dk1"/>
              </a:solidFill>
            </a:endParaRPr>
          </a:p>
        </p:txBody>
      </p:sp>
      <p:pic>
        <p:nvPicPr>
          <p:cNvPr id="233" name="Google Shape;233;p38"/>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New Jersey/Berkeley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39" name="Google Shape;239;p3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Simplicity -- the design must be simple, both in implementation and interface. It is more important for the implementation to be simple than the interface. Simplicity is the most important consideration in a design.</a:t>
            </a:r>
            <a:endParaRPr>
              <a:solidFill>
                <a:schemeClr val="dk1"/>
              </a:solidFill>
            </a:endParaRPr>
          </a:p>
        </p:txBody>
      </p:sp>
      <p:pic>
        <p:nvPicPr>
          <p:cNvPr id="240" name="Google Shape;240;p39"/>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New Jersey/Berkeley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46" name="Google Shape;246;p40"/>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Correctness -- the design must be correct in all observable aspects. It is slightly better to be simple than correct.</a:t>
            </a:r>
            <a:endParaRPr>
              <a:solidFill>
                <a:schemeClr val="dk1"/>
              </a:solidFill>
            </a:endParaRPr>
          </a:p>
        </p:txBody>
      </p:sp>
      <p:pic>
        <p:nvPicPr>
          <p:cNvPr id="247" name="Google Shape;247;p40"/>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New Jersey/Berkeley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53" name="Google Shape;253;p41"/>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Consistency -- the design must not be overly inconsistent. Consistency can be sacrificed for simplicity in some cases, but it is better to drop those parts of the design that deal with less common circumstances than to introduce either implementational complexity or inconsistency.</a:t>
            </a:r>
            <a:endParaRPr>
              <a:solidFill>
                <a:schemeClr val="dk1"/>
              </a:solidFill>
            </a:endParaRPr>
          </a:p>
          <a:p>
            <a:pPr indent="-355600" lvl="0" marL="457200" rtl="0" algn="l">
              <a:spcBef>
                <a:spcPts val="0"/>
              </a:spcBef>
              <a:spcAft>
                <a:spcPts val="0"/>
              </a:spcAft>
              <a:buClr>
                <a:schemeClr val="dk1"/>
              </a:buClr>
              <a:buSzPts val="2000"/>
              <a:buChar char="●"/>
            </a:pPr>
            <a:r>
              <a:t/>
            </a:r>
            <a:endParaRPr>
              <a:solidFill>
                <a:schemeClr val="dk1"/>
              </a:solidFill>
            </a:endParaRPr>
          </a:p>
          <a:p>
            <a:pPr indent="-355600" lvl="0" marL="457200" rtl="0" algn="l">
              <a:spcBef>
                <a:spcPts val="0"/>
              </a:spcBef>
              <a:spcAft>
                <a:spcPts val="0"/>
              </a:spcAft>
              <a:buClr>
                <a:schemeClr val="dk1"/>
              </a:buClr>
              <a:buSzPts val="2000"/>
              <a:buChar char="●"/>
            </a:pPr>
            <a:r>
              <a:t/>
            </a:r>
            <a:endParaRPr>
              <a:solidFill>
                <a:schemeClr val="dk1"/>
              </a:solidFill>
            </a:endParaRPr>
          </a:p>
        </p:txBody>
      </p:sp>
      <p:pic>
        <p:nvPicPr>
          <p:cNvPr id="254" name="Google Shape;254;p41"/>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Syllabus</a:t>
            </a:r>
            <a:endParaRPr/>
          </a:p>
        </p:txBody>
      </p:sp>
      <p:pic>
        <p:nvPicPr>
          <p:cNvPr id="71" name="Google Shape;71;p15"/>
          <p:cNvPicPr preferRelativeResize="0"/>
          <p:nvPr/>
        </p:nvPicPr>
        <p:blipFill>
          <a:blip r:embed="rId3">
            <a:alphaModFix/>
          </a:blip>
          <a:stretch>
            <a:fillRect/>
          </a:stretch>
        </p:blipFill>
        <p:spPr>
          <a:xfrm>
            <a:off x="1101650" y="1042875"/>
            <a:ext cx="6940689" cy="3820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New Jersey/Berkeley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60" name="Google Shape;260;p42"/>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Completeness -- the design must cover as many important situations as is practical. All reasonably expected cases should be covered. Completeness can be sacrificed in favor of any other quality. </a:t>
            </a:r>
            <a:r>
              <a:rPr b="1" lang="en" sz="1600">
                <a:solidFill>
                  <a:schemeClr val="dk1"/>
                </a:solidFill>
              </a:rPr>
              <a:t>In fact, completeness must be sacrificed whenever implementation simplicity is jeopardized.</a:t>
            </a:r>
            <a:r>
              <a:rPr lang="en" sz="1600">
                <a:solidFill>
                  <a:schemeClr val="dk1"/>
                </a:solidFill>
              </a:rPr>
              <a:t> Consistency can be sacrificed to achieve completeness if simplicity is retained; especially worthless is consistency of interface.</a:t>
            </a:r>
            <a:endParaRPr sz="1600">
              <a:solidFill>
                <a:schemeClr val="dk1"/>
              </a:solidFill>
            </a:endParaRPr>
          </a:p>
        </p:txBody>
      </p:sp>
      <p:pic>
        <p:nvPicPr>
          <p:cNvPr id="261" name="Google Shape;261;p42"/>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New Jersey/Berkeley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67" name="Google Shape;267;p43"/>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Gabriel argues that, despite his biases, the </a:t>
            </a:r>
            <a:r>
              <a:rPr i="1" lang="en">
                <a:solidFill>
                  <a:schemeClr val="dk1"/>
                </a:solidFill>
              </a:rPr>
              <a:t>Worse Is Better</a:t>
            </a:r>
            <a:r>
              <a:rPr lang="en">
                <a:solidFill>
                  <a:schemeClr val="dk1"/>
                </a:solidFill>
              </a:rPr>
              <a:t> approach taken by C has better survival characteristics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This is a wonderful example of a person reasoning </a:t>
            </a:r>
            <a:r>
              <a:rPr i="1" lang="en">
                <a:solidFill>
                  <a:schemeClr val="dk1"/>
                </a:solidFill>
              </a:rPr>
              <a:t>against their priors</a:t>
            </a:r>
            <a:endParaRPr>
              <a:solidFill>
                <a:schemeClr val="dk1"/>
              </a:solidFill>
            </a:endParaRPr>
          </a:p>
        </p:txBody>
      </p:sp>
      <p:pic>
        <p:nvPicPr>
          <p:cNvPr id="268" name="Google Shape;268;p43"/>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New Jersey/Berkeley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74" name="Google Shape;274;p44"/>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Wrote a series of papers essentially </a:t>
            </a:r>
            <a:r>
              <a:rPr i="1" lang="en">
                <a:solidFill>
                  <a:schemeClr val="dk1"/>
                </a:solidFill>
              </a:rPr>
              <a:t>arguing with himself</a:t>
            </a:r>
            <a:r>
              <a:rPr lang="en">
                <a:solidFill>
                  <a:schemeClr val="dk1"/>
                </a:solidFill>
              </a:rPr>
              <a:t> as to whether Worse Is Better</a:t>
            </a:r>
            <a:endParaRPr>
              <a:solidFill>
                <a:schemeClr val="dk1"/>
              </a:solidFill>
            </a:endParaRPr>
          </a:p>
          <a:p>
            <a:pPr indent="-330200" lvl="1" marL="914400" rtl="0" algn="l">
              <a:spcBef>
                <a:spcPts val="0"/>
              </a:spcBef>
              <a:spcAft>
                <a:spcPts val="0"/>
              </a:spcAft>
              <a:buClr>
                <a:schemeClr val="dk1"/>
              </a:buClr>
              <a:buSzPts val="1600"/>
              <a:buChar char="○"/>
            </a:pPr>
            <a:r>
              <a:rPr lang="en" u="sng">
                <a:solidFill>
                  <a:schemeClr val="hlink"/>
                </a:solidFill>
                <a:hlinkClick r:id="rId3"/>
              </a:rPr>
              <a:t>https://dreamsongs.com/Files/worse-is-worse.pdf</a:t>
            </a:r>
            <a:endParaRPr>
              <a:solidFill>
                <a:schemeClr val="dk1"/>
              </a:solidFill>
            </a:endParaRPr>
          </a:p>
          <a:p>
            <a:pPr indent="-330200" lvl="1" marL="914400" rtl="0" algn="l">
              <a:spcBef>
                <a:spcPts val="0"/>
              </a:spcBef>
              <a:spcAft>
                <a:spcPts val="0"/>
              </a:spcAft>
              <a:buClr>
                <a:schemeClr val="dk1"/>
              </a:buClr>
              <a:buSzPts val="1600"/>
              <a:buChar char="○"/>
            </a:pPr>
            <a:r>
              <a:rPr lang="en" u="sng">
                <a:solidFill>
                  <a:schemeClr val="hlink"/>
                </a:solidFill>
                <a:hlinkClick r:id="rId4"/>
              </a:rPr>
              <a:t>https://dreamsongs.com/Files/IsWorseReallyBetter.pdf</a:t>
            </a:r>
            <a:r>
              <a:rPr lang="en">
                <a:solidFill>
                  <a:schemeClr val="dk1"/>
                </a:solidFill>
              </a:rPr>
              <a:t> </a:t>
            </a:r>
            <a:endParaRPr>
              <a:solidFill>
                <a:schemeClr val="dk1"/>
              </a:solidFill>
            </a:endParaRPr>
          </a:p>
        </p:txBody>
      </p:sp>
      <p:pic>
        <p:nvPicPr>
          <p:cNvPr id="275" name="Google Shape;275;p44"/>
          <p:cNvPicPr preferRelativeResize="0"/>
          <p:nvPr/>
        </p:nvPicPr>
        <p:blipFill>
          <a:blip r:embed="rId5">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New Jersey/Berkeley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81" name="Google Shape;281;p4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 agree that, in some cases, and certainly in the case of C, Worse is/was Better</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Simplicity of implementation is an important design consideration and other considerations may need to be subordinated to it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“80/20” thinking</a:t>
            </a:r>
            <a:endParaRPr>
              <a:solidFill>
                <a:schemeClr val="dk1"/>
              </a:solidFill>
            </a:endParaRPr>
          </a:p>
        </p:txBody>
      </p:sp>
      <p:pic>
        <p:nvPicPr>
          <p:cNvPr id="282" name="Google Shape;282;p45"/>
          <p:cNvPicPr preferRelativeResize="0"/>
          <p:nvPr/>
        </p:nvPicPr>
        <p:blipFill>
          <a:blip r:embed="rId3">
            <a:alphaModFix/>
          </a:blip>
          <a:stretch>
            <a:fillRect/>
          </a:stretch>
        </p:blipFill>
        <p:spPr>
          <a:xfrm>
            <a:off x="4572000" y="863550"/>
            <a:ext cx="4555218" cy="3416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88" name="Google Shape;288;p4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 was/is “Worse is Better”</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It won</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Nothing has really replaced it for systems programming</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Maybe Rust?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Maybe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Deal with it…</a:t>
            </a:r>
            <a:endParaRPr>
              <a:solidFill>
                <a:schemeClr val="dk1"/>
              </a:solidFill>
            </a:endParaRPr>
          </a:p>
        </p:txBody>
      </p:sp>
      <p:pic>
        <p:nvPicPr>
          <p:cNvPr id="289" name="Google Shape;289;p46"/>
          <p:cNvPicPr preferRelativeResize="0"/>
          <p:nvPr/>
        </p:nvPicPr>
        <p:blipFill>
          <a:blip r:embed="rId3">
            <a:alphaModFix/>
          </a:blip>
          <a:stretch>
            <a:fillRect/>
          </a:stretch>
        </p:blipFill>
        <p:spPr>
          <a:xfrm>
            <a:off x="5178500" y="1569925"/>
            <a:ext cx="3597475" cy="2332550"/>
          </a:xfrm>
          <a:prstGeom prst="rect">
            <a:avLst/>
          </a:prstGeom>
          <a:noFill/>
          <a:ln>
            <a:noFill/>
          </a:ln>
        </p:spPr>
      </p:pic>
      <p:pic>
        <p:nvPicPr>
          <p:cNvPr id="290" name="Google Shape;290;p46"/>
          <p:cNvPicPr preferRelativeResize="0"/>
          <p:nvPr/>
        </p:nvPicPr>
        <p:blipFill>
          <a:blip r:embed="rId4">
            <a:alphaModFix/>
          </a:blip>
          <a:stretch>
            <a:fillRect/>
          </a:stretch>
        </p:blipFill>
        <p:spPr>
          <a:xfrm>
            <a:off x="5178501" y="1569925"/>
            <a:ext cx="3588543" cy="2332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7"/>
          <p:cNvPicPr preferRelativeResize="0"/>
          <p:nvPr/>
        </p:nvPicPr>
        <p:blipFill>
          <a:blip r:embed="rId3">
            <a:alphaModFix/>
          </a:blip>
          <a:stretch>
            <a:fillRect/>
          </a:stretch>
        </p:blipFill>
        <p:spPr>
          <a:xfrm>
            <a:off x="838200" y="247650"/>
            <a:ext cx="7467600" cy="4648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8"/>
          <p:cNvPicPr preferRelativeResize="0"/>
          <p:nvPr/>
        </p:nvPicPr>
        <p:blipFill>
          <a:blip r:embed="rId3">
            <a:alphaModFix/>
          </a:blip>
          <a:stretch>
            <a:fillRect/>
          </a:stretch>
        </p:blipFill>
        <p:spPr>
          <a:xfrm>
            <a:off x="1453692" y="544850"/>
            <a:ext cx="6236625" cy="4053800"/>
          </a:xfrm>
          <a:prstGeom prst="rect">
            <a:avLst/>
          </a:prstGeom>
          <a:noFill/>
          <a:ln>
            <a:noFill/>
          </a:ln>
        </p:spPr>
      </p:pic>
      <p:sp>
        <p:nvSpPr>
          <p:cNvPr id="301" name="Google Shape;301;p48"/>
          <p:cNvSpPr txBox="1"/>
          <p:nvPr/>
        </p:nvSpPr>
        <p:spPr>
          <a:xfrm>
            <a:off x="5731750" y="3699775"/>
            <a:ext cx="2473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solidFill>
                  <a:srgbClr val="FFFF00"/>
                </a:solidFill>
                <a:latin typeface="Impact"/>
                <a:ea typeface="Impact"/>
                <a:cs typeface="Impact"/>
                <a:sym typeface="Impact"/>
              </a:rPr>
              <a:t>LMAO</a:t>
            </a:r>
            <a:endParaRPr sz="6000">
              <a:solidFill>
                <a:srgbClr val="FFFF00"/>
              </a:solidFill>
              <a:latin typeface="Impact"/>
              <a:ea typeface="Impact"/>
              <a:cs typeface="Impact"/>
              <a:sym typeface="Impac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307" name="Google Shape;307;p4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 is a </a:t>
            </a:r>
            <a:r>
              <a:rPr lang="en">
                <a:solidFill>
                  <a:schemeClr val="dk1"/>
                </a:solidFill>
              </a:rPr>
              <a:t>link</a:t>
            </a:r>
            <a:r>
              <a:rPr lang="en">
                <a:solidFill>
                  <a:schemeClr val="dk1"/>
                </a:solidFill>
              </a:rPr>
              <a:t> between </a:t>
            </a:r>
            <a:r>
              <a:rPr i="1" lang="en">
                <a:solidFill>
                  <a:schemeClr val="dk1"/>
                </a:solidFill>
              </a:rPr>
              <a:t>high-level</a:t>
            </a:r>
            <a:r>
              <a:rPr lang="en">
                <a:solidFill>
                  <a:schemeClr val="dk1"/>
                </a:solidFill>
              </a:rPr>
              <a:t> programming concepts, like functions and </a:t>
            </a:r>
            <a:r>
              <a:rPr i="1" lang="en">
                <a:solidFill>
                  <a:schemeClr val="dk1"/>
                </a:solidFill>
              </a:rPr>
              <a:t>low-level</a:t>
            </a:r>
            <a:r>
              <a:rPr lang="en">
                <a:solidFill>
                  <a:schemeClr val="dk1"/>
                </a:solidFill>
              </a:rPr>
              <a:t> hardware concepts, like registers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It abstracts away the machine instructions, letting programmers work at a higher level of abstraction than assembly</a:t>
            </a:r>
            <a:endParaRPr>
              <a:solidFill>
                <a:schemeClr val="dk1"/>
              </a:solidFill>
            </a:endParaRPr>
          </a:p>
        </p:txBody>
      </p:sp>
      <p:pic>
        <p:nvPicPr>
          <p:cNvPr id="308" name="Google Shape;308;p49"/>
          <p:cNvPicPr preferRelativeResize="0"/>
          <p:nvPr/>
        </p:nvPicPr>
        <p:blipFill rotWithShape="1">
          <a:blip r:embed="rId3">
            <a:alphaModFix/>
          </a:blip>
          <a:srcRect b="0" l="0" r="41072" t="0"/>
          <a:stretch/>
        </p:blipFill>
        <p:spPr>
          <a:xfrm>
            <a:off x="5064288" y="114775"/>
            <a:ext cx="3478251" cy="1380475"/>
          </a:xfrm>
          <a:prstGeom prst="rect">
            <a:avLst/>
          </a:prstGeom>
          <a:noFill/>
          <a:ln>
            <a:noFill/>
          </a:ln>
        </p:spPr>
      </p:pic>
      <p:pic>
        <p:nvPicPr>
          <p:cNvPr id="309" name="Google Shape;309;p49"/>
          <p:cNvPicPr preferRelativeResize="0"/>
          <p:nvPr/>
        </p:nvPicPr>
        <p:blipFill>
          <a:blip r:embed="rId4">
            <a:alphaModFix/>
          </a:blip>
          <a:stretch>
            <a:fillRect/>
          </a:stretch>
        </p:blipFill>
        <p:spPr>
          <a:xfrm>
            <a:off x="4882913" y="1552750"/>
            <a:ext cx="3840976" cy="3345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315" name="Google Shape;315;p50"/>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At right is the canonical “Hello World” program in C, compiled into MIPS assembly</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Note the explicit stack management and register juggling in the assembly</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Compare with the simplicity of the C program</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Easy to see why C got popular!</a:t>
            </a:r>
            <a:endParaRPr>
              <a:solidFill>
                <a:schemeClr val="dk1"/>
              </a:solidFill>
            </a:endParaRPr>
          </a:p>
        </p:txBody>
      </p:sp>
      <p:pic>
        <p:nvPicPr>
          <p:cNvPr id="316" name="Google Shape;316;p50"/>
          <p:cNvPicPr preferRelativeResize="0"/>
          <p:nvPr/>
        </p:nvPicPr>
        <p:blipFill rotWithShape="1">
          <a:blip r:embed="rId3">
            <a:alphaModFix/>
          </a:blip>
          <a:srcRect b="0" l="0" r="41072" t="0"/>
          <a:stretch/>
        </p:blipFill>
        <p:spPr>
          <a:xfrm>
            <a:off x="5064288" y="114775"/>
            <a:ext cx="3478251" cy="1380475"/>
          </a:xfrm>
          <a:prstGeom prst="rect">
            <a:avLst/>
          </a:prstGeom>
          <a:noFill/>
          <a:ln>
            <a:noFill/>
          </a:ln>
        </p:spPr>
      </p:pic>
      <p:pic>
        <p:nvPicPr>
          <p:cNvPr id="317" name="Google Shape;317;p50"/>
          <p:cNvPicPr preferRelativeResize="0"/>
          <p:nvPr/>
        </p:nvPicPr>
        <p:blipFill>
          <a:blip r:embed="rId4">
            <a:alphaModFix/>
          </a:blip>
          <a:stretch>
            <a:fillRect/>
          </a:stretch>
        </p:blipFill>
        <p:spPr>
          <a:xfrm>
            <a:off x="4882913" y="1552750"/>
            <a:ext cx="3840976" cy="3345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Macros In 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323" name="Google Shape;323;p51"/>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What about that #include at the start of the program?</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In c, #include is a </a:t>
            </a:r>
            <a:r>
              <a:rPr i="1" lang="en">
                <a:solidFill>
                  <a:schemeClr val="dk1"/>
                </a:solidFill>
              </a:rPr>
              <a:t>macro</a:t>
            </a:r>
            <a:endParaRPr i="1">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  macro is a bit of code that is executed </a:t>
            </a:r>
            <a:r>
              <a:rPr i="1" lang="en">
                <a:solidFill>
                  <a:schemeClr val="dk1"/>
                </a:solidFill>
              </a:rPr>
              <a:t>at compile time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result of that code execution is then </a:t>
            </a:r>
            <a:r>
              <a:rPr lang="en">
                <a:solidFill>
                  <a:schemeClr val="dk1"/>
                </a:solidFill>
              </a:rPr>
              <a:t>substituted</a:t>
            </a:r>
            <a:r>
              <a:rPr lang="en">
                <a:solidFill>
                  <a:schemeClr val="dk1"/>
                </a:solidFill>
              </a:rPr>
              <a:t> for the macro text and then compilation begins</a:t>
            </a:r>
            <a:endParaRPr>
              <a:solidFill>
                <a:schemeClr val="dk1"/>
              </a:solidFill>
            </a:endParaRPr>
          </a:p>
        </p:txBody>
      </p:sp>
      <p:pic>
        <p:nvPicPr>
          <p:cNvPr id="324" name="Google Shape;324;p51"/>
          <p:cNvPicPr preferRelativeResize="0"/>
          <p:nvPr/>
        </p:nvPicPr>
        <p:blipFill rotWithShape="1">
          <a:blip r:embed="rId3">
            <a:alphaModFix/>
          </a:blip>
          <a:srcRect b="0" l="0" r="41072" t="0"/>
          <a:stretch/>
        </p:blipFill>
        <p:spPr>
          <a:xfrm>
            <a:off x="5064288" y="114775"/>
            <a:ext cx="3478251" cy="1380475"/>
          </a:xfrm>
          <a:prstGeom prst="rect">
            <a:avLst/>
          </a:prstGeom>
          <a:noFill/>
          <a:ln>
            <a:noFill/>
          </a:ln>
        </p:spPr>
      </p:pic>
      <p:pic>
        <p:nvPicPr>
          <p:cNvPr id="325" name="Google Shape;325;p51"/>
          <p:cNvPicPr preferRelativeResize="0"/>
          <p:nvPr/>
        </p:nvPicPr>
        <p:blipFill>
          <a:blip r:embed="rId4">
            <a:alphaModFix/>
          </a:blip>
          <a:stretch>
            <a:fillRect/>
          </a:stretch>
        </p:blipFill>
        <p:spPr>
          <a:xfrm>
            <a:off x="4882913" y="1552750"/>
            <a:ext cx="3840976" cy="3345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Today’s Lecture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77" name="Google Shape;77;p1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 history of the C programming language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Why did C win?</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Why are we still using C?</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How is C easy?</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How is C hard?</a:t>
            </a:r>
            <a:endParaRPr>
              <a:solidFill>
                <a:schemeClr val="dk1"/>
              </a:solidFill>
            </a:endParaRPr>
          </a:p>
        </p:txBody>
      </p:sp>
      <p:pic>
        <p:nvPicPr>
          <p:cNvPr id="78" name="Google Shape;78;p16"/>
          <p:cNvPicPr preferRelativeResize="0"/>
          <p:nvPr/>
        </p:nvPicPr>
        <p:blipFill>
          <a:blip r:embed="rId3">
            <a:alphaModFix/>
          </a:blip>
          <a:stretch>
            <a:fillRect/>
          </a:stretch>
        </p:blipFill>
        <p:spPr>
          <a:xfrm>
            <a:off x="4572000" y="684536"/>
            <a:ext cx="4572000" cy="377443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Macros In C</a:t>
            </a:r>
            <a:endParaRPr>
              <a:latin typeface="Average"/>
              <a:ea typeface="Average"/>
              <a:cs typeface="Average"/>
              <a:sym typeface="Average"/>
            </a:endParaRPr>
          </a:p>
        </p:txBody>
      </p:sp>
      <p:sp>
        <p:nvSpPr>
          <p:cNvPr id="331" name="Google Shape;331;p52"/>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#include angle brackets vs. strings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#include &lt;foo.h&gt; // look for foo.h on system path</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#include “foo.h” // look for foo.h in the current directory, then the system path</a:t>
            </a:r>
            <a:endParaRPr>
              <a:solidFill>
                <a:schemeClr val="dk1"/>
              </a:solidFill>
            </a:endParaRPr>
          </a:p>
        </p:txBody>
      </p:sp>
      <p:pic>
        <p:nvPicPr>
          <p:cNvPr id="332" name="Google Shape;332;p52"/>
          <p:cNvPicPr preferRelativeResize="0"/>
          <p:nvPr/>
        </p:nvPicPr>
        <p:blipFill rotWithShape="1">
          <a:blip r:embed="rId3">
            <a:alphaModFix/>
          </a:blip>
          <a:srcRect b="0" l="0" r="41072" t="0"/>
          <a:stretch/>
        </p:blipFill>
        <p:spPr>
          <a:xfrm>
            <a:off x="5064288" y="114775"/>
            <a:ext cx="3478251" cy="1380475"/>
          </a:xfrm>
          <a:prstGeom prst="rect">
            <a:avLst/>
          </a:prstGeom>
          <a:noFill/>
          <a:ln>
            <a:noFill/>
          </a:ln>
        </p:spPr>
      </p:pic>
      <p:pic>
        <p:nvPicPr>
          <p:cNvPr id="333" name="Google Shape;333;p52"/>
          <p:cNvPicPr preferRelativeResize="0"/>
          <p:nvPr/>
        </p:nvPicPr>
        <p:blipFill>
          <a:blip r:embed="rId4">
            <a:alphaModFix/>
          </a:blip>
          <a:stretch>
            <a:fillRect/>
          </a:stretch>
        </p:blipFill>
        <p:spPr>
          <a:xfrm>
            <a:off x="4882913" y="1552750"/>
            <a:ext cx="3840976" cy="3345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Header Files</a:t>
            </a:r>
            <a:endParaRPr>
              <a:latin typeface="Average"/>
              <a:ea typeface="Average"/>
              <a:cs typeface="Average"/>
              <a:sym typeface="Average"/>
            </a:endParaRPr>
          </a:p>
        </p:txBody>
      </p:sp>
      <p:sp>
        <p:nvSpPr>
          <p:cNvPr id="339" name="Google Shape;339;p53"/>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 header file concept is important in C because, in C, you </a:t>
            </a:r>
            <a:r>
              <a:rPr i="1" lang="en">
                <a:solidFill>
                  <a:schemeClr val="dk1"/>
                </a:solidFill>
              </a:rPr>
              <a:t>cannot use a function or variable</a:t>
            </a:r>
            <a:r>
              <a:rPr lang="en">
                <a:solidFill>
                  <a:schemeClr val="dk1"/>
                </a:solidFill>
              </a:rPr>
              <a:t> unless it has been </a:t>
            </a:r>
            <a:r>
              <a:rPr i="1" lang="en">
                <a:solidFill>
                  <a:schemeClr val="dk1"/>
                </a:solidFill>
              </a:rPr>
              <a:t>declared</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NB, this doesn’t mean </a:t>
            </a:r>
            <a:r>
              <a:rPr i="1" lang="en">
                <a:solidFill>
                  <a:schemeClr val="dk1"/>
                </a:solidFill>
              </a:rPr>
              <a:t>defined</a:t>
            </a:r>
            <a:r>
              <a:rPr lang="en">
                <a:solidFill>
                  <a:schemeClr val="dk1"/>
                </a:solidFill>
              </a:rPr>
              <a:t>, only </a:t>
            </a:r>
            <a:r>
              <a:rPr i="1" lang="en">
                <a:solidFill>
                  <a:schemeClr val="dk1"/>
                </a:solidFill>
              </a:rPr>
              <a:t>declared</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Header files allow you to declare features so other files can refer to them</a:t>
            </a:r>
            <a:endParaRPr>
              <a:solidFill>
                <a:schemeClr val="dk1"/>
              </a:solidFill>
            </a:endParaRPr>
          </a:p>
        </p:txBody>
      </p:sp>
      <p:pic>
        <p:nvPicPr>
          <p:cNvPr id="340" name="Google Shape;340;p53"/>
          <p:cNvPicPr preferRelativeResize="0"/>
          <p:nvPr/>
        </p:nvPicPr>
        <p:blipFill rotWithShape="1">
          <a:blip r:embed="rId3">
            <a:alphaModFix/>
          </a:blip>
          <a:srcRect b="0" l="0" r="41072" t="0"/>
          <a:stretch/>
        </p:blipFill>
        <p:spPr>
          <a:xfrm>
            <a:off x="5064288" y="114775"/>
            <a:ext cx="3478251" cy="1380475"/>
          </a:xfrm>
          <a:prstGeom prst="rect">
            <a:avLst/>
          </a:prstGeom>
          <a:noFill/>
          <a:ln>
            <a:noFill/>
          </a:ln>
        </p:spPr>
      </p:pic>
      <p:pic>
        <p:nvPicPr>
          <p:cNvPr id="341" name="Google Shape;341;p53"/>
          <p:cNvPicPr preferRelativeResize="0"/>
          <p:nvPr/>
        </p:nvPicPr>
        <p:blipFill>
          <a:blip r:embed="rId4">
            <a:alphaModFix/>
          </a:blip>
          <a:stretch>
            <a:fillRect/>
          </a:stretch>
        </p:blipFill>
        <p:spPr>
          <a:xfrm>
            <a:off x="4882913" y="1552750"/>
            <a:ext cx="3840976" cy="3345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4"/>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Header Files</a:t>
            </a:r>
            <a:endParaRPr>
              <a:latin typeface="Average"/>
              <a:ea typeface="Average"/>
              <a:cs typeface="Average"/>
              <a:sym typeface="Average"/>
            </a:endParaRPr>
          </a:p>
        </p:txBody>
      </p:sp>
      <p:sp>
        <p:nvSpPr>
          <p:cNvPr id="347" name="Google Shape;347;p54"/>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There is nothing magic about header/.h files: they are just a convention built on top of the fact that C lets/requires you split declarations and definitions up</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Worse is better</a:t>
            </a:r>
            <a:endParaRPr>
              <a:solidFill>
                <a:schemeClr val="dk1"/>
              </a:solidFill>
            </a:endParaRPr>
          </a:p>
        </p:txBody>
      </p:sp>
      <p:pic>
        <p:nvPicPr>
          <p:cNvPr id="348" name="Google Shape;348;p54"/>
          <p:cNvPicPr preferRelativeResize="0"/>
          <p:nvPr/>
        </p:nvPicPr>
        <p:blipFill rotWithShape="1">
          <a:blip r:embed="rId3">
            <a:alphaModFix/>
          </a:blip>
          <a:srcRect b="0" l="0" r="41072" t="0"/>
          <a:stretch/>
        </p:blipFill>
        <p:spPr>
          <a:xfrm>
            <a:off x="5064288" y="114775"/>
            <a:ext cx="3478251" cy="1380475"/>
          </a:xfrm>
          <a:prstGeom prst="rect">
            <a:avLst/>
          </a:prstGeom>
          <a:noFill/>
          <a:ln>
            <a:noFill/>
          </a:ln>
        </p:spPr>
      </p:pic>
      <p:pic>
        <p:nvPicPr>
          <p:cNvPr id="349" name="Google Shape;349;p54"/>
          <p:cNvPicPr preferRelativeResize="0"/>
          <p:nvPr/>
        </p:nvPicPr>
        <p:blipFill>
          <a:blip r:embed="rId4">
            <a:alphaModFix/>
          </a:blip>
          <a:stretch>
            <a:fillRect/>
          </a:stretch>
        </p:blipFill>
        <p:spPr>
          <a:xfrm>
            <a:off x="4882913" y="1552750"/>
            <a:ext cx="3840976" cy="3345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Header Files</a:t>
            </a:r>
            <a:endParaRPr>
              <a:latin typeface="Average"/>
              <a:ea typeface="Average"/>
              <a:cs typeface="Average"/>
              <a:sym typeface="Average"/>
            </a:endParaRPr>
          </a:p>
        </p:txBody>
      </p:sp>
      <p:sp>
        <p:nvSpPr>
          <p:cNvPr id="355" name="Google Shape;355;p5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There is no name-spacing in header files or .c files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One giant global namespace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Compare with Java, where you have packages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Prefixing functions is common to achieve namespacing</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Worse is better</a:t>
            </a:r>
            <a:endParaRPr>
              <a:solidFill>
                <a:schemeClr val="dk1"/>
              </a:solidFill>
            </a:endParaRPr>
          </a:p>
        </p:txBody>
      </p:sp>
      <p:pic>
        <p:nvPicPr>
          <p:cNvPr id="356" name="Google Shape;356;p55"/>
          <p:cNvPicPr preferRelativeResize="0"/>
          <p:nvPr/>
        </p:nvPicPr>
        <p:blipFill rotWithShape="1">
          <a:blip r:embed="rId3">
            <a:alphaModFix/>
          </a:blip>
          <a:srcRect b="0" l="0" r="41072" t="0"/>
          <a:stretch/>
        </p:blipFill>
        <p:spPr>
          <a:xfrm>
            <a:off x="5064288" y="114775"/>
            <a:ext cx="3478251" cy="1380475"/>
          </a:xfrm>
          <a:prstGeom prst="rect">
            <a:avLst/>
          </a:prstGeom>
          <a:noFill/>
          <a:ln>
            <a:noFill/>
          </a:ln>
        </p:spPr>
      </p:pic>
      <p:pic>
        <p:nvPicPr>
          <p:cNvPr id="357" name="Google Shape;357;p55"/>
          <p:cNvPicPr preferRelativeResize="0"/>
          <p:nvPr/>
        </p:nvPicPr>
        <p:blipFill>
          <a:blip r:embed="rId4">
            <a:alphaModFix/>
          </a:blip>
          <a:stretch>
            <a:fillRect/>
          </a:stretch>
        </p:blipFill>
        <p:spPr>
          <a:xfrm>
            <a:off x="4882913" y="1552750"/>
            <a:ext cx="3840976" cy="3345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6"/>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Macros In C</a:t>
            </a:r>
            <a:endParaRPr>
              <a:latin typeface="Average"/>
              <a:ea typeface="Average"/>
              <a:cs typeface="Average"/>
              <a:sym typeface="Average"/>
            </a:endParaRPr>
          </a:p>
        </p:txBody>
      </p:sp>
      <p:sp>
        <p:nvSpPr>
          <p:cNvPr id="363" name="Google Shape;363;p5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At the top of header files you often see this #ifndef macro</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Why?</a:t>
            </a:r>
            <a:endParaRPr>
              <a:solidFill>
                <a:schemeClr val="dk1"/>
              </a:solidFill>
            </a:endParaRPr>
          </a:p>
        </p:txBody>
      </p:sp>
      <p:pic>
        <p:nvPicPr>
          <p:cNvPr id="364" name="Google Shape;364;p56"/>
          <p:cNvPicPr preferRelativeResize="0"/>
          <p:nvPr/>
        </p:nvPicPr>
        <p:blipFill>
          <a:blip r:embed="rId3">
            <a:alphaModFix/>
          </a:blip>
          <a:stretch>
            <a:fillRect/>
          </a:stretch>
        </p:blipFill>
        <p:spPr>
          <a:xfrm>
            <a:off x="4732325" y="1356775"/>
            <a:ext cx="4241375" cy="24299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7"/>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Macros In C</a:t>
            </a:r>
            <a:endParaRPr>
              <a:latin typeface="Average"/>
              <a:ea typeface="Average"/>
              <a:cs typeface="Average"/>
              <a:sym typeface="Average"/>
            </a:endParaRPr>
          </a:p>
        </p:txBody>
      </p:sp>
      <p:sp>
        <p:nvSpPr>
          <p:cNvPr id="370" name="Google Shape;370;p5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Again, in C, macros are straight string substitution, so the header files are </a:t>
            </a:r>
            <a:r>
              <a:rPr i="1" lang="en">
                <a:solidFill>
                  <a:schemeClr val="dk1"/>
                </a:solidFill>
              </a:rPr>
              <a:t>directly injected</a:t>
            </a:r>
            <a:r>
              <a:rPr lang="en">
                <a:solidFill>
                  <a:schemeClr val="dk1"/>
                </a:solidFill>
              </a:rPr>
              <a:t> into the C file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If two header files referred to one another without this check, you’d have an infinite loop of inclusion</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Worse is better is worse?</a:t>
            </a:r>
            <a:endParaRPr>
              <a:solidFill>
                <a:schemeClr val="dk1"/>
              </a:solidFill>
            </a:endParaRPr>
          </a:p>
        </p:txBody>
      </p:sp>
      <p:pic>
        <p:nvPicPr>
          <p:cNvPr id="371" name="Google Shape;371;p57"/>
          <p:cNvPicPr preferRelativeResize="0"/>
          <p:nvPr/>
        </p:nvPicPr>
        <p:blipFill>
          <a:blip r:embed="rId3">
            <a:alphaModFix/>
          </a:blip>
          <a:stretch>
            <a:fillRect/>
          </a:stretch>
        </p:blipFill>
        <p:spPr>
          <a:xfrm>
            <a:off x="4732325" y="1356775"/>
            <a:ext cx="4241375" cy="24299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8"/>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Macros In C</a:t>
            </a:r>
            <a:endParaRPr>
              <a:latin typeface="Average"/>
              <a:ea typeface="Average"/>
              <a:cs typeface="Average"/>
              <a:sym typeface="Average"/>
            </a:endParaRPr>
          </a:p>
        </p:txBody>
      </p:sp>
      <p:sp>
        <p:nvSpPr>
          <p:cNvPr id="377" name="Google Shape;377;p58"/>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You can define your own macros in C using the #define macro</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Here we create a square() “method” using #define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This will string </a:t>
            </a:r>
            <a:r>
              <a:rPr lang="en">
                <a:solidFill>
                  <a:schemeClr val="dk1"/>
                </a:solidFill>
              </a:rPr>
              <a:t>substitute x*x for x</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 faster square function since the logic is inlined!</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What does this print?</a:t>
            </a:r>
            <a:endParaRPr>
              <a:solidFill>
                <a:schemeClr val="dk1"/>
              </a:solidFill>
            </a:endParaRPr>
          </a:p>
        </p:txBody>
      </p:sp>
      <p:pic>
        <p:nvPicPr>
          <p:cNvPr id="378" name="Google Shape;378;p58"/>
          <p:cNvPicPr preferRelativeResize="0"/>
          <p:nvPr/>
        </p:nvPicPr>
        <p:blipFill>
          <a:blip r:embed="rId3">
            <a:alphaModFix/>
          </a:blip>
          <a:stretch>
            <a:fillRect/>
          </a:stretch>
        </p:blipFill>
        <p:spPr>
          <a:xfrm>
            <a:off x="4572000" y="2206675"/>
            <a:ext cx="4572000" cy="116855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Macros In C</a:t>
            </a:r>
            <a:endParaRPr>
              <a:latin typeface="Average"/>
              <a:ea typeface="Average"/>
              <a:cs typeface="Average"/>
              <a:sym typeface="Average"/>
            </a:endParaRPr>
          </a:p>
        </p:txBody>
      </p:sp>
      <p:sp>
        <p:nvSpPr>
          <p:cNvPr id="384" name="Google Shape;384;p5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Oops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problem is that string </a:t>
            </a:r>
            <a:r>
              <a:rPr lang="en">
                <a:solidFill>
                  <a:schemeClr val="dk1"/>
                </a:solidFill>
              </a:rPr>
              <a:t>substitution</a:t>
            </a:r>
            <a:r>
              <a:rPr lang="en">
                <a:solidFill>
                  <a:schemeClr val="dk1"/>
                </a:solidFill>
              </a:rPr>
              <a:t> here gives us</a:t>
            </a:r>
            <a:br>
              <a:rPr lang="en">
                <a:solidFill>
                  <a:schemeClr val="dk1"/>
                </a:solidFill>
              </a:rPr>
            </a:br>
            <a:r>
              <a:rPr lang="en">
                <a:solidFill>
                  <a:schemeClr val="dk1"/>
                </a:solidFill>
              </a:rPr>
              <a:t>2 + 2 * 2 + 2</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Which binds as</a:t>
            </a:r>
            <a:br>
              <a:rPr lang="en">
                <a:solidFill>
                  <a:schemeClr val="dk1"/>
                </a:solidFill>
              </a:rPr>
            </a:br>
            <a:r>
              <a:rPr lang="en">
                <a:solidFill>
                  <a:schemeClr val="dk1"/>
                </a:solidFill>
              </a:rPr>
              <a:t>  2 + (2 * 2) + 2</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Macros are dangerous and can lead to very hard to understand bugs and code</a:t>
            </a:r>
            <a:endParaRPr>
              <a:solidFill>
                <a:schemeClr val="dk1"/>
              </a:solidFill>
            </a:endParaRPr>
          </a:p>
        </p:txBody>
      </p:sp>
      <p:pic>
        <p:nvPicPr>
          <p:cNvPr id="385" name="Google Shape;385;p59"/>
          <p:cNvPicPr preferRelativeResize="0"/>
          <p:nvPr/>
        </p:nvPicPr>
        <p:blipFill>
          <a:blip r:embed="rId3">
            <a:alphaModFix/>
          </a:blip>
          <a:stretch>
            <a:fillRect/>
          </a:stretch>
        </p:blipFill>
        <p:spPr>
          <a:xfrm>
            <a:off x="4572000" y="2206675"/>
            <a:ext cx="4572000" cy="116855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0"/>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Macros In C</a:t>
            </a:r>
            <a:endParaRPr>
              <a:latin typeface="Average"/>
              <a:ea typeface="Average"/>
              <a:cs typeface="Average"/>
              <a:sym typeface="Average"/>
            </a:endParaRPr>
          </a:p>
        </p:txBody>
      </p:sp>
      <p:sp>
        <p:nvSpPr>
          <p:cNvPr id="391" name="Google Shape;391;p60"/>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Oops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problem is that string substitution here gives us</a:t>
            </a:r>
            <a:br>
              <a:rPr lang="en">
                <a:solidFill>
                  <a:schemeClr val="dk1"/>
                </a:solidFill>
              </a:rPr>
            </a:br>
            <a:r>
              <a:rPr lang="en">
                <a:solidFill>
                  <a:schemeClr val="dk1"/>
                </a:solidFill>
              </a:rPr>
              <a:t>2 + 2 * 2 + 2</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Which binds as</a:t>
            </a:r>
            <a:br>
              <a:rPr lang="en">
                <a:solidFill>
                  <a:schemeClr val="dk1"/>
                </a:solidFill>
              </a:rPr>
            </a:br>
            <a:r>
              <a:rPr lang="en">
                <a:solidFill>
                  <a:schemeClr val="dk1"/>
                </a:solidFill>
              </a:rPr>
              <a:t>  2 + (2 * 2) + 2</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Worse is better</a:t>
            </a:r>
            <a:endParaRPr>
              <a:solidFill>
                <a:schemeClr val="dk1"/>
              </a:solidFill>
            </a:endParaRPr>
          </a:p>
        </p:txBody>
      </p:sp>
      <p:pic>
        <p:nvPicPr>
          <p:cNvPr id="392" name="Google Shape;392;p60"/>
          <p:cNvPicPr preferRelativeResize="0"/>
          <p:nvPr/>
        </p:nvPicPr>
        <p:blipFill>
          <a:blip r:embed="rId3">
            <a:alphaModFix/>
          </a:blip>
          <a:stretch>
            <a:fillRect/>
          </a:stretch>
        </p:blipFill>
        <p:spPr>
          <a:xfrm>
            <a:off x="4572000" y="2207216"/>
            <a:ext cx="4572000" cy="116746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1"/>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Data Types In 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398" name="Google Shape;398;p61"/>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Common C Data Types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int - usually means a 32 bit integer</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long long - a 64 bit integer</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unsigned long long - an unsigned 64 bit integer</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char - 8 bit integer, represents a character (usually)</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float - 32 bit floating point decimal number</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double - 64 bit floating point decimal number</a:t>
            </a:r>
            <a:endParaRPr>
              <a:solidFill>
                <a:schemeClr val="dk1"/>
              </a:solidFill>
            </a:endParaRPr>
          </a:p>
        </p:txBody>
      </p:sp>
      <p:pic>
        <p:nvPicPr>
          <p:cNvPr id="399" name="Google Shape;399;p61"/>
          <p:cNvPicPr preferRelativeResize="0"/>
          <p:nvPr/>
        </p:nvPicPr>
        <p:blipFill>
          <a:blip r:embed="rId3">
            <a:alphaModFix/>
          </a:blip>
          <a:stretch>
            <a:fillRect/>
          </a:stretch>
        </p:blipFill>
        <p:spPr>
          <a:xfrm>
            <a:off x="4742423" y="1427150"/>
            <a:ext cx="4298250" cy="228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Panic Learning 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84" name="Google Shape;84;p1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accent3"/>
              </a:buClr>
              <a:buSzPts val="2000"/>
              <a:buChar char="●"/>
            </a:pPr>
            <a:r>
              <a:rPr lang="en" u="sng">
                <a:solidFill>
                  <a:schemeClr val="accent5"/>
                </a:solidFill>
                <a:hlinkClick r:id="rId3">
                  <a:extLst>
                    <a:ext uri="{A12FA001-AC4F-418D-AE19-62706E023703}">
                      <ahyp:hlinkClr val="tx"/>
                    </a:ext>
                  </a:extLst>
                </a:hlinkClick>
              </a:rPr>
              <a:t>https://www.learn-c.org</a:t>
            </a:r>
            <a:r>
              <a:rPr lang="en">
                <a:solidFill>
                  <a:schemeClr val="accent3"/>
                </a:solidFill>
              </a:rPr>
              <a:t> </a:t>
            </a:r>
            <a:endParaRPr>
              <a:solidFill>
                <a:schemeClr val="accent3"/>
              </a:solidFill>
            </a:endParaRPr>
          </a:p>
          <a:p>
            <a:pPr indent="-330200" lvl="1" marL="914400" rtl="0" algn="l">
              <a:spcBef>
                <a:spcPts val="0"/>
              </a:spcBef>
              <a:spcAft>
                <a:spcPts val="0"/>
              </a:spcAft>
              <a:buClr>
                <a:schemeClr val="accent3"/>
              </a:buClr>
              <a:buSzPts val="1600"/>
              <a:buChar char="○"/>
            </a:pPr>
            <a:r>
              <a:rPr lang="en" u="sng">
                <a:solidFill>
                  <a:schemeClr val="accent5"/>
                </a:solidFill>
                <a:hlinkClick r:id="rId4">
                  <a:extLst>
                    <a:ext uri="{A12FA001-AC4F-418D-AE19-62706E023703}">
                      <ahyp:hlinkClr val="tx"/>
                    </a:ext>
                  </a:extLst>
                </a:hlinkClick>
              </a:rPr>
              <a:t>https://www.learn-c.org/en/Hello%2C_World%21</a:t>
            </a:r>
            <a:r>
              <a:rPr lang="en">
                <a:solidFill>
                  <a:schemeClr val="accent3"/>
                </a:solidFill>
              </a:rPr>
              <a:t> </a:t>
            </a:r>
            <a:endParaRPr>
              <a:solidFill>
                <a:schemeClr val="accent3"/>
              </a:solidFill>
            </a:endParaRPr>
          </a:p>
          <a:p>
            <a:pPr indent="-330200" lvl="1" marL="914400" rtl="0" algn="l">
              <a:spcBef>
                <a:spcPts val="0"/>
              </a:spcBef>
              <a:spcAft>
                <a:spcPts val="0"/>
              </a:spcAft>
              <a:buClr>
                <a:schemeClr val="accent3"/>
              </a:buClr>
              <a:buSzPts val="1600"/>
              <a:buChar char="○"/>
            </a:pPr>
            <a:r>
              <a:rPr lang="en" u="sng">
                <a:solidFill>
                  <a:schemeClr val="accent5"/>
                </a:solidFill>
                <a:hlinkClick r:id="rId5">
                  <a:extLst>
                    <a:ext uri="{A12FA001-AC4F-418D-AE19-62706E023703}">
                      <ahyp:hlinkClr val="tx"/>
                    </a:ext>
                  </a:extLst>
                </a:hlinkClick>
              </a:rPr>
              <a:t>https://www.learn-c.org/en/Variables_and_Types</a:t>
            </a:r>
            <a:endParaRPr>
              <a:solidFill>
                <a:schemeClr val="accent3"/>
              </a:solidFill>
            </a:endParaRPr>
          </a:p>
          <a:p>
            <a:pPr indent="-330200" lvl="1" marL="914400" rtl="0" algn="l">
              <a:spcBef>
                <a:spcPts val="0"/>
              </a:spcBef>
              <a:spcAft>
                <a:spcPts val="0"/>
              </a:spcAft>
              <a:buClr>
                <a:schemeClr val="accent3"/>
              </a:buClr>
              <a:buSzPts val="1600"/>
              <a:buChar char="○"/>
            </a:pPr>
            <a:r>
              <a:rPr lang="en" u="sng">
                <a:solidFill>
                  <a:schemeClr val="accent5"/>
                </a:solidFill>
                <a:hlinkClick r:id="rId6">
                  <a:extLst>
                    <a:ext uri="{A12FA001-AC4F-418D-AE19-62706E023703}">
                      <ahyp:hlinkClr val="tx"/>
                    </a:ext>
                  </a:extLst>
                </a:hlinkClick>
              </a:rPr>
              <a:t>https://www.learn-c.org/en/Conditions</a:t>
            </a:r>
            <a:r>
              <a:rPr lang="en">
                <a:solidFill>
                  <a:schemeClr val="accent3"/>
                </a:solidFill>
              </a:rPr>
              <a:t> </a:t>
            </a:r>
            <a:endParaRPr>
              <a:solidFill>
                <a:schemeClr val="accent3"/>
              </a:solidFill>
            </a:endParaRPr>
          </a:p>
          <a:p>
            <a:pPr indent="-330200" lvl="1" marL="914400" rtl="0" algn="l">
              <a:spcBef>
                <a:spcPts val="0"/>
              </a:spcBef>
              <a:spcAft>
                <a:spcPts val="0"/>
              </a:spcAft>
              <a:buClr>
                <a:schemeClr val="accent3"/>
              </a:buClr>
              <a:buSzPts val="1600"/>
              <a:buChar char="○"/>
            </a:pPr>
            <a:r>
              <a:rPr lang="en" u="sng">
                <a:solidFill>
                  <a:schemeClr val="accent5"/>
                </a:solidFill>
                <a:hlinkClick r:id="rId7">
                  <a:extLst>
                    <a:ext uri="{A12FA001-AC4F-418D-AE19-62706E023703}">
                      <ahyp:hlinkClr val="tx"/>
                    </a:ext>
                  </a:extLst>
                </a:hlinkClick>
              </a:rPr>
              <a:t>https://www.learn-c.org/en/For_loops</a:t>
            </a:r>
            <a:endParaRPr>
              <a:solidFill>
                <a:schemeClr val="accent3"/>
              </a:solidFill>
            </a:endParaRPr>
          </a:p>
          <a:p>
            <a:pPr indent="-330200" lvl="1" marL="914400" rtl="0" algn="l">
              <a:spcBef>
                <a:spcPts val="0"/>
              </a:spcBef>
              <a:spcAft>
                <a:spcPts val="0"/>
              </a:spcAft>
              <a:buClr>
                <a:schemeClr val="accent3"/>
              </a:buClr>
              <a:buSzPts val="1600"/>
              <a:buChar char="○"/>
            </a:pPr>
            <a:r>
              <a:rPr lang="en" u="sng">
                <a:solidFill>
                  <a:schemeClr val="accent5"/>
                </a:solidFill>
                <a:hlinkClick r:id="rId8">
                  <a:extLst>
                    <a:ext uri="{A12FA001-AC4F-418D-AE19-62706E023703}">
                      <ahyp:hlinkClr val="tx"/>
                    </a:ext>
                  </a:extLst>
                </a:hlinkClick>
              </a:rPr>
              <a:t>https://www.learn-c.org/en/While_loops</a:t>
            </a:r>
            <a:endParaRPr>
              <a:solidFill>
                <a:schemeClr val="accent3"/>
              </a:solidFill>
            </a:endParaRPr>
          </a:p>
          <a:p>
            <a:pPr indent="0" lvl="0" marL="0" rtl="0" algn="l">
              <a:spcBef>
                <a:spcPts val="1600"/>
              </a:spcBef>
              <a:spcAft>
                <a:spcPts val="1600"/>
              </a:spcAft>
              <a:buNone/>
            </a:pPr>
            <a:r>
              <a:t/>
            </a:r>
            <a:endParaRPr>
              <a:solidFill>
                <a:schemeClr val="dk1"/>
              </a:solidFill>
            </a:endParaRPr>
          </a:p>
        </p:txBody>
      </p:sp>
      <p:pic>
        <p:nvPicPr>
          <p:cNvPr id="85" name="Google Shape;85;p17"/>
          <p:cNvPicPr preferRelativeResize="0"/>
          <p:nvPr/>
        </p:nvPicPr>
        <p:blipFill>
          <a:blip r:embed="rId9">
            <a:alphaModFix/>
          </a:blip>
          <a:stretch>
            <a:fillRect/>
          </a:stretch>
        </p:blipFill>
        <p:spPr>
          <a:xfrm>
            <a:off x="5178500" y="1569925"/>
            <a:ext cx="3597475" cy="2332550"/>
          </a:xfrm>
          <a:prstGeom prst="rect">
            <a:avLst/>
          </a:prstGeom>
          <a:noFill/>
          <a:ln>
            <a:noFill/>
          </a:ln>
        </p:spPr>
      </p:pic>
      <p:pic>
        <p:nvPicPr>
          <p:cNvPr id="86" name="Google Shape;86;p17"/>
          <p:cNvPicPr preferRelativeResize="0"/>
          <p:nvPr/>
        </p:nvPicPr>
        <p:blipFill>
          <a:blip r:embed="rId10">
            <a:alphaModFix/>
          </a:blip>
          <a:stretch>
            <a:fillRect/>
          </a:stretch>
        </p:blipFill>
        <p:spPr>
          <a:xfrm>
            <a:off x="4572000" y="684536"/>
            <a:ext cx="4572000" cy="377443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2"/>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Data Types In 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405" name="Google Shape;405;p62"/>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C is relatively permissive in allowing casting between different data types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What do you think this code prints?</a:t>
            </a:r>
            <a:endParaRPr>
              <a:solidFill>
                <a:schemeClr val="dk1"/>
              </a:solidFill>
            </a:endParaRPr>
          </a:p>
        </p:txBody>
      </p:sp>
      <p:pic>
        <p:nvPicPr>
          <p:cNvPr id="406" name="Google Shape;406;p62"/>
          <p:cNvPicPr preferRelativeResize="0"/>
          <p:nvPr/>
        </p:nvPicPr>
        <p:blipFill>
          <a:blip r:embed="rId3">
            <a:alphaModFix/>
          </a:blip>
          <a:stretch>
            <a:fillRect/>
          </a:stretch>
        </p:blipFill>
        <p:spPr>
          <a:xfrm>
            <a:off x="4742423" y="1427150"/>
            <a:ext cx="4298250" cy="2289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3"/>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Javascript Is Easy, Right?</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412" name="Google Shape;412;p63"/>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JavaScript, in contrast with C, only has one core numeric type: Number</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Easy, right?</a:t>
            </a:r>
            <a:endParaRPr>
              <a:solidFill>
                <a:schemeClr val="dk1"/>
              </a:solidFill>
            </a:endParaRPr>
          </a:p>
        </p:txBody>
      </p:sp>
      <p:pic>
        <p:nvPicPr>
          <p:cNvPr id="413" name="Google Shape;413;p63"/>
          <p:cNvPicPr preferRelativeResize="0"/>
          <p:nvPr/>
        </p:nvPicPr>
        <p:blipFill>
          <a:blip r:embed="rId3">
            <a:alphaModFix/>
          </a:blip>
          <a:stretch>
            <a:fillRect/>
          </a:stretch>
        </p:blipFill>
        <p:spPr>
          <a:xfrm>
            <a:off x="4742423" y="1427150"/>
            <a:ext cx="4298250" cy="2289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4"/>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Javascript Is Easy, Right?</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419" name="Google Shape;419;p64"/>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JavaScript, in contrast with C, only has one core numeric type: Number</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Easy, right?</a:t>
            </a:r>
            <a:endParaRPr>
              <a:solidFill>
                <a:schemeClr val="dk1"/>
              </a:solidFill>
            </a:endParaRPr>
          </a:p>
        </p:txBody>
      </p:sp>
      <p:pic>
        <p:nvPicPr>
          <p:cNvPr id="420" name="Google Shape;420;p64"/>
          <p:cNvPicPr preferRelativeResize="0"/>
          <p:nvPr/>
        </p:nvPicPr>
        <p:blipFill>
          <a:blip r:embed="rId3">
            <a:alphaModFix/>
          </a:blip>
          <a:stretch>
            <a:fillRect/>
          </a:stretch>
        </p:blipFill>
        <p:spPr>
          <a:xfrm>
            <a:off x="4782875" y="1516750"/>
            <a:ext cx="4226951" cy="2110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5"/>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Javascript Is Easy, Right?</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426" name="Google Shape;426;p6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JavaScript, in contrast with C, only has one core numeric type: Number</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Easy, right?</a:t>
            </a:r>
            <a:endParaRPr>
              <a:solidFill>
                <a:schemeClr val="dk1"/>
              </a:solidFill>
            </a:endParaRPr>
          </a:p>
        </p:txBody>
      </p:sp>
      <p:pic>
        <p:nvPicPr>
          <p:cNvPr id="427" name="Google Shape;427;p65"/>
          <p:cNvPicPr preferRelativeResize="0"/>
          <p:nvPr/>
        </p:nvPicPr>
        <p:blipFill>
          <a:blip r:embed="rId3">
            <a:alphaModFix/>
          </a:blip>
          <a:stretch>
            <a:fillRect/>
          </a:stretch>
        </p:blipFill>
        <p:spPr>
          <a:xfrm>
            <a:off x="5074600" y="693775"/>
            <a:ext cx="3771375" cy="3755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6"/>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Function Definitions</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433" name="Google Shape;433;p6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A thing to really appreciate about C is how clean and understandable </a:t>
            </a:r>
            <a:r>
              <a:rPr lang="en">
                <a:solidFill>
                  <a:schemeClr val="dk1"/>
                </a:solidFill>
              </a:rPr>
              <a:t>function</a:t>
            </a:r>
            <a:r>
              <a:rPr lang="en">
                <a:solidFill>
                  <a:schemeClr val="dk1"/>
                </a:solidFill>
              </a:rPr>
              <a:t> declarations are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C is a </a:t>
            </a:r>
            <a:r>
              <a:rPr i="1" lang="en">
                <a:solidFill>
                  <a:schemeClr val="dk1"/>
                </a:solidFill>
              </a:rPr>
              <a:t>functional programming language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Not a fancy one, like Haskell or OCaml, but still!</a:t>
            </a:r>
            <a:endParaRPr>
              <a:solidFill>
                <a:schemeClr val="dk1"/>
              </a:solidFill>
            </a:endParaRPr>
          </a:p>
        </p:txBody>
      </p:sp>
      <p:pic>
        <p:nvPicPr>
          <p:cNvPr id="434" name="Google Shape;434;p66"/>
          <p:cNvPicPr preferRelativeResize="0"/>
          <p:nvPr/>
        </p:nvPicPr>
        <p:blipFill rotWithShape="1">
          <a:blip r:embed="rId3">
            <a:alphaModFix/>
          </a:blip>
          <a:srcRect b="0" l="0" r="41072" t="0"/>
          <a:stretch/>
        </p:blipFill>
        <p:spPr>
          <a:xfrm>
            <a:off x="5064288" y="114775"/>
            <a:ext cx="3478251" cy="1380475"/>
          </a:xfrm>
          <a:prstGeom prst="rect">
            <a:avLst/>
          </a:prstGeom>
          <a:noFill/>
          <a:ln>
            <a:noFill/>
          </a:ln>
        </p:spPr>
      </p:pic>
      <p:pic>
        <p:nvPicPr>
          <p:cNvPr id="435" name="Google Shape;435;p66"/>
          <p:cNvPicPr preferRelativeResize="0"/>
          <p:nvPr/>
        </p:nvPicPr>
        <p:blipFill>
          <a:blip r:embed="rId4">
            <a:alphaModFix/>
          </a:blip>
          <a:stretch>
            <a:fillRect/>
          </a:stretch>
        </p:blipFill>
        <p:spPr>
          <a:xfrm>
            <a:off x="4882913" y="1552750"/>
            <a:ext cx="3840976" cy="3345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7"/>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Function Definitions</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441" name="Google Shape;441;p6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 syntax has been hugely influential: </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The function return type, followed by function name, followed by argument list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Arguments are comma separated and declared the </a:t>
            </a:r>
            <a:r>
              <a:rPr lang="en">
                <a:solidFill>
                  <a:schemeClr val="dk1"/>
                </a:solidFill>
              </a:rPr>
              <a:t>familiar</a:t>
            </a:r>
            <a:r>
              <a:rPr lang="en">
                <a:solidFill>
                  <a:schemeClr val="dk1"/>
                </a:solidFill>
              </a:rPr>
              <a:t> </a:t>
            </a:r>
            <a:r>
              <a:rPr i="1" lang="en">
                <a:solidFill>
                  <a:schemeClr val="dk1"/>
                </a:solidFill>
              </a:rPr>
              <a:t>type name</a:t>
            </a:r>
            <a:r>
              <a:rPr lang="en">
                <a:solidFill>
                  <a:schemeClr val="dk1"/>
                </a:solidFill>
              </a:rPr>
              <a:t> format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Curly braces around function body</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This syntax influenced many later languages (e.g Java)</a:t>
            </a:r>
            <a:endParaRPr>
              <a:solidFill>
                <a:schemeClr val="dk1"/>
              </a:solidFill>
            </a:endParaRPr>
          </a:p>
        </p:txBody>
      </p:sp>
      <p:pic>
        <p:nvPicPr>
          <p:cNvPr id="442" name="Google Shape;442;p67"/>
          <p:cNvPicPr preferRelativeResize="0"/>
          <p:nvPr/>
        </p:nvPicPr>
        <p:blipFill rotWithShape="1">
          <a:blip r:embed="rId3">
            <a:alphaModFix/>
          </a:blip>
          <a:srcRect b="0" l="0" r="41072" t="0"/>
          <a:stretch/>
        </p:blipFill>
        <p:spPr>
          <a:xfrm>
            <a:off x="5064288" y="114775"/>
            <a:ext cx="3478251" cy="1380475"/>
          </a:xfrm>
          <a:prstGeom prst="rect">
            <a:avLst/>
          </a:prstGeom>
          <a:noFill/>
          <a:ln>
            <a:noFill/>
          </a:ln>
        </p:spPr>
      </p:pic>
      <p:pic>
        <p:nvPicPr>
          <p:cNvPr id="443" name="Google Shape;443;p67"/>
          <p:cNvPicPr preferRelativeResize="0"/>
          <p:nvPr/>
        </p:nvPicPr>
        <p:blipFill>
          <a:blip r:embed="rId4">
            <a:alphaModFix/>
          </a:blip>
          <a:stretch>
            <a:fillRect/>
          </a:stretch>
        </p:blipFill>
        <p:spPr>
          <a:xfrm>
            <a:off x="4882913" y="1552750"/>
            <a:ext cx="3840976" cy="3345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8"/>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C Standard Library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449" name="Google Shape;449;p68"/>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a:t>
            </a:r>
            <a:r>
              <a:rPr lang="en">
                <a:solidFill>
                  <a:schemeClr val="dk1"/>
                </a:solidFill>
              </a:rPr>
              <a:t> code at right also demonstrates calling a </a:t>
            </a:r>
            <a:r>
              <a:rPr i="1" lang="en">
                <a:solidFill>
                  <a:schemeClr val="dk1"/>
                </a:solidFill>
              </a:rPr>
              <a:t>library function</a:t>
            </a:r>
            <a:r>
              <a:rPr lang="en">
                <a:solidFill>
                  <a:schemeClr val="dk1"/>
                </a:solidFill>
              </a:rPr>
              <a:t>, printf()</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This was another big contributor to the growth of C: especially on unix, it came with a </a:t>
            </a:r>
            <a:r>
              <a:rPr i="1" lang="en">
                <a:solidFill>
                  <a:schemeClr val="dk1"/>
                </a:solidFill>
              </a:rPr>
              <a:t>standard library</a:t>
            </a:r>
            <a:r>
              <a:rPr lang="en">
                <a:solidFill>
                  <a:schemeClr val="dk1"/>
                </a:solidFill>
              </a:rPr>
              <a:t> for things like I/O</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Seems obvious today, but a big deal back then!</a:t>
            </a:r>
            <a:endParaRPr>
              <a:solidFill>
                <a:schemeClr val="dk1"/>
              </a:solidFill>
            </a:endParaRPr>
          </a:p>
        </p:txBody>
      </p:sp>
      <p:pic>
        <p:nvPicPr>
          <p:cNvPr id="450" name="Google Shape;450;p68"/>
          <p:cNvPicPr preferRelativeResize="0"/>
          <p:nvPr/>
        </p:nvPicPr>
        <p:blipFill rotWithShape="1">
          <a:blip r:embed="rId3">
            <a:alphaModFix/>
          </a:blip>
          <a:srcRect b="0" l="0" r="41072" t="0"/>
          <a:stretch/>
        </p:blipFill>
        <p:spPr>
          <a:xfrm>
            <a:off x="5064288" y="114775"/>
            <a:ext cx="3478251" cy="1380475"/>
          </a:xfrm>
          <a:prstGeom prst="rect">
            <a:avLst/>
          </a:prstGeom>
          <a:noFill/>
          <a:ln>
            <a:noFill/>
          </a:ln>
        </p:spPr>
      </p:pic>
      <p:pic>
        <p:nvPicPr>
          <p:cNvPr id="451" name="Google Shape;451;p68"/>
          <p:cNvPicPr preferRelativeResize="0"/>
          <p:nvPr/>
        </p:nvPicPr>
        <p:blipFill>
          <a:blip r:embed="rId4">
            <a:alphaModFix/>
          </a:blip>
          <a:stretch>
            <a:fillRect/>
          </a:stretch>
        </p:blipFill>
        <p:spPr>
          <a:xfrm>
            <a:off x="4882913" y="1552750"/>
            <a:ext cx="3840976" cy="3345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9"/>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C Standard Library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457" name="Google Shape;457;p6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Let’s take a look at the signature for printf()...</a:t>
            </a:r>
            <a:endParaRPr>
              <a:solidFill>
                <a:schemeClr val="dk1"/>
              </a:solidFill>
            </a:endParaRPr>
          </a:p>
        </p:txBody>
      </p:sp>
      <p:pic>
        <p:nvPicPr>
          <p:cNvPr id="458" name="Google Shape;458;p69"/>
          <p:cNvPicPr preferRelativeResize="0"/>
          <p:nvPr/>
        </p:nvPicPr>
        <p:blipFill rotWithShape="1">
          <a:blip r:embed="rId3">
            <a:alphaModFix/>
          </a:blip>
          <a:srcRect b="0" l="0" r="41072" t="0"/>
          <a:stretch/>
        </p:blipFill>
        <p:spPr>
          <a:xfrm>
            <a:off x="5064288" y="114775"/>
            <a:ext cx="3478251" cy="1380475"/>
          </a:xfrm>
          <a:prstGeom prst="rect">
            <a:avLst/>
          </a:prstGeom>
          <a:noFill/>
          <a:ln>
            <a:noFill/>
          </a:ln>
        </p:spPr>
      </p:pic>
      <p:pic>
        <p:nvPicPr>
          <p:cNvPr id="459" name="Google Shape;459;p69"/>
          <p:cNvPicPr preferRelativeResize="0"/>
          <p:nvPr/>
        </p:nvPicPr>
        <p:blipFill>
          <a:blip r:embed="rId4">
            <a:alphaModFix/>
          </a:blip>
          <a:stretch>
            <a:fillRect/>
          </a:stretch>
        </p:blipFill>
        <p:spPr>
          <a:xfrm>
            <a:off x="4882913" y="1552750"/>
            <a:ext cx="3840976" cy="3345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0"/>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C Standard Library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465" name="Google Shape;465;p70"/>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Let’s take a look at the signature for printf()</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Uhhh, what?</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This method signature shows how C can be hard…</a:t>
            </a:r>
            <a:endParaRPr>
              <a:solidFill>
                <a:schemeClr val="dk1"/>
              </a:solidFill>
            </a:endParaRPr>
          </a:p>
        </p:txBody>
      </p:sp>
      <p:pic>
        <p:nvPicPr>
          <p:cNvPr id="466" name="Google Shape;466;p70"/>
          <p:cNvPicPr preferRelativeResize="0"/>
          <p:nvPr/>
        </p:nvPicPr>
        <p:blipFill>
          <a:blip r:embed="rId3">
            <a:alphaModFix/>
          </a:blip>
          <a:stretch>
            <a:fillRect/>
          </a:stretch>
        </p:blipFill>
        <p:spPr>
          <a:xfrm>
            <a:off x="4572000" y="2001050"/>
            <a:ext cx="4572001" cy="114139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1"/>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C Standard Library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472" name="Google Shape;472;p71"/>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Ignore the extern</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printf takes a </a:t>
            </a:r>
            <a:r>
              <a:rPr i="1" lang="en">
                <a:solidFill>
                  <a:schemeClr val="dk1"/>
                </a:solidFill>
              </a:rPr>
              <a:t>pointer</a:t>
            </a:r>
            <a:r>
              <a:rPr lang="en">
                <a:solidFill>
                  <a:schemeClr val="dk1"/>
                </a:solidFill>
              </a:rPr>
              <a:t> to a char</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const - “Compiler, I will not assign a new value to this variable name”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__restrict - “Compiler, I will only use this pointer to access this data”</a:t>
            </a:r>
            <a:endParaRPr>
              <a:solidFill>
                <a:schemeClr val="dk1"/>
              </a:solidFill>
            </a:endParaRPr>
          </a:p>
        </p:txBody>
      </p:sp>
      <p:pic>
        <p:nvPicPr>
          <p:cNvPr id="473" name="Google Shape;473;p71"/>
          <p:cNvPicPr preferRelativeResize="0"/>
          <p:nvPr/>
        </p:nvPicPr>
        <p:blipFill>
          <a:blip r:embed="rId3">
            <a:alphaModFix/>
          </a:blip>
          <a:stretch>
            <a:fillRect/>
          </a:stretch>
        </p:blipFill>
        <p:spPr>
          <a:xfrm>
            <a:off x="4572000" y="2001050"/>
            <a:ext cx="4572001" cy="11413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History of C</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92" name="Google Shape;92;p18"/>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Invented by Dennis Ritchie in 1972</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Successor to the B programming language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Yes, there is an unrelated D programming language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Designed to help build the original Unix OS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Pictured: Ken Thompson, Dennis Ritchie</a:t>
            </a:r>
            <a:endParaRPr>
              <a:solidFill>
                <a:schemeClr val="dk1"/>
              </a:solidFill>
            </a:endParaRPr>
          </a:p>
        </p:txBody>
      </p:sp>
      <p:pic>
        <p:nvPicPr>
          <p:cNvPr id="93" name="Google Shape;93;p18"/>
          <p:cNvPicPr preferRelativeResize="0"/>
          <p:nvPr/>
        </p:nvPicPr>
        <p:blipFill>
          <a:blip r:embed="rId3">
            <a:alphaModFix/>
          </a:blip>
          <a:stretch>
            <a:fillRect/>
          </a:stretch>
        </p:blipFill>
        <p:spPr>
          <a:xfrm>
            <a:off x="5178500" y="1569925"/>
            <a:ext cx="3597475" cy="23325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2"/>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C Standard Library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479" name="Google Shape;479;p72"/>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This is definitely Worse Is Better</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 “good” language would abstract this away</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E.g. provide a good String abstraction</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But, say what one will, C won and has shown tremendous staying power as a systems language</a:t>
            </a:r>
            <a:endParaRPr>
              <a:solidFill>
                <a:schemeClr val="dk1"/>
              </a:solidFill>
            </a:endParaRPr>
          </a:p>
        </p:txBody>
      </p:sp>
      <p:pic>
        <p:nvPicPr>
          <p:cNvPr id="480" name="Google Shape;480;p72"/>
          <p:cNvPicPr preferRelativeResize="0"/>
          <p:nvPr/>
        </p:nvPicPr>
        <p:blipFill>
          <a:blip r:embed="rId3">
            <a:alphaModFix/>
          </a:blip>
          <a:stretch>
            <a:fillRect/>
          </a:stretch>
        </p:blipFill>
        <p:spPr>
          <a:xfrm>
            <a:off x="4572000" y="2001050"/>
            <a:ext cx="4572001" cy="114139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4" name="Shape 484"/>
        <p:cNvGrpSpPr/>
        <p:nvPr/>
      </p:nvGrpSpPr>
      <p:grpSpPr>
        <a:xfrm>
          <a:off x="0" y="0"/>
          <a:ext cx="0" cy="0"/>
          <a:chOff x="0" y="0"/>
          <a:chExt cx="0" cy="0"/>
        </a:xfrm>
      </p:grpSpPr>
      <p:pic>
        <p:nvPicPr>
          <p:cNvPr id="485" name="Google Shape;485;p73"/>
          <p:cNvPicPr preferRelativeResize="0"/>
          <p:nvPr/>
        </p:nvPicPr>
        <p:blipFill>
          <a:blip r:embed="rId3">
            <a:alphaModFix/>
          </a:blip>
          <a:stretch>
            <a:fillRect/>
          </a:stretch>
        </p:blipFill>
        <p:spPr>
          <a:xfrm>
            <a:off x="1304925" y="161975"/>
            <a:ext cx="6534150" cy="473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99" name="Google Shape;99;p1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Dennis Ritchie died in 2001</a:t>
            </a:r>
            <a:br>
              <a:rPr lang="en">
                <a:solidFill>
                  <a:schemeClr val="dk1"/>
                </a:solidFill>
              </a:rPr>
            </a:br>
            <a:br>
              <a:rPr lang="en">
                <a:solidFill>
                  <a:schemeClr val="dk1"/>
                </a:solidFill>
              </a:rPr>
            </a:br>
            <a:r>
              <a:rPr i="1" lang="en">
                <a:solidFill>
                  <a:schemeClr val="dk1"/>
                </a:solidFill>
              </a:rPr>
              <a:t>“Ritchie was under the radar. His name was not a household name at all, but... if you had a microscope and could look in a computer, you'd see his work everywhere inside.”</a:t>
            </a:r>
            <a:endParaRPr i="1">
              <a:solidFill>
                <a:schemeClr val="dk1"/>
              </a:solidFill>
            </a:endParaRPr>
          </a:p>
        </p:txBody>
      </p:sp>
      <p:pic>
        <p:nvPicPr>
          <p:cNvPr id="100" name="Google Shape;100;p19"/>
          <p:cNvPicPr preferRelativeResize="0"/>
          <p:nvPr/>
        </p:nvPicPr>
        <p:blipFill>
          <a:blip r:embed="rId3">
            <a:alphaModFix/>
          </a:blip>
          <a:stretch>
            <a:fillRect/>
          </a:stretch>
        </p:blipFill>
        <p:spPr>
          <a:xfrm>
            <a:off x="5178500" y="1569925"/>
            <a:ext cx="3597475" cy="233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06" name="Google Shape;106;p20"/>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Hugely influential language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 sampling of languages derived from it: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Java</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C++</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Javascript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Typescript</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D</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C#</a:t>
            </a:r>
            <a:endParaRPr>
              <a:solidFill>
                <a:schemeClr val="dk1"/>
              </a:solidFill>
            </a:endParaRPr>
          </a:p>
        </p:txBody>
      </p:sp>
      <p:pic>
        <p:nvPicPr>
          <p:cNvPr id="107" name="Google Shape;107;p20"/>
          <p:cNvPicPr preferRelativeResize="0"/>
          <p:nvPr/>
        </p:nvPicPr>
        <p:blipFill>
          <a:blip r:embed="rId3">
            <a:alphaModFix/>
          </a:blip>
          <a:stretch>
            <a:fillRect/>
          </a:stretch>
        </p:blipFill>
        <p:spPr>
          <a:xfrm>
            <a:off x="5686250" y="506925"/>
            <a:ext cx="2695276" cy="3787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The C Programming Language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13" name="Google Shape;113;p21"/>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Included many features that today we consider standard, if we even </a:t>
            </a:r>
            <a:r>
              <a:rPr lang="en">
                <a:solidFill>
                  <a:schemeClr val="dk1"/>
                </a:solidFill>
              </a:rPr>
              <a:t>think about them at all</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Recursion</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Statically typed</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Lexical scoping of variables</a:t>
            </a:r>
            <a:endParaRPr>
              <a:solidFill>
                <a:schemeClr val="dk1"/>
              </a:solidFill>
            </a:endParaRPr>
          </a:p>
        </p:txBody>
      </p:sp>
      <p:pic>
        <p:nvPicPr>
          <p:cNvPr id="114" name="Google Shape;114;p21"/>
          <p:cNvPicPr preferRelativeResize="0"/>
          <p:nvPr/>
        </p:nvPicPr>
        <p:blipFill>
          <a:blip r:embed="rId3">
            <a:alphaModFix/>
          </a:blip>
          <a:stretch>
            <a:fillRect/>
          </a:stretch>
        </p:blipFill>
        <p:spPr>
          <a:xfrm>
            <a:off x="5686250" y="506925"/>
            <a:ext cx="2695276" cy="3787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