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1" r:id="rId5"/>
    <p:sldId id="262" r:id="rId6"/>
    <p:sldId id="271" r:id="rId7"/>
    <p:sldId id="263" r:id="rId8"/>
    <p:sldId id="273" r:id="rId9"/>
    <p:sldId id="264" r:id="rId10"/>
    <p:sldId id="272" r:id="rId11"/>
    <p:sldId id="274" r:id="rId12"/>
    <p:sldId id="276" r:id="rId13"/>
    <p:sldId id="265" r:id="rId14"/>
    <p:sldId id="267" r:id="rId15"/>
    <p:sldId id="268" r:id="rId16"/>
    <p:sldId id="269" r:id="rId17"/>
    <p:sldId id="270"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B2CCE-D064-5A18-F446-C91CEF20E9FE}" v="164" dt="2024-03-14T03:33:10.401"/>
    <p1510:client id="{45D1B31D-857F-6978-5D8C-E32BE2833292}" v="56" dt="2024-03-13T17:40:55.285"/>
    <p1510:client id="{4B9E2F05-7EB8-A7C4-FB54-65D2E418FDF3}" v="568" dt="2024-03-14T01:09:05.426"/>
    <p1510:client id="{61AEF5F5-8615-3EB4-B408-E9B251353BF8}" v="1709" dt="2024-03-13T17:48:48.211"/>
    <p1510:client id="{78D8D60E-BAE2-BAAE-6F05-10A1113A24CC}" v="2296" dt="2024-03-13T21:04:45.496"/>
    <p1510:client id="{9D84D1C4-DDA0-F648-FF53-474C7E5874B8}" v="20" dt="2024-03-13T20:18:31.710"/>
    <p1510:client id="{B8154F80-1E6B-CD29-7758-2C7A31ADB701}" v="9" dt="2024-03-13T21:18:17.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12/28/24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figma.com/file/pWYiauW9gWG4PHx7PUCwM2/Lofi-Prototype?type=design&amp;node-id=50%3A2&amp;mode=design&amp;t=kA08CKrJPkWtCUOs-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803D-A863-DA88-A754-820FEA4B4E00}"/>
              </a:ext>
            </a:extLst>
          </p:cNvPr>
          <p:cNvSpPr>
            <a:spLocks noGrp="1"/>
          </p:cNvSpPr>
          <p:nvPr>
            <p:ph type="ctrTitle"/>
          </p:nvPr>
        </p:nvSpPr>
        <p:spPr>
          <a:xfrm>
            <a:off x="881743" y="1644877"/>
            <a:ext cx="10428514" cy="2387600"/>
          </a:xfrm>
        </p:spPr>
        <p:txBody>
          <a:bodyPr>
            <a:normAutofit/>
          </a:bodyPr>
          <a:lstStyle/>
          <a:p>
            <a:r>
              <a:rPr lang="en-US" sz="5400" b="1">
                <a:latin typeface="Aptos Display"/>
                <a:cs typeface="Calibri Light"/>
              </a:rPr>
              <a:t>Understanding the Behaviors and Motivations Behind a Sedentary Lifestyle : Design Concept</a:t>
            </a:r>
            <a:endParaRPr lang="en-US" sz="5400">
              <a:latin typeface="Aptos Display"/>
              <a:cs typeface="Calibri Light"/>
            </a:endParaRPr>
          </a:p>
        </p:txBody>
      </p:sp>
      <p:sp>
        <p:nvSpPr>
          <p:cNvPr id="3" name="Subtitle 2">
            <a:extLst>
              <a:ext uri="{FF2B5EF4-FFF2-40B4-BE49-F238E27FC236}">
                <a16:creationId xmlns:a16="http://schemas.microsoft.com/office/drawing/2014/main" id="{3CC16F82-56C7-4FCE-7A35-86CC7481AF63}"/>
              </a:ext>
            </a:extLst>
          </p:cNvPr>
          <p:cNvSpPr>
            <a:spLocks noGrp="1"/>
          </p:cNvSpPr>
          <p:nvPr>
            <p:ph type="subTitle" idx="1"/>
          </p:nvPr>
        </p:nvSpPr>
        <p:spPr>
          <a:xfrm>
            <a:off x="1524000" y="4755924"/>
            <a:ext cx="9144000" cy="1655762"/>
          </a:xfrm>
        </p:spPr>
        <p:txBody>
          <a:bodyPr vert="horz" lIns="91440" tIns="45720" rIns="91440" bIns="45720" rtlCol="0" anchor="t">
            <a:normAutofit/>
          </a:bodyPr>
          <a:lstStyle/>
          <a:p>
            <a:r>
              <a:rPr lang="en-US">
                <a:latin typeface="Aptos"/>
                <a:cs typeface="Calibri"/>
              </a:rPr>
              <a:t>HCI 516</a:t>
            </a:r>
          </a:p>
          <a:p>
            <a:r>
              <a:rPr lang="en-US">
                <a:latin typeface="Aptos"/>
                <a:cs typeface="Calibri"/>
              </a:rPr>
              <a:t>Group 4</a:t>
            </a:r>
          </a:p>
          <a:p>
            <a:r>
              <a:rPr lang="en-US">
                <a:latin typeface="Aptos"/>
                <a:cs typeface="Calibri"/>
              </a:rPr>
              <a:t>Gabriel Castro | Jordyn Smith | Saman Kamran | Taylor Brandon</a:t>
            </a:r>
          </a:p>
          <a:p>
            <a:endParaRPr lang="en-US"/>
          </a:p>
        </p:txBody>
      </p:sp>
    </p:spTree>
    <p:extLst>
      <p:ext uri="{BB962C8B-B14F-4D97-AF65-F5344CB8AC3E}">
        <p14:creationId xmlns:p14="http://schemas.microsoft.com/office/powerpoint/2010/main" val="304869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E2DF-8C12-3352-091B-751CF7C83196}"/>
              </a:ext>
            </a:extLst>
          </p:cNvPr>
          <p:cNvSpPr>
            <a:spLocks noGrp="1"/>
          </p:cNvSpPr>
          <p:nvPr>
            <p:ph type="title"/>
          </p:nvPr>
        </p:nvSpPr>
        <p:spPr/>
        <p:txBody>
          <a:bodyPr/>
          <a:lstStyle/>
          <a:p>
            <a:r>
              <a:rPr lang="en-US"/>
              <a:t>Motivation through Friends/Colleagues</a:t>
            </a:r>
          </a:p>
        </p:txBody>
      </p:sp>
      <p:pic>
        <p:nvPicPr>
          <p:cNvPr id="8" name="Content Placeholder 7">
            <a:extLst>
              <a:ext uri="{FF2B5EF4-FFF2-40B4-BE49-F238E27FC236}">
                <a16:creationId xmlns:a16="http://schemas.microsoft.com/office/drawing/2014/main" id="{8F3CC34A-3575-8846-985E-02E473D5FF9F}"/>
              </a:ext>
            </a:extLst>
          </p:cNvPr>
          <p:cNvPicPr>
            <a:picLocks noGrp="1" noChangeAspect="1"/>
          </p:cNvPicPr>
          <p:nvPr>
            <p:ph idx="1"/>
          </p:nvPr>
        </p:nvPicPr>
        <p:blipFill rotWithShape="1">
          <a:blip r:embed="rId2"/>
          <a:srcRect t="2088" b="-209"/>
          <a:stretch/>
        </p:blipFill>
        <p:spPr>
          <a:xfrm>
            <a:off x="3048000" y="2301207"/>
            <a:ext cx="6096000" cy="3481474"/>
          </a:xfrm>
        </p:spPr>
      </p:pic>
      <p:sp>
        <p:nvSpPr>
          <p:cNvPr id="9" name="Rectangle: Rounded Corners 8">
            <a:extLst>
              <a:ext uri="{FF2B5EF4-FFF2-40B4-BE49-F238E27FC236}">
                <a16:creationId xmlns:a16="http://schemas.microsoft.com/office/drawing/2014/main" id="{AB70B9C8-C613-D101-2484-E6AE0A93F9B0}"/>
              </a:ext>
            </a:extLst>
          </p:cNvPr>
          <p:cNvSpPr/>
          <p:nvPr/>
        </p:nvSpPr>
        <p:spPr>
          <a:xfrm>
            <a:off x="703011" y="3765000"/>
            <a:ext cx="2265215" cy="69272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a:solidFill>
                  <a:srgbClr val="000000"/>
                </a:solidFill>
              </a:rPr>
              <a:t>Send their friend a congratulations comment on their achievement.</a:t>
            </a:r>
          </a:p>
        </p:txBody>
      </p:sp>
    </p:spTree>
    <p:extLst>
      <p:ext uri="{BB962C8B-B14F-4D97-AF65-F5344CB8AC3E}">
        <p14:creationId xmlns:p14="http://schemas.microsoft.com/office/powerpoint/2010/main" val="111779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A88C-124C-5B31-0658-876E4D8D4524}"/>
              </a:ext>
            </a:extLst>
          </p:cNvPr>
          <p:cNvSpPr>
            <a:spLocks noGrp="1"/>
          </p:cNvSpPr>
          <p:nvPr>
            <p:ph type="title"/>
          </p:nvPr>
        </p:nvSpPr>
        <p:spPr>
          <a:xfrm>
            <a:off x="838200" y="0"/>
            <a:ext cx="10515600" cy="1325563"/>
          </a:xfrm>
        </p:spPr>
        <p:txBody>
          <a:bodyPr/>
          <a:lstStyle/>
          <a:p>
            <a:r>
              <a:rPr lang="en-US"/>
              <a:t>Profile</a:t>
            </a:r>
          </a:p>
        </p:txBody>
      </p:sp>
      <p:pic>
        <p:nvPicPr>
          <p:cNvPr id="4" name="Content Placeholder 3">
            <a:extLst>
              <a:ext uri="{FF2B5EF4-FFF2-40B4-BE49-F238E27FC236}">
                <a16:creationId xmlns:a16="http://schemas.microsoft.com/office/drawing/2014/main" id="{D020F55A-BBFB-2BF0-3B41-FD64C08666B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469573" y="1339677"/>
            <a:ext cx="7250924" cy="5157514"/>
          </a:xfrm>
        </p:spPr>
      </p:pic>
      <p:sp>
        <p:nvSpPr>
          <p:cNvPr id="9" name="Rectangle: Rounded Corners 8">
            <a:extLst>
              <a:ext uri="{FF2B5EF4-FFF2-40B4-BE49-F238E27FC236}">
                <a16:creationId xmlns:a16="http://schemas.microsoft.com/office/drawing/2014/main" id="{7EA0FB6C-DAB1-CAB7-F834-7F5D925F71A5}"/>
              </a:ext>
            </a:extLst>
          </p:cNvPr>
          <p:cNvSpPr/>
          <p:nvPr/>
        </p:nvSpPr>
        <p:spPr>
          <a:xfrm>
            <a:off x="682230" y="1603691"/>
            <a:ext cx="2535378" cy="2147454"/>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b="1">
                <a:solidFill>
                  <a:srgbClr val="000000"/>
                </a:solidFill>
              </a:rPr>
              <a:t>Profile, avatars, titles, and achievements</a:t>
            </a:r>
            <a:endParaRPr lang="en-US" b="1">
              <a:solidFill>
                <a:srgbClr val="FFFFFF"/>
              </a:solidFill>
            </a:endParaRPr>
          </a:p>
          <a:p>
            <a:endParaRPr lang="en-US" sz="1000" b="1">
              <a:solidFill>
                <a:srgbClr val="000000"/>
              </a:solidFill>
            </a:endParaRPr>
          </a:p>
          <a:p>
            <a:r>
              <a:rPr lang="en-US" sz="1000">
                <a:solidFill>
                  <a:srgbClr val="000000"/>
                </a:solidFill>
              </a:rPr>
              <a:t>This profile card will open when the user clicks on their own avatar. The user can get a deeper view of their profile, achievements, and movement streaks. Seeing how far they've come on their journey can help motivate users to stay on track.</a:t>
            </a:r>
          </a:p>
        </p:txBody>
      </p:sp>
      <p:sp>
        <p:nvSpPr>
          <p:cNvPr id="10" name="Rectangle: Rounded Corners 9">
            <a:extLst>
              <a:ext uri="{FF2B5EF4-FFF2-40B4-BE49-F238E27FC236}">
                <a16:creationId xmlns:a16="http://schemas.microsoft.com/office/drawing/2014/main" id="{32FD76A4-3B5C-FF68-78BE-810836B1E9DE}"/>
              </a:ext>
            </a:extLst>
          </p:cNvPr>
          <p:cNvSpPr/>
          <p:nvPr/>
        </p:nvSpPr>
        <p:spPr>
          <a:xfrm>
            <a:off x="8109864" y="4512079"/>
            <a:ext cx="2265215" cy="50569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a:solidFill>
                  <a:srgbClr val="000000"/>
                </a:solidFill>
              </a:rPr>
              <a:t>User can collect badges and achievements for various milestones</a:t>
            </a:r>
            <a:endParaRPr lang="en-US"/>
          </a:p>
        </p:txBody>
      </p:sp>
    </p:spTree>
    <p:extLst>
      <p:ext uri="{BB962C8B-B14F-4D97-AF65-F5344CB8AC3E}">
        <p14:creationId xmlns:p14="http://schemas.microsoft.com/office/powerpoint/2010/main" val="1747129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A301-DF3D-6E3C-6BAA-12780A40E9F7}"/>
              </a:ext>
            </a:extLst>
          </p:cNvPr>
          <p:cNvSpPr>
            <a:spLocks noGrp="1"/>
          </p:cNvSpPr>
          <p:nvPr>
            <p:ph type="title"/>
          </p:nvPr>
        </p:nvSpPr>
        <p:spPr>
          <a:xfrm>
            <a:off x="838200" y="0"/>
            <a:ext cx="10515600" cy="1325563"/>
          </a:xfrm>
        </p:spPr>
        <p:txBody>
          <a:bodyPr/>
          <a:lstStyle/>
          <a:p>
            <a:r>
              <a:rPr lang="en-US"/>
              <a:t>Leaderboard</a:t>
            </a:r>
          </a:p>
        </p:txBody>
      </p:sp>
      <p:pic>
        <p:nvPicPr>
          <p:cNvPr id="4" name="Content Placeholder 3">
            <a:extLst>
              <a:ext uri="{FF2B5EF4-FFF2-40B4-BE49-F238E27FC236}">
                <a16:creationId xmlns:a16="http://schemas.microsoft.com/office/drawing/2014/main" id="{5C7F6A01-CE55-094B-2A2E-D621CCE9A46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722418" y="1252233"/>
            <a:ext cx="6747728" cy="4806459"/>
          </a:xfrm>
        </p:spPr>
      </p:pic>
      <p:sp>
        <p:nvSpPr>
          <p:cNvPr id="6" name="Rectangle: Rounded Corners 5">
            <a:extLst>
              <a:ext uri="{FF2B5EF4-FFF2-40B4-BE49-F238E27FC236}">
                <a16:creationId xmlns:a16="http://schemas.microsoft.com/office/drawing/2014/main" id="{45555BC5-BCF2-5514-6DDD-F34AC0654F27}"/>
              </a:ext>
            </a:extLst>
          </p:cNvPr>
          <p:cNvSpPr/>
          <p:nvPr/>
        </p:nvSpPr>
        <p:spPr>
          <a:xfrm>
            <a:off x="8253739" y="3208686"/>
            <a:ext cx="2265215" cy="112914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b="1">
                <a:solidFill>
                  <a:srgbClr val="000000"/>
                </a:solidFill>
              </a:rPr>
              <a:t>User profiles</a:t>
            </a:r>
          </a:p>
          <a:p>
            <a:endParaRPr lang="en-US" sz="1000" b="1">
              <a:solidFill>
                <a:srgbClr val="000000"/>
              </a:solidFill>
            </a:endParaRPr>
          </a:p>
          <a:p>
            <a:r>
              <a:rPr lang="en-US" sz="1000">
                <a:solidFill>
                  <a:srgbClr val="000000"/>
                </a:solidFill>
              </a:rPr>
              <a:t>Shows username, title, and current movement minutes/streaks for the week</a:t>
            </a:r>
            <a:endParaRPr lang="en-US"/>
          </a:p>
        </p:txBody>
      </p:sp>
      <p:sp>
        <p:nvSpPr>
          <p:cNvPr id="8" name="Rectangle: Rounded Corners 7">
            <a:extLst>
              <a:ext uri="{FF2B5EF4-FFF2-40B4-BE49-F238E27FC236}">
                <a16:creationId xmlns:a16="http://schemas.microsoft.com/office/drawing/2014/main" id="{92D347EA-425A-557C-C299-BB134B644035}"/>
              </a:ext>
            </a:extLst>
          </p:cNvPr>
          <p:cNvSpPr/>
          <p:nvPr/>
        </p:nvSpPr>
        <p:spPr>
          <a:xfrm>
            <a:off x="874594" y="1556799"/>
            <a:ext cx="2514596" cy="2216727"/>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b="1">
                <a:solidFill>
                  <a:srgbClr val="000000"/>
                </a:solidFill>
              </a:rPr>
              <a:t>Leaderboards</a:t>
            </a:r>
          </a:p>
          <a:p>
            <a:endParaRPr lang="en-US" sz="1000" b="1">
              <a:solidFill>
                <a:srgbClr val="000000"/>
              </a:solidFill>
            </a:endParaRPr>
          </a:p>
          <a:p>
            <a:r>
              <a:rPr lang="en-US" sz="1000">
                <a:solidFill>
                  <a:srgbClr val="000000"/>
                </a:solidFill>
              </a:rPr>
              <a:t>The leaderboard leverages a user's social network to help keep them motivated while staying on track. Leaderboards show the current "rank" users are in. Other users in the same rank compete against each other to move to the next league.</a:t>
            </a:r>
            <a:endParaRPr lang="en-US" sz="1000" b="1">
              <a:solidFill>
                <a:srgbClr val="000000"/>
              </a:solidFill>
            </a:endParaRPr>
          </a:p>
        </p:txBody>
      </p:sp>
    </p:spTree>
    <p:extLst>
      <p:ext uri="{BB962C8B-B14F-4D97-AF65-F5344CB8AC3E}">
        <p14:creationId xmlns:p14="http://schemas.microsoft.com/office/powerpoint/2010/main" val="194916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9C7F-CC65-4D92-BBFE-81A98674BBB9}"/>
              </a:ext>
            </a:extLst>
          </p:cNvPr>
          <p:cNvSpPr>
            <a:spLocks noGrp="1"/>
          </p:cNvSpPr>
          <p:nvPr>
            <p:ph type="title"/>
          </p:nvPr>
        </p:nvSpPr>
        <p:spPr>
          <a:xfrm>
            <a:off x="838200" y="0"/>
            <a:ext cx="10515600" cy="1325563"/>
          </a:xfrm>
        </p:spPr>
        <p:txBody>
          <a:bodyPr/>
          <a:lstStyle/>
          <a:p>
            <a:r>
              <a:rPr lang="en-US"/>
              <a:t>Customization</a:t>
            </a:r>
          </a:p>
        </p:txBody>
      </p:sp>
      <p:pic>
        <p:nvPicPr>
          <p:cNvPr id="4" name="Content Placeholder 3">
            <a:extLst>
              <a:ext uri="{FF2B5EF4-FFF2-40B4-BE49-F238E27FC236}">
                <a16:creationId xmlns:a16="http://schemas.microsoft.com/office/drawing/2014/main" id="{C77A44DF-A985-3017-7319-F9796C1319F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916381" y="1424185"/>
            <a:ext cx="6619036" cy="4697018"/>
          </a:xfrm>
        </p:spPr>
      </p:pic>
      <p:sp>
        <p:nvSpPr>
          <p:cNvPr id="6" name="Rectangle: Rounded Corners 5">
            <a:extLst>
              <a:ext uri="{FF2B5EF4-FFF2-40B4-BE49-F238E27FC236}">
                <a16:creationId xmlns:a16="http://schemas.microsoft.com/office/drawing/2014/main" id="{9827C51E-EC61-0B05-1F75-EEFE3B556788}"/>
              </a:ext>
            </a:extLst>
          </p:cNvPr>
          <p:cNvSpPr/>
          <p:nvPr/>
        </p:nvSpPr>
        <p:spPr>
          <a:xfrm>
            <a:off x="938062" y="1420796"/>
            <a:ext cx="2542305" cy="1967345"/>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b="1">
                <a:solidFill>
                  <a:srgbClr val="000000"/>
                </a:solidFill>
              </a:rPr>
              <a:t>Customize</a:t>
            </a:r>
          </a:p>
          <a:p>
            <a:endParaRPr lang="en-US" sz="1000" b="1">
              <a:solidFill>
                <a:srgbClr val="000000"/>
              </a:solidFill>
            </a:endParaRPr>
          </a:p>
          <a:p>
            <a:r>
              <a:rPr lang="en-US" sz="1000">
                <a:solidFill>
                  <a:srgbClr val="000000"/>
                </a:solidFill>
              </a:rPr>
              <a:t>Users can use points they earn from being consistent with the app to purchase in-game items to customize their avatars. They can also convert their points into redeemable rewards like gift cards, in partnership with other businesses.</a:t>
            </a:r>
          </a:p>
        </p:txBody>
      </p:sp>
      <p:sp>
        <p:nvSpPr>
          <p:cNvPr id="8" name="Rectangle: Rounded Corners 7">
            <a:extLst>
              <a:ext uri="{FF2B5EF4-FFF2-40B4-BE49-F238E27FC236}">
                <a16:creationId xmlns:a16="http://schemas.microsoft.com/office/drawing/2014/main" id="{5E9E4D21-73C9-AEB2-9AFE-802D5A5AFA3E}"/>
              </a:ext>
            </a:extLst>
          </p:cNvPr>
          <p:cNvSpPr/>
          <p:nvPr/>
        </p:nvSpPr>
        <p:spPr>
          <a:xfrm>
            <a:off x="9161212" y="2809036"/>
            <a:ext cx="2265215" cy="103909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b="1">
                <a:solidFill>
                  <a:srgbClr val="000000"/>
                </a:solidFill>
              </a:rPr>
              <a:t>Avatar shop</a:t>
            </a:r>
          </a:p>
          <a:p>
            <a:endParaRPr lang="en-US" sz="1000" b="1">
              <a:solidFill>
                <a:srgbClr val="000000"/>
              </a:solidFill>
            </a:endParaRPr>
          </a:p>
          <a:p>
            <a:r>
              <a:rPr lang="en-US" sz="1000">
                <a:solidFill>
                  <a:srgbClr val="000000"/>
                </a:solidFill>
              </a:rPr>
              <a:t>Users can use points they earn to buy in-game items for their avatar</a:t>
            </a:r>
          </a:p>
        </p:txBody>
      </p:sp>
      <p:sp>
        <p:nvSpPr>
          <p:cNvPr id="10" name="Rectangle: Rounded Corners 9">
            <a:extLst>
              <a:ext uri="{FF2B5EF4-FFF2-40B4-BE49-F238E27FC236}">
                <a16:creationId xmlns:a16="http://schemas.microsoft.com/office/drawing/2014/main" id="{A74BC8C1-3FBC-E9A9-A21A-9F2B85D4E6EC}"/>
              </a:ext>
            </a:extLst>
          </p:cNvPr>
          <p:cNvSpPr/>
          <p:nvPr/>
        </p:nvSpPr>
        <p:spPr>
          <a:xfrm>
            <a:off x="9161211" y="4707108"/>
            <a:ext cx="2265215" cy="1177637"/>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b="1">
                <a:solidFill>
                  <a:srgbClr val="000000"/>
                </a:solidFill>
              </a:rPr>
              <a:t>Redeem points</a:t>
            </a:r>
          </a:p>
          <a:p>
            <a:endParaRPr lang="en-US" sz="1000" b="1">
              <a:solidFill>
                <a:srgbClr val="000000"/>
              </a:solidFill>
            </a:endParaRPr>
          </a:p>
          <a:p>
            <a:r>
              <a:rPr lang="en-US" sz="1000">
                <a:solidFill>
                  <a:srgbClr val="000000"/>
                </a:solidFill>
              </a:rPr>
              <a:t>Users will also have the option to redeem their points for real life prizes such as gift cards, products, or sweepstakes entries.</a:t>
            </a:r>
            <a:endParaRPr lang="en-US" sz="1000" b="1">
              <a:solidFill>
                <a:srgbClr val="000000"/>
              </a:solidFill>
            </a:endParaRPr>
          </a:p>
        </p:txBody>
      </p:sp>
      <p:sp>
        <p:nvSpPr>
          <p:cNvPr id="12" name="Rectangle: Rounded Corners 11">
            <a:extLst>
              <a:ext uri="{FF2B5EF4-FFF2-40B4-BE49-F238E27FC236}">
                <a16:creationId xmlns:a16="http://schemas.microsoft.com/office/drawing/2014/main" id="{5476A78D-AE18-C972-4F11-620EE70D0691}"/>
              </a:ext>
            </a:extLst>
          </p:cNvPr>
          <p:cNvSpPr/>
          <p:nvPr/>
        </p:nvSpPr>
        <p:spPr>
          <a:xfrm>
            <a:off x="2178521" y="4776381"/>
            <a:ext cx="2265215" cy="65809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b="1">
                <a:solidFill>
                  <a:srgbClr val="000000"/>
                </a:solidFill>
              </a:rPr>
              <a:t>Avatars</a:t>
            </a:r>
          </a:p>
          <a:p>
            <a:endParaRPr lang="en-US" sz="1000" b="1">
              <a:solidFill>
                <a:srgbClr val="000000"/>
              </a:solidFill>
            </a:endParaRPr>
          </a:p>
          <a:p>
            <a:r>
              <a:rPr lang="en-US" sz="1000">
                <a:solidFill>
                  <a:srgbClr val="000000"/>
                </a:solidFill>
              </a:rPr>
              <a:t>Customizable avatars</a:t>
            </a:r>
          </a:p>
        </p:txBody>
      </p:sp>
    </p:spTree>
    <p:extLst>
      <p:ext uri="{BB962C8B-B14F-4D97-AF65-F5344CB8AC3E}">
        <p14:creationId xmlns:p14="http://schemas.microsoft.com/office/powerpoint/2010/main" val="27935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EB9B-5BFE-7021-4A42-5ED1907A85B2}"/>
              </a:ext>
            </a:extLst>
          </p:cNvPr>
          <p:cNvSpPr>
            <a:spLocks noGrp="1"/>
          </p:cNvSpPr>
          <p:nvPr>
            <p:ph type="title"/>
          </p:nvPr>
        </p:nvSpPr>
        <p:spPr/>
        <p:txBody>
          <a:bodyPr/>
          <a:lstStyle/>
          <a:p>
            <a:r>
              <a:rPr lang="en-US"/>
              <a:t>Link to prototype</a:t>
            </a:r>
          </a:p>
        </p:txBody>
      </p:sp>
      <p:sp>
        <p:nvSpPr>
          <p:cNvPr id="3" name="Content Placeholder 2">
            <a:extLst>
              <a:ext uri="{FF2B5EF4-FFF2-40B4-BE49-F238E27FC236}">
                <a16:creationId xmlns:a16="http://schemas.microsoft.com/office/drawing/2014/main" id="{8B06AEC1-E67F-9C8C-71C9-F7A9BE9F39DE}"/>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https://www.figma.com/file/pWYiauW9gWG4PHx7PUCwM2/Lofi-Prototype?type=design&amp;node-id=50%3A2&amp;mode=design&amp;t=kA08CKrJPkWtCUOs-1</a:t>
            </a:r>
            <a:r>
              <a:rPr lang="en-US">
                <a:ea typeface="+mn-lt"/>
                <a:cs typeface="+mn-lt"/>
              </a:rPr>
              <a:t> </a:t>
            </a:r>
            <a:endParaRPr lang="en-US"/>
          </a:p>
        </p:txBody>
      </p:sp>
    </p:spTree>
    <p:extLst>
      <p:ext uri="{BB962C8B-B14F-4D97-AF65-F5344CB8AC3E}">
        <p14:creationId xmlns:p14="http://schemas.microsoft.com/office/powerpoint/2010/main" val="185383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EB9B-5BFE-7021-4A42-5ED1907A85B2}"/>
              </a:ext>
            </a:extLst>
          </p:cNvPr>
          <p:cNvSpPr>
            <a:spLocks noGrp="1"/>
          </p:cNvSpPr>
          <p:nvPr>
            <p:ph type="title"/>
          </p:nvPr>
        </p:nvSpPr>
        <p:spPr/>
        <p:txBody>
          <a:bodyPr/>
          <a:lstStyle/>
          <a:p>
            <a:r>
              <a:rPr lang="en-US"/>
              <a:t>Feedback Questions</a:t>
            </a:r>
          </a:p>
        </p:txBody>
      </p:sp>
      <p:sp>
        <p:nvSpPr>
          <p:cNvPr id="3" name="Content Placeholder 2">
            <a:extLst>
              <a:ext uri="{FF2B5EF4-FFF2-40B4-BE49-F238E27FC236}">
                <a16:creationId xmlns:a16="http://schemas.microsoft.com/office/drawing/2014/main" id="{8B06AEC1-E67F-9C8C-71C9-F7A9BE9F39DE}"/>
              </a:ext>
            </a:extLst>
          </p:cNvPr>
          <p:cNvSpPr>
            <a:spLocks noGrp="1"/>
          </p:cNvSpPr>
          <p:nvPr>
            <p:ph idx="1"/>
          </p:nvPr>
        </p:nvSpPr>
        <p:spPr/>
        <p:txBody>
          <a:bodyPr vert="horz" lIns="91440" tIns="45720" rIns="91440" bIns="45720" rtlCol="0" anchor="t">
            <a:normAutofit/>
          </a:bodyPr>
          <a:lstStyle/>
          <a:p>
            <a:r>
              <a:rPr lang="en-US"/>
              <a:t>How can we make the pop-up more effective? Is there any other information you would like to see there?</a:t>
            </a:r>
          </a:p>
          <a:p>
            <a:r>
              <a:rPr lang="en-US"/>
              <a:t>What improvements can we make to help motivate users stay consistent?</a:t>
            </a:r>
          </a:p>
          <a:p>
            <a:r>
              <a:rPr lang="en-US"/>
              <a:t>How do incentivize users to continue using the app even after they've developed the desired behavior and healthy habits? Is it even necessary to do so?</a:t>
            </a:r>
          </a:p>
          <a:p>
            <a:pPr marL="0" indent="0">
              <a:buNone/>
            </a:pPr>
            <a:endParaRPr lang="en-US"/>
          </a:p>
        </p:txBody>
      </p:sp>
    </p:spTree>
    <p:extLst>
      <p:ext uri="{BB962C8B-B14F-4D97-AF65-F5344CB8AC3E}">
        <p14:creationId xmlns:p14="http://schemas.microsoft.com/office/powerpoint/2010/main" val="241945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5D76-9B7C-8EA3-B8CE-C5EB715E4CE3}"/>
              </a:ext>
            </a:extLst>
          </p:cNvPr>
          <p:cNvSpPr>
            <a:spLocks noGrp="1"/>
          </p:cNvSpPr>
          <p:nvPr>
            <p:ph type="title"/>
          </p:nvPr>
        </p:nvSpPr>
        <p:spPr/>
        <p:txBody>
          <a:bodyPr/>
          <a:lstStyle/>
          <a:p>
            <a:r>
              <a:rPr lang="en-US" b="1"/>
              <a:t>Prioritization </a:t>
            </a:r>
          </a:p>
        </p:txBody>
      </p:sp>
      <p:sp>
        <p:nvSpPr>
          <p:cNvPr id="3" name="Content Placeholder 2">
            <a:extLst>
              <a:ext uri="{FF2B5EF4-FFF2-40B4-BE49-F238E27FC236}">
                <a16:creationId xmlns:a16="http://schemas.microsoft.com/office/drawing/2014/main" id="{AD9B20BD-CD4B-6C20-06B9-B832354BCCF9}"/>
              </a:ext>
            </a:extLst>
          </p:cNvPr>
          <p:cNvSpPr>
            <a:spLocks noGrp="1"/>
          </p:cNvSpPr>
          <p:nvPr>
            <p:ph idx="1"/>
          </p:nvPr>
        </p:nvSpPr>
        <p:spPr/>
        <p:txBody>
          <a:bodyPr vert="horz" lIns="91440" tIns="45720" rIns="91440" bIns="45720" rtlCol="0" anchor="t">
            <a:normAutofit/>
          </a:bodyPr>
          <a:lstStyle/>
          <a:p>
            <a:r>
              <a:rPr lang="en-US"/>
              <a:t>We decided to select </a:t>
            </a:r>
            <a:r>
              <a:rPr lang="en-US" b="1"/>
              <a:t>stage 3 </a:t>
            </a:r>
            <a:r>
              <a:rPr lang="en-US"/>
              <a:t>and utilize the user's network and their need to improve their behavior as a form of motivation:</a:t>
            </a:r>
          </a:p>
          <a:p>
            <a:pPr lvl="1">
              <a:buFont typeface="Courier New" panose="020B0604020202020204" pitchFamily="34" charset="0"/>
              <a:buChar char="o"/>
            </a:pPr>
            <a:r>
              <a:rPr lang="en-US"/>
              <a:t>We felt this stage required low effort for a higher impact</a:t>
            </a:r>
          </a:p>
          <a:p>
            <a:pPr lvl="1">
              <a:buFont typeface="Courier New" panose="020B0604020202020204" pitchFamily="34" charset="0"/>
              <a:buChar char="o"/>
            </a:pPr>
            <a:r>
              <a:rPr lang="en-US"/>
              <a:t>Giving people who are already motivated a way to change their behavior can be effective as we are attempting to give a structured way to track their progress</a:t>
            </a:r>
          </a:p>
          <a:p>
            <a:pPr lvl="1">
              <a:buFont typeface="Courier New" panose="020B0604020202020204" pitchFamily="34" charset="0"/>
              <a:buChar char="o"/>
            </a:pPr>
            <a:r>
              <a:rPr lang="en-US"/>
              <a:t>People who are  aware of their problem and don't know where start can also see what the motivated users are using and try it for themselves</a:t>
            </a:r>
          </a:p>
        </p:txBody>
      </p:sp>
    </p:spTree>
    <p:extLst>
      <p:ext uri="{BB962C8B-B14F-4D97-AF65-F5344CB8AC3E}">
        <p14:creationId xmlns:p14="http://schemas.microsoft.com/office/powerpoint/2010/main" val="338801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B20BD-CD4B-6C20-06B9-B832354BCCF9}"/>
              </a:ext>
            </a:extLst>
          </p:cNvPr>
          <p:cNvSpPr>
            <a:spLocks noGrp="1"/>
          </p:cNvSpPr>
          <p:nvPr>
            <p:ph idx="1"/>
          </p:nvPr>
        </p:nvSpPr>
        <p:spPr>
          <a:xfrm>
            <a:off x="838200" y="1825625"/>
            <a:ext cx="10234247" cy="1608138"/>
          </a:xfrm>
        </p:spPr>
        <p:txBody>
          <a:bodyPr vert="horz" lIns="91440" tIns="45720" rIns="91440" bIns="45720" rtlCol="0" anchor="t">
            <a:normAutofit/>
          </a:bodyPr>
          <a:lstStyle/>
          <a:p>
            <a:r>
              <a:rPr lang="en-US"/>
              <a:t>The </a:t>
            </a:r>
            <a:r>
              <a:rPr lang="en-US" b="1"/>
              <a:t>Stakeholder/systems required</a:t>
            </a:r>
            <a:r>
              <a:rPr lang="en-US"/>
              <a:t>:</a:t>
            </a:r>
          </a:p>
          <a:p>
            <a:pPr lvl="1">
              <a:buFont typeface="Courier New" panose="020B0604020202020204" pitchFamily="34" charset="0"/>
              <a:buChar char="o"/>
            </a:pPr>
            <a:r>
              <a:rPr lang="en-US"/>
              <a:t>Developers to make the tool</a:t>
            </a:r>
          </a:p>
          <a:p>
            <a:pPr lvl="1">
              <a:buFont typeface="Courier New" panose="020B0604020202020204" pitchFamily="34" charset="0"/>
              <a:buChar char="o"/>
            </a:pPr>
            <a:r>
              <a:rPr lang="en-US"/>
              <a:t>Workplace/academic institution willing to implement the tool</a:t>
            </a:r>
          </a:p>
        </p:txBody>
      </p:sp>
      <p:sp>
        <p:nvSpPr>
          <p:cNvPr id="7" name="Content Placeholder 2">
            <a:extLst>
              <a:ext uri="{FF2B5EF4-FFF2-40B4-BE49-F238E27FC236}">
                <a16:creationId xmlns:a16="http://schemas.microsoft.com/office/drawing/2014/main" id="{6409FA86-CAE8-E1F7-BDFF-FB32943BDF84}"/>
              </a:ext>
            </a:extLst>
          </p:cNvPr>
          <p:cNvSpPr txBox="1">
            <a:spLocks/>
          </p:cNvSpPr>
          <p:nvPr/>
        </p:nvSpPr>
        <p:spPr>
          <a:xfrm>
            <a:off x="826477" y="3795102"/>
            <a:ext cx="10234247" cy="16081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The </a:t>
            </a:r>
            <a:r>
              <a:rPr lang="en-US" b="1"/>
              <a:t>Audience targeted</a:t>
            </a:r>
            <a:r>
              <a:rPr lang="en-US"/>
              <a:t>:</a:t>
            </a:r>
          </a:p>
          <a:p>
            <a:pPr lvl="1">
              <a:buFont typeface="Courier New" panose="020B0604020202020204" pitchFamily="34" charset="0"/>
              <a:buChar char="o"/>
            </a:pPr>
            <a:r>
              <a:rPr lang="en-US"/>
              <a:t>The end user, specifically people in the workplace (remote or in-person).</a:t>
            </a:r>
          </a:p>
        </p:txBody>
      </p:sp>
      <p:sp>
        <p:nvSpPr>
          <p:cNvPr id="4" name="Title 1">
            <a:extLst>
              <a:ext uri="{FF2B5EF4-FFF2-40B4-BE49-F238E27FC236}">
                <a16:creationId xmlns:a16="http://schemas.microsoft.com/office/drawing/2014/main" id="{734CAC22-9143-3F3B-CD88-C6D71E03460E}"/>
              </a:ext>
            </a:extLst>
          </p:cNvPr>
          <p:cNvSpPr>
            <a:spLocks noGrp="1"/>
          </p:cNvSpPr>
          <p:nvPr>
            <p:ph type="title"/>
          </p:nvPr>
        </p:nvSpPr>
        <p:spPr>
          <a:xfrm>
            <a:off x="838200" y="365125"/>
            <a:ext cx="10515600" cy="1325563"/>
          </a:xfrm>
        </p:spPr>
        <p:txBody>
          <a:bodyPr/>
          <a:lstStyle/>
          <a:p>
            <a:r>
              <a:rPr lang="en-US" b="1"/>
              <a:t>Prioritization </a:t>
            </a:r>
          </a:p>
        </p:txBody>
      </p:sp>
    </p:spTree>
    <p:extLst>
      <p:ext uri="{BB962C8B-B14F-4D97-AF65-F5344CB8AC3E}">
        <p14:creationId xmlns:p14="http://schemas.microsoft.com/office/powerpoint/2010/main" val="88927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59BD-6E39-1C42-3AB0-50D2122314D5}"/>
              </a:ext>
            </a:extLst>
          </p:cNvPr>
          <p:cNvSpPr>
            <a:spLocks noGrp="1"/>
          </p:cNvSpPr>
          <p:nvPr>
            <p:ph type="title"/>
          </p:nvPr>
        </p:nvSpPr>
        <p:spPr/>
        <p:txBody>
          <a:bodyPr/>
          <a:lstStyle/>
          <a:p>
            <a:r>
              <a:rPr lang="en-US" b="1"/>
              <a:t>Prototype</a:t>
            </a:r>
          </a:p>
        </p:txBody>
      </p:sp>
      <p:sp>
        <p:nvSpPr>
          <p:cNvPr id="3" name="Content Placeholder 2">
            <a:extLst>
              <a:ext uri="{FF2B5EF4-FFF2-40B4-BE49-F238E27FC236}">
                <a16:creationId xmlns:a16="http://schemas.microsoft.com/office/drawing/2014/main" id="{5D49F0E3-B794-7E34-5181-DC0F0EC66C8F}"/>
              </a:ext>
            </a:extLst>
          </p:cNvPr>
          <p:cNvSpPr>
            <a:spLocks noGrp="1"/>
          </p:cNvSpPr>
          <p:nvPr>
            <p:ph idx="1"/>
          </p:nvPr>
        </p:nvSpPr>
        <p:spPr>
          <a:xfrm>
            <a:off x="838200" y="1755287"/>
            <a:ext cx="5404339" cy="2170845"/>
          </a:xfrm>
        </p:spPr>
        <p:txBody>
          <a:bodyPr vert="horz" lIns="91440" tIns="45720" rIns="91440" bIns="45720" rtlCol="0" anchor="t">
            <a:normAutofit fontScale="92500" lnSpcReduction="10000"/>
          </a:bodyPr>
          <a:lstStyle/>
          <a:p>
            <a:r>
              <a:rPr lang="en-US" b="1"/>
              <a:t>Objective:</a:t>
            </a:r>
          </a:p>
          <a:p>
            <a:pPr lvl="1">
              <a:buFont typeface="Courier New" panose="020B0604020202020204" pitchFamily="34" charset="0"/>
              <a:buChar char="o"/>
            </a:pPr>
            <a:r>
              <a:rPr lang="en-US">
                <a:ea typeface="+mn-lt"/>
                <a:cs typeface="+mn-lt"/>
              </a:rPr>
              <a:t>Help those that are interested in reducing their sedentary behavior with building a habit of taking frequent breaks from sitting</a:t>
            </a:r>
          </a:p>
          <a:p>
            <a:pPr lvl="1">
              <a:buFont typeface="Courier New" panose="020B0604020202020204" pitchFamily="34" charset="0"/>
              <a:buChar char="o"/>
            </a:pPr>
            <a:r>
              <a:rPr lang="en-US">
                <a:ea typeface="+mn-lt"/>
                <a:cs typeface="+mn-lt"/>
              </a:rPr>
              <a:t>Prototype uses a gamification to motivate users</a:t>
            </a:r>
            <a:endParaRPr lang="en-US"/>
          </a:p>
          <a:p>
            <a:pPr lvl="1">
              <a:buFont typeface="Courier New" panose="020B0604020202020204" pitchFamily="34" charset="0"/>
              <a:buChar char="o"/>
            </a:pPr>
            <a:endParaRPr lang="en-US"/>
          </a:p>
        </p:txBody>
      </p:sp>
      <p:sp>
        <p:nvSpPr>
          <p:cNvPr id="5" name="Content Placeholder 2">
            <a:extLst>
              <a:ext uri="{FF2B5EF4-FFF2-40B4-BE49-F238E27FC236}">
                <a16:creationId xmlns:a16="http://schemas.microsoft.com/office/drawing/2014/main" id="{01BB96A4-7459-2266-43AF-C97363602117}"/>
              </a:ext>
            </a:extLst>
          </p:cNvPr>
          <p:cNvSpPr txBox="1">
            <a:spLocks/>
          </p:cNvSpPr>
          <p:nvPr/>
        </p:nvSpPr>
        <p:spPr>
          <a:xfrm>
            <a:off x="6664570" y="1825625"/>
            <a:ext cx="5322277" cy="19832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Target Behavior desired:</a:t>
            </a:r>
          </a:p>
          <a:p>
            <a:pPr lvl="1">
              <a:buFont typeface="Courier New" panose="020B0604020202020204" pitchFamily="34" charset="0"/>
              <a:buChar char="o"/>
            </a:pPr>
            <a:r>
              <a:rPr lang="en-US" sz="2200">
                <a:ea typeface="+mn-lt"/>
                <a:cs typeface="+mn-lt"/>
              </a:rPr>
              <a:t>User is regularly taking breaks and getting long streaks</a:t>
            </a:r>
          </a:p>
          <a:p>
            <a:pPr lvl="1">
              <a:buFont typeface="Courier New" panose="020B0604020202020204" pitchFamily="34" charset="0"/>
              <a:buChar char="o"/>
            </a:pPr>
            <a:r>
              <a:rPr lang="en-US" sz="2200">
                <a:ea typeface="+mn-lt"/>
                <a:cs typeface="+mn-lt"/>
              </a:rPr>
              <a:t>Planning their work around taking breaks to move</a:t>
            </a:r>
            <a:endParaRPr lang="en-US" sz="2200"/>
          </a:p>
          <a:p>
            <a:pPr lvl="1">
              <a:buFont typeface="Courier New" panose="020B0604020202020204" pitchFamily="34" charset="0"/>
              <a:buChar char="o"/>
            </a:pPr>
            <a:endParaRPr lang="en-US"/>
          </a:p>
        </p:txBody>
      </p:sp>
      <p:sp>
        <p:nvSpPr>
          <p:cNvPr id="7" name="Content Placeholder 2">
            <a:extLst>
              <a:ext uri="{FF2B5EF4-FFF2-40B4-BE49-F238E27FC236}">
                <a16:creationId xmlns:a16="http://schemas.microsoft.com/office/drawing/2014/main" id="{90988F75-0901-AE59-C1E4-49CB16A650D5}"/>
              </a:ext>
            </a:extLst>
          </p:cNvPr>
          <p:cNvSpPr txBox="1">
            <a:spLocks/>
          </p:cNvSpPr>
          <p:nvPr/>
        </p:nvSpPr>
        <p:spPr>
          <a:xfrm>
            <a:off x="3616570" y="4521933"/>
            <a:ext cx="5240216" cy="19832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Decision Levers Leveraged:</a:t>
            </a:r>
          </a:p>
          <a:p>
            <a:pPr lvl="1">
              <a:buFont typeface="Courier New" panose="020B0604020202020204" pitchFamily="34" charset="0"/>
              <a:buChar char="o"/>
            </a:pPr>
            <a:r>
              <a:rPr lang="en-US" sz="2200">
                <a:ea typeface="+mn-lt"/>
                <a:cs typeface="+mn-lt"/>
              </a:rPr>
              <a:t>Cues, habit building, goal alignment.</a:t>
            </a:r>
          </a:p>
          <a:p>
            <a:pPr lvl="1">
              <a:buFont typeface="Courier New" panose="020B0604020202020204" pitchFamily="34" charset="0"/>
              <a:buChar char="o"/>
            </a:pPr>
            <a:r>
              <a:rPr lang="en-US" sz="2200">
                <a:ea typeface="+mn-lt"/>
                <a:cs typeface="+mn-lt"/>
              </a:rPr>
              <a:t>Using influencers like friends/colleagues</a:t>
            </a:r>
            <a:endParaRPr lang="en-US" sz="2200"/>
          </a:p>
          <a:p>
            <a:pPr lvl="1">
              <a:buFont typeface="Courier New" panose="020B0604020202020204" pitchFamily="34" charset="0"/>
              <a:buChar char="o"/>
            </a:pPr>
            <a:endParaRPr lang="en-US"/>
          </a:p>
        </p:txBody>
      </p:sp>
    </p:spTree>
    <p:extLst>
      <p:ext uri="{BB962C8B-B14F-4D97-AF65-F5344CB8AC3E}">
        <p14:creationId xmlns:p14="http://schemas.microsoft.com/office/powerpoint/2010/main" val="95936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35A515-17E6-90AE-349E-39755C2C741A}"/>
              </a:ext>
            </a:extLst>
          </p:cNvPr>
          <p:cNvSpPr>
            <a:spLocks noGrp="1"/>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High Fidelity Dashboard</a:t>
            </a:r>
          </a:p>
        </p:txBody>
      </p:sp>
      <p:pic>
        <p:nvPicPr>
          <p:cNvPr id="5" name="Picture 4" descr="A person sitting at a desk with a computer&#10;&#10;Description automatically generated">
            <a:extLst>
              <a:ext uri="{FF2B5EF4-FFF2-40B4-BE49-F238E27FC236}">
                <a16:creationId xmlns:a16="http://schemas.microsoft.com/office/drawing/2014/main" id="{0744C9EF-FE7A-DA20-AE33-798F8C823148}"/>
              </a:ext>
            </a:extLst>
          </p:cNvPr>
          <p:cNvPicPr>
            <a:picLocks noChangeAspect="1"/>
          </p:cNvPicPr>
          <p:nvPr/>
        </p:nvPicPr>
        <p:blipFill>
          <a:blip r:embed="rId2"/>
          <a:stretch>
            <a:fillRect/>
          </a:stretch>
        </p:blipFill>
        <p:spPr>
          <a:xfrm>
            <a:off x="2318222" y="1124349"/>
            <a:ext cx="7200133" cy="5117122"/>
          </a:xfrm>
          <a:prstGeom prst="rect">
            <a:avLst/>
          </a:prstGeom>
        </p:spPr>
      </p:pic>
      <p:sp>
        <p:nvSpPr>
          <p:cNvPr id="7" name="Rectangle: Rounded Corners 6">
            <a:extLst>
              <a:ext uri="{FF2B5EF4-FFF2-40B4-BE49-F238E27FC236}">
                <a16:creationId xmlns:a16="http://schemas.microsoft.com/office/drawing/2014/main" id="{85EDC74D-EC85-4558-2FF1-B97D9FA92C8B}"/>
              </a:ext>
            </a:extLst>
          </p:cNvPr>
          <p:cNvSpPr/>
          <p:nvPr/>
        </p:nvSpPr>
        <p:spPr>
          <a:xfrm>
            <a:off x="1210437" y="4431758"/>
            <a:ext cx="1925780" cy="29787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solidFill>
                  <a:srgbClr val="000000"/>
                </a:solidFill>
              </a:rPr>
              <a:t>In-app notification pop-up</a:t>
            </a:r>
          </a:p>
        </p:txBody>
      </p:sp>
      <p:sp>
        <p:nvSpPr>
          <p:cNvPr id="8" name="Rectangle: Rounded Corners 7">
            <a:extLst>
              <a:ext uri="{FF2B5EF4-FFF2-40B4-BE49-F238E27FC236}">
                <a16:creationId xmlns:a16="http://schemas.microsoft.com/office/drawing/2014/main" id="{D9A2812A-1D74-8EB7-CB2B-BB5DA6FA6152}"/>
              </a:ext>
            </a:extLst>
          </p:cNvPr>
          <p:cNvSpPr/>
          <p:nvPr/>
        </p:nvSpPr>
        <p:spPr>
          <a:xfrm>
            <a:off x="3793246" y="1810049"/>
            <a:ext cx="2161306" cy="40178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a:solidFill>
                  <a:srgbClr val="000000"/>
                </a:solidFill>
              </a:rPr>
              <a:t>Interactive – setting changes throughout the day</a:t>
            </a:r>
          </a:p>
        </p:txBody>
      </p:sp>
      <p:sp>
        <p:nvSpPr>
          <p:cNvPr id="9" name="Rectangle: Rounded Corners 8">
            <a:extLst>
              <a:ext uri="{FF2B5EF4-FFF2-40B4-BE49-F238E27FC236}">
                <a16:creationId xmlns:a16="http://schemas.microsoft.com/office/drawing/2014/main" id="{D568541E-5AE8-D0C2-3F3B-BD9EF1B1B7A3}"/>
              </a:ext>
            </a:extLst>
          </p:cNvPr>
          <p:cNvSpPr/>
          <p:nvPr/>
        </p:nvSpPr>
        <p:spPr>
          <a:xfrm>
            <a:off x="5284205" y="1141833"/>
            <a:ext cx="2189016" cy="40178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rgbClr val="000000"/>
                </a:solidFill>
              </a:rPr>
              <a:t>Tracks breaks. User can edit</a:t>
            </a:r>
          </a:p>
        </p:txBody>
      </p:sp>
      <p:sp>
        <p:nvSpPr>
          <p:cNvPr id="10" name="Rectangle: Rounded Corners 9">
            <a:extLst>
              <a:ext uri="{FF2B5EF4-FFF2-40B4-BE49-F238E27FC236}">
                <a16:creationId xmlns:a16="http://schemas.microsoft.com/office/drawing/2014/main" id="{1703889C-AFC7-E819-94A2-65BC4330DD07}"/>
              </a:ext>
            </a:extLst>
          </p:cNvPr>
          <p:cNvSpPr/>
          <p:nvPr/>
        </p:nvSpPr>
        <p:spPr>
          <a:xfrm>
            <a:off x="8888518" y="1656581"/>
            <a:ext cx="2777833" cy="713509"/>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a:solidFill>
                  <a:srgbClr val="000000"/>
                </a:solidFill>
              </a:rPr>
              <a:t>Top 3 on leaderboard – highest break streak, total number of minutes etc., the user can select how they want to view this</a:t>
            </a:r>
          </a:p>
        </p:txBody>
      </p:sp>
      <p:sp>
        <p:nvSpPr>
          <p:cNvPr id="11" name="Rectangle: Rounded Corners 10">
            <a:extLst>
              <a:ext uri="{FF2B5EF4-FFF2-40B4-BE49-F238E27FC236}">
                <a16:creationId xmlns:a16="http://schemas.microsoft.com/office/drawing/2014/main" id="{8B4DC71E-5C8F-4096-9CEA-5E34AE9311B1}"/>
              </a:ext>
            </a:extLst>
          </p:cNvPr>
          <p:cNvSpPr/>
          <p:nvPr/>
        </p:nvSpPr>
        <p:spPr>
          <a:xfrm>
            <a:off x="8958855" y="3086262"/>
            <a:ext cx="2708561" cy="498764"/>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a:solidFill>
                  <a:srgbClr val="000000"/>
                </a:solidFill>
              </a:rPr>
              <a:t>Badges users have earned for their progress</a:t>
            </a:r>
          </a:p>
        </p:txBody>
      </p:sp>
      <p:sp>
        <p:nvSpPr>
          <p:cNvPr id="12" name="Rectangle: Rounded Corners 11">
            <a:extLst>
              <a:ext uri="{FF2B5EF4-FFF2-40B4-BE49-F238E27FC236}">
                <a16:creationId xmlns:a16="http://schemas.microsoft.com/office/drawing/2014/main" id="{8BFE929B-1FD5-E716-89FC-8557821B56D7}"/>
              </a:ext>
            </a:extLst>
          </p:cNvPr>
          <p:cNvSpPr/>
          <p:nvPr/>
        </p:nvSpPr>
        <p:spPr>
          <a:xfrm>
            <a:off x="8513378" y="6074047"/>
            <a:ext cx="2708561" cy="526473"/>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a:solidFill>
                  <a:srgbClr val="000000"/>
                </a:solidFill>
              </a:rPr>
              <a:t>Can edit how they want their goals to be set up, how often they need reminders, etc.</a:t>
            </a:r>
          </a:p>
        </p:txBody>
      </p:sp>
      <p:sp>
        <p:nvSpPr>
          <p:cNvPr id="13" name="Rectangle: Rounded Corners 12">
            <a:extLst>
              <a:ext uri="{FF2B5EF4-FFF2-40B4-BE49-F238E27FC236}">
                <a16:creationId xmlns:a16="http://schemas.microsoft.com/office/drawing/2014/main" id="{7BC879BC-F3FE-57F5-F064-56A4D0C46F66}"/>
              </a:ext>
            </a:extLst>
          </p:cNvPr>
          <p:cNvSpPr/>
          <p:nvPr/>
        </p:nvSpPr>
        <p:spPr>
          <a:xfrm>
            <a:off x="6743193" y="4016114"/>
            <a:ext cx="2708561" cy="637310"/>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a:solidFill>
                  <a:srgbClr val="000000"/>
                </a:solidFill>
              </a:rPr>
              <a:t>Customizable avatar and office space. User gets new decorative elements as needed.</a:t>
            </a:r>
          </a:p>
        </p:txBody>
      </p:sp>
      <p:sp>
        <p:nvSpPr>
          <p:cNvPr id="3" name="Rectangle: Rounded Corners 2">
            <a:extLst>
              <a:ext uri="{FF2B5EF4-FFF2-40B4-BE49-F238E27FC236}">
                <a16:creationId xmlns:a16="http://schemas.microsoft.com/office/drawing/2014/main" id="{C4C88E8A-36BF-9C71-8998-F3DA4DAC69DC}"/>
              </a:ext>
            </a:extLst>
          </p:cNvPr>
          <p:cNvSpPr/>
          <p:nvPr/>
        </p:nvSpPr>
        <p:spPr>
          <a:xfrm>
            <a:off x="248610" y="1125312"/>
            <a:ext cx="2001979" cy="272249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b="1">
                <a:solidFill>
                  <a:srgbClr val="000000"/>
                </a:solidFill>
              </a:rPr>
              <a:t>Dashboard</a:t>
            </a:r>
            <a:endParaRPr lang="en-US" b="1">
              <a:solidFill>
                <a:srgbClr val="000000"/>
              </a:solidFill>
            </a:endParaRPr>
          </a:p>
          <a:p>
            <a:endParaRPr lang="en-US" sz="1000" b="1">
              <a:solidFill>
                <a:srgbClr val="000000"/>
              </a:solidFill>
            </a:endParaRPr>
          </a:p>
          <a:p>
            <a:r>
              <a:rPr lang="en-US" sz="1000">
                <a:solidFill>
                  <a:srgbClr val="000000"/>
                </a:solidFill>
              </a:rPr>
              <a:t>From the dashboard, users will get a bird's eye view of the desktop app. Users can see their own break schedule, their place in the leaderboards, and achievements they've earned at a glance.</a:t>
            </a:r>
          </a:p>
          <a:p>
            <a:endParaRPr lang="en-US" sz="1000">
              <a:solidFill>
                <a:srgbClr val="000000"/>
              </a:solidFill>
            </a:endParaRPr>
          </a:p>
          <a:p>
            <a:r>
              <a:rPr lang="en-US" sz="1000">
                <a:solidFill>
                  <a:srgbClr val="000000"/>
                </a:solidFill>
              </a:rPr>
              <a:t>Users can also see their own customized avatar and view alerts they get within the desktop app.</a:t>
            </a:r>
          </a:p>
        </p:txBody>
      </p:sp>
    </p:spTree>
    <p:extLst>
      <p:ext uri="{BB962C8B-B14F-4D97-AF65-F5344CB8AC3E}">
        <p14:creationId xmlns:p14="http://schemas.microsoft.com/office/powerpoint/2010/main" val="310474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7792-9032-6619-AC03-75A5AE7DC560}"/>
              </a:ext>
            </a:extLst>
          </p:cNvPr>
          <p:cNvSpPr>
            <a:spLocks noGrp="1"/>
          </p:cNvSpPr>
          <p:nvPr>
            <p:ph type="title"/>
          </p:nvPr>
        </p:nvSpPr>
        <p:spPr>
          <a:xfrm>
            <a:off x="838200" y="0"/>
            <a:ext cx="10515600" cy="1325563"/>
          </a:xfrm>
        </p:spPr>
        <p:txBody>
          <a:bodyPr/>
          <a:lstStyle/>
          <a:p>
            <a:r>
              <a:rPr lang="en-US"/>
              <a:t>Reminder - Disruptive</a:t>
            </a:r>
          </a:p>
        </p:txBody>
      </p:sp>
      <p:pic>
        <p:nvPicPr>
          <p:cNvPr id="4" name="Content Placeholder 3" descr="A screenshot of a phone&#10;&#10;Description automatically generated">
            <a:extLst>
              <a:ext uri="{FF2B5EF4-FFF2-40B4-BE49-F238E27FC236}">
                <a16:creationId xmlns:a16="http://schemas.microsoft.com/office/drawing/2014/main" id="{8C692E46-0DC2-A562-8D72-CA857C11CCCE}"/>
              </a:ext>
            </a:extLst>
          </p:cNvPr>
          <p:cNvPicPr>
            <a:picLocks noGrp="1" noChangeAspect="1"/>
          </p:cNvPicPr>
          <p:nvPr>
            <p:ph idx="1"/>
          </p:nvPr>
        </p:nvPicPr>
        <p:blipFill>
          <a:blip r:embed="rId2"/>
          <a:stretch>
            <a:fillRect/>
          </a:stretch>
        </p:blipFill>
        <p:spPr>
          <a:xfrm>
            <a:off x="4051704" y="1448328"/>
            <a:ext cx="4089657" cy="4839499"/>
          </a:xfrm>
        </p:spPr>
      </p:pic>
      <p:pic>
        <p:nvPicPr>
          <p:cNvPr id="3" name="Graphic 2" descr="Close with solid fill">
            <a:extLst>
              <a:ext uri="{FF2B5EF4-FFF2-40B4-BE49-F238E27FC236}">
                <a16:creationId xmlns:a16="http://schemas.microsoft.com/office/drawing/2014/main" id="{BD13ECAB-E3D0-3F38-91E6-0C7B872E1F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19291" y="1604750"/>
            <a:ext cx="222739" cy="222739"/>
          </a:xfrm>
          <a:prstGeom prst="rect">
            <a:avLst/>
          </a:prstGeom>
        </p:spPr>
      </p:pic>
      <p:sp>
        <p:nvSpPr>
          <p:cNvPr id="6" name="Rectangle: Rounded Corners 5">
            <a:extLst>
              <a:ext uri="{FF2B5EF4-FFF2-40B4-BE49-F238E27FC236}">
                <a16:creationId xmlns:a16="http://schemas.microsoft.com/office/drawing/2014/main" id="{5719C4EB-66D0-E868-D151-26A6FB3710AF}"/>
              </a:ext>
            </a:extLst>
          </p:cNvPr>
          <p:cNvSpPr/>
          <p:nvPr/>
        </p:nvSpPr>
        <p:spPr>
          <a:xfrm>
            <a:off x="837428" y="1423185"/>
            <a:ext cx="2777833" cy="1420169"/>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b="1">
                <a:solidFill>
                  <a:srgbClr val="000000"/>
                </a:solidFill>
              </a:rPr>
              <a:t>Disruptive Reminder</a:t>
            </a:r>
            <a:endParaRPr lang="en-US" b="1">
              <a:solidFill>
                <a:srgbClr val="000000"/>
              </a:solidFill>
            </a:endParaRPr>
          </a:p>
          <a:p>
            <a:endParaRPr lang="en-US" sz="1000" b="1">
              <a:solidFill>
                <a:srgbClr val="000000"/>
              </a:solidFill>
            </a:endParaRPr>
          </a:p>
          <a:p>
            <a:r>
              <a:rPr lang="en-US" sz="1000">
                <a:solidFill>
                  <a:srgbClr val="000000"/>
                </a:solidFill>
              </a:rPr>
              <a:t>User can select if they want to have a disruptive reminder. This locks their screen for a set time.</a:t>
            </a:r>
            <a:endParaRPr lang="en-US">
              <a:solidFill>
                <a:srgbClr val="000000"/>
              </a:solidFill>
            </a:endParaRPr>
          </a:p>
        </p:txBody>
      </p:sp>
      <p:sp>
        <p:nvSpPr>
          <p:cNvPr id="7" name="Rectangle: Rounded Corners 6">
            <a:extLst>
              <a:ext uri="{FF2B5EF4-FFF2-40B4-BE49-F238E27FC236}">
                <a16:creationId xmlns:a16="http://schemas.microsoft.com/office/drawing/2014/main" id="{82B15615-2A69-0329-8481-4974164FDC6C}"/>
              </a:ext>
            </a:extLst>
          </p:cNvPr>
          <p:cNvSpPr/>
          <p:nvPr/>
        </p:nvSpPr>
        <p:spPr>
          <a:xfrm>
            <a:off x="7396489" y="3791246"/>
            <a:ext cx="2777833" cy="713509"/>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a:solidFill>
                  <a:srgbClr val="000000"/>
                </a:solidFill>
              </a:rPr>
              <a:t>Shows the daily progress streak. A streak is counted only when the day goals are completed.</a:t>
            </a:r>
            <a:endParaRPr lang="en-US"/>
          </a:p>
        </p:txBody>
      </p:sp>
      <p:sp>
        <p:nvSpPr>
          <p:cNvPr id="8" name="Rectangle: Rounded Corners 7">
            <a:extLst>
              <a:ext uri="{FF2B5EF4-FFF2-40B4-BE49-F238E27FC236}">
                <a16:creationId xmlns:a16="http://schemas.microsoft.com/office/drawing/2014/main" id="{CB361BE7-AB29-AD7A-6918-93BD6122F1E1}"/>
              </a:ext>
            </a:extLst>
          </p:cNvPr>
          <p:cNvSpPr/>
          <p:nvPr/>
        </p:nvSpPr>
        <p:spPr>
          <a:xfrm>
            <a:off x="6019560" y="6101756"/>
            <a:ext cx="3089560" cy="360219"/>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a:solidFill>
                  <a:srgbClr val="000000"/>
                </a:solidFill>
              </a:rPr>
              <a:t>Snooze period can be set by the user in the settings</a:t>
            </a:r>
            <a:endParaRPr lang="en-US"/>
          </a:p>
        </p:txBody>
      </p:sp>
      <p:sp>
        <p:nvSpPr>
          <p:cNvPr id="9" name="Rectangle: Rounded Corners 8">
            <a:extLst>
              <a:ext uri="{FF2B5EF4-FFF2-40B4-BE49-F238E27FC236}">
                <a16:creationId xmlns:a16="http://schemas.microsoft.com/office/drawing/2014/main" id="{54EB674D-8CB6-7B4D-FAE9-107907BCACF2}"/>
              </a:ext>
            </a:extLst>
          </p:cNvPr>
          <p:cNvSpPr/>
          <p:nvPr/>
        </p:nvSpPr>
        <p:spPr>
          <a:xfrm>
            <a:off x="7397553" y="2935992"/>
            <a:ext cx="2265215" cy="69272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a:solidFill>
                  <a:srgbClr val="000000"/>
                </a:solidFill>
              </a:rPr>
              <a:t>User can see their current progress of how many breaks they took today</a:t>
            </a:r>
            <a:endParaRPr lang="en-US"/>
          </a:p>
        </p:txBody>
      </p:sp>
      <p:sp>
        <p:nvSpPr>
          <p:cNvPr id="10" name="Rectangle: Rounded Corners 9">
            <a:extLst>
              <a:ext uri="{FF2B5EF4-FFF2-40B4-BE49-F238E27FC236}">
                <a16:creationId xmlns:a16="http://schemas.microsoft.com/office/drawing/2014/main" id="{1638FEE9-F323-DDA9-760C-37EF265F1198}"/>
              </a:ext>
            </a:extLst>
          </p:cNvPr>
          <p:cNvSpPr/>
          <p:nvPr/>
        </p:nvSpPr>
        <p:spPr>
          <a:xfrm>
            <a:off x="7394888" y="4661949"/>
            <a:ext cx="2265215" cy="69272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a:solidFill>
                  <a:srgbClr val="000000"/>
                </a:solidFill>
              </a:rPr>
              <a:t>Shows current place of the user in the leaderboard</a:t>
            </a:r>
            <a:endParaRPr lang="en-US"/>
          </a:p>
        </p:txBody>
      </p:sp>
    </p:spTree>
    <p:extLst>
      <p:ext uri="{BB962C8B-B14F-4D97-AF65-F5344CB8AC3E}">
        <p14:creationId xmlns:p14="http://schemas.microsoft.com/office/powerpoint/2010/main" val="242175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7792-9032-6619-AC03-75A5AE7DC560}"/>
              </a:ext>
            </a:extLst>
          </p:cNvPr>
          <p:cNvSpPr>
            <a:spLocks noGrp="1"/>
          </p:cNvSpPr>
          <p:nvPr>
            <p:ph type="title"/>
          </p:nvPr>
        </p:nvSpPr>
        <p:spPr>
          <a:xfrm>
            <a:off x="838200" y="-3327"/>
            <a:ext cx="10515600" cy="1325563"/>
          </a:xfrm>
        </p:spPr>
        <p:txBody>
          <a:bodyPr/>
          <a:lstStyle/>
          <a:p>
            <a:r>
              <a:rPr lang="en-US"/>
              <a:t>Reminder – Non-disruptive</a:t>
            </a:r>
          </a:p>
        </p:txBody>
      </p:sp>
      <p:pic>
        <p:nvPicPr>
          <p:cNvPr id="9" name="Picture 8">
            <a:extLst>
              <a:ext uri="{FF2B5EF4-FFF2-40B4-BE49-F238E27FC236}">
                <a16:creationId xmlns:a16="http://schemas.microsoft.com/office/drawing/2014/main" id="{DC1FDFC6-FC30-FDA1-57DD-E2DE9DEF8D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20121" y="2089872"/>
            <a:ext cx="3151757" cy="3350202"/>
          </a:xfrm>
          <a:prstGeom prst="rect">
            <a:avLst/>
          </a:prstGeom>
        </p:spPr>
      </p:pic>
      <p:pic>
        <p:nvPicPr>
          <p:cNvPr id="13" name="Graphic 12" descr="Close with solid fill">
            <a:extLst>
              <a:ext uri="{FF2B5EF4-FFF2-40B4-BE49-F238E27FC236}">
                <a16:creationId xmlns:a16="http://schemas.microsoft.com/office/drawing/2014/main" id="{3DBEB2BD-EAB5-8751-FB6C-5741F5E2B9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85891" y="2796241"/>
            <a:ext cx="222739" cy="222739"/>
          </a:xfrm>
          <a:prstGeom prst="rect">
            <a:avLst/>
          </a:prstGeom>
        </p:spPr>
      </p:pic>
      <p:sp>
        <p:nvSpPr>
          <p:cNvPr id="15" name="Rectangle: Rounded Corners 14">
            <a:extLst>
              <a:ext uri="{FF2B5EF4-FFF2-40B4-BE49-F238E27FC236}">
                <a16:creationId xmlns:a16="http://schemas.microsoft.com/office/drawing/2014/main" id="{5A707AB0-763C-195F-3313-ACDF132B011D}"/>
              </a:ext>
            </a:extLst>
          </p:cNvPr>
          <p:cNvSpPr/>
          <p:nvPr/>
        </p:nvSpPr>
        <p:spPr>
          <a:xfrm>
            <a:off x="2173324" y="3739024"/>
            <a:ext cx="2265215" cy="841624"/>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a:solidFill>
                  <a:srgbClr val="000000"/>
                </a:solidFill>
              </a:rPr>
              <a:t>This pop-up is non disruptive. User can change the settings,</a:t>
            </a:r>
            <a:endParaRPr lang="en-US"/>
          </a:p>
        </p:txBody>
      </p:sp>
      <p:sp>
        <p:nvSpPr>
          <p:cNvPr id="4" name="Rectangle: Rounded Corners 3">
            <a:extLst>
              <a:ext uri="{FF2B5EF4-FFF2-40B4-BE49-F238E27FC236}">
                <a16:creationId xmlns:a16="http://schemas.microsoft.com/office/drawing/2014/main" id="{3AA0B50D-BD74-1286-DAEE-3DED97C9B5F2}"/>
              </a:ext>
            </a:extLst>
          </p:cNvPr>
          <p:cNvSpPr/>
          <p:nvPr/>
        </p:nvSpPr>
        <p:spPr>
          <a:xfrm>
            <a:off x="837428" y="1423185"/>
            <a:ext cx="2777833" cy="184273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b="1">
                <a:solidFill>
                  <a:srgbClr val="000000"/>
                </a:solidFill>
              </a:rPr>
              <a:t>Non-Disruptive Reminder</a:t>
            </a:r>
            <a:endParaRPr lang="en-US" b="1">
              <a:solidFill>
                <a:srgbClr val="000000"/>
              </a:solidFill>
            </a:endParaRPr>
          </a:p>
          <a:p>
            <a:endParaRPr lang="en-US" sz="1000" b="1">
              <a:solidFill>
                <a:srgbClr val="000000"/>
              </a:solidFill>
            </a:endParaRPr>
          </a:p>
          <a:p>
            <a:r>
              <a:rPr lang="en-US" sz="1000">
                <a:solidFill>
                  <a:srgbClr val="000000"/>
                </a:solidFill>
              </a:rPr>
              <a:t>With non-disruptive reminders, users can receive notifications to remember to take a break, while also having the freedom to choose to take a break. Non-disruptive reminders can encourage users to make the active decision to stand up.</a:t>
            </a:r>
          </a:p>
        </p:txBody>
      </p:sp>
    </p:spTree>
    <p:extLst>
      <p:ext uri="{BB962C8B-B14F-4D97-AF65-F5344CB8AC3E}">
        <p14:creationId xmlns:p14="http://schemas.microsoft.com/office/powerpoint/2010/main" val="324554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7792-9032-6619-AC03-75A5AE7DC560}"/>
              </a:ext>
            </a:extLst>
          </p:cNvPr>
          <p:cNvSpPr>
            <a:spLocks noGrp="1"/>
          </p:cNvSpPr>
          <p:nvPr>
            <p:ph type="title"/>
          </p:nvPr>
        </p:nvSpPr>
        <p:spPr>
          <a:xfrm>
            <a:off x="838200" y="-3327"/>
            <a:ext cx="10515600" cy="1325563"/>
          </a:xfrm>
        </p:spPr>
        <p:txBody>
          <a:bodyPr/>
          <a:lstStyle/>
          <a:p>
            <a:r>
              <a:rPr lang="en-US"/>
              <a:t>Reminder – Non-disruptive</a:t>
            </a:r>
          </a:p>
        </p:txBody>
      </p:sp>
      <p:pic>
        <p:nvPicPr>
          <p:cNvPr id="3" name="Picture 2">
            <a:extLst>
              <a:ext uri="{FF2B5EF4-FFF2-40B4-BE49-F238E27FC236}">
                <a16:creationId xmlns:a16="http://schemas.microsoft.com/office/drawing/2014/main" id="{5C5D3ACA-F1EF-7204-2C8F-D5ED9AC151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15849" y="2020598"/>
            <a:ext cx="3360300" cy="3571875"/>
          </a:xfrm>
          <a:prstGeom prst="rect">
            <a:avLst/>
          </a:prstGeom>
        </p:spPr>
      </p:pic>
      <p:pic>
        <p:nvPicPr>
          <p:cNvPr id="5" name="Graphic 4" descr="Close with solid fill">
            <a:extLst>
              <a:ext uri="{FF2B5EF4-FFF2-40B4-BE49-F238E27FC236}">
                <a16:creationId xmlns:a16="http://schemas.microsoft.com/office/drawing/2014/main" id="{3C8C7933-73DB-415A-FCB0-E705C32644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99763" y="2760125"/>
            <a:ext cx="222739" cy="222739"/>
          </a:xfrm>
          <a:prstGeom prst="rect">
            <a:avLst/>
          </a:prstGeom>
        </p:spPr>
      </p:pic>
      <p:sp>
        <p:nvSpPr>
          <p:cNvPr id="7" name="Rectangle: Rounded Corners 6">
            <a:extLst>
              <a:ext uri="{FF2B5EF4-FFF2-40B4-BE49-F238E27FC236}">
                <a16:creationId xmlns:a16="http://schemas.microsoft.com/office/drawing/2014/main" id="{A6007C20-5524-C6F1-E3CE-950F7B5FE7C9}"/>
              </a:ext>
            </a:extLst>
          </p:cNvPr>
          <p:cNvSpPr/>
          <p:nvPr/>
        </p:nvSpPr>
        <p:spPr>
          <a:xfrm>
            <a:off x="1968970" y="3522546"/>
            <a:ext cx="2265215" cy="69272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a:solidFill>
                  <a:srgbClr val="000000"/>
                </a:solidFill>
              </a:rPr>
              <a:t>More motivation using simple tips to help them move.</a:t>
            </a:r>
            <a:endParaRPr lang="en-US"/>
          </a:p>
        </p:txBody>
      </p:sp>
    </p:spTree>
    <p:extLst>
      <p:ext uri="{BB962C8B-B14F-4D97-AF65-F5344CB8AC3E}">
        <p14:creationId xmlns:p14="http://schemas.microsoft.com/office/powerpoint/2010/main" val="400548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39640-8C6E-1964-1DD7-5551076BFA2A}"/>
              </a:ext>
            </a:extLst>
          </p:cNvPr>
          <p:cNvSpPr>
            <a:spLocks noGrp="1"/>
          </p:cNvSpPr>
          <p:nvPr>
            <p:ph type="title"/>
          </p:nvPr>
        </p:nvSpPr>
        <p:spPr/>
        <p:txBody>
          <a:bodyPr/>
          <a:lstStyle/>
          <a:p>
            <a:r>
              <a:rPr lang="en-US">
                <a:ea typeface="+mj-lt"/>
                <a:cs typeface="+mj-lt"/>
              </a:rPr>
              <a:t>Motivation through Friends/Colleagues</a:t>
            </a:r>
          </a:p>
        </p:txBody>
      </p:sp>
      <p:pic>
        <p:nvPicPr>
          <p:cNvPr id="7" name="Content Placeholder 6">
            <a:extLst>
              <a:ext uri="{FF2B5EF4-FFF2-40B4-BE49-F238E27FC236}">
                <a16:creationId xmlns:a16="http://schemas.microsoft.com/office/drawing/2014/main" id="{87F07006-1B1F-CA71-DCEB-7D907FB72EE3}"/>
              </a:ext>
            </a:extLst>
          </p:cNvPr>
          <p:cNvPicPr>
            <a:picLocks noGrp="1" noChangeAspect="1"/>
          </p:cNvPicPr>
          <p:nvPr>
            <p:ph idx="1"/>
          </p:nvPr>
        </p:nvPicPr>
        <p:blipFill rotWithShape="1">
          <a:blip r:embed="rId2">
            <a:extLst>
              <a:ext uri="{96DAC541-7B7A-43D3-8B79-37D633B846F1}">
                <asvg:svgBlip xmlns:asvg="http://schemas.microsoft.com/office/drawing/2016/SVG/main" r:embed="rId3"/>
              </a:ext>
            </a:extLst>
          </a:blip>
          <a:srcRect l="715" r="715"/>
          <a:stretch/>
        </p:blipFill>
        <p:spPr>
          <a:xfrm>
            <a:off x="3858491" y="2179673"/>
            <a:ext cx="6096000" cy="3298345"/>
          </a:xfrm>
        </p:spPr>
      </p:pic>
      <p:sp>
        <p:nvSpPr>
          <p:cNvPr id="8" name="Rectangle: Rounded Corners 7">
            <a:extLst>
              <a:ext uri="{FF2B5EF4-FFF2-40B4-BE49-F238E27FC236}">
                <a16:creationId xmlns:a16="http://schemas.microsoft.com/office/drawing/2014/main" id="{9F0EC3C4-38F0-46FB-6FC4-AE428CD11E5B}"/>
              </a:ext>
            </a:extLst>
          </p:cNvPr>
          <p:cNvSpPr/>
          <p:nvPr/>
        </p:nvSpPr>
        <p:spPr>
          <a:xfrm>
            <a:off x="1707465" y="4180637"/>
            <a:ext cx="2265215" cy="69272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a:solidFill>
                  <a:srgbClr val="000000"/>
                </a:solidFill>
              </a:rPr>
              <a:t>Non-disruptive pop-up that notifies user when their friend is taking a break.</a:t>
            </a:r>
            <a:endParaRPr lang="en-US"/>
          </a:p>
        </p:txBody>
      </p:sp>
      <p:sp>
        <p:nvSpPr>
          <p:cNvPr id="3" name="Rectangle: Rounded Corners 2">
            <a:extLst>
              <a:ext uri="{FF2B5EF4-FFF2-40B4-BE49-F238E27FC236}">
                <a16:creationId xmlns:a16="http://schemas.microsoft.com/office/drawing/2014/main" id="{3216DE77-D033-5069-1D52-E7439D0368C8}"/>
              </a:ext>
            </a:extLst>
          </p:cNvPr>
          <p:cNvSpPr/>
          <p:nvPr/>
        </p:nvSpPr>
        <p:spPr>
          <a:xfrm>
            <a:off x="841556" y="1548272"/>
            <a:ext cx="2583869" cy="1911927"/>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000" b="1">
                <a:solidFill>
                  <a:schemeClr val="tx1"/>
                </a:solidFill>
              </a:rPr>
              <a:t>Friend alerts</a:t>
            </a:r>
            <a:endParaRPr lang="en-US" sz="1000">
              <a:solidFill>
                <a:schemeClr val="tx1"/>
              </a:solidFill>
            </a:endParaRPr>
          </a:p>
          <a:p>
            <a:endParaRPr lang="en-US" sz="1000">
              <a:solidFill>
                <a:schemeClr val="tx1"/>
              </a:solidFill>
            </a:endParaRPr>
          </a:p>
          <a:p>
            <a:r>
              <a:rPr lang="en-US" sz="1000">
                <a:solidFill>
                  <a:schemeClr val="tx1"/>
                </a:solidFill>
              </a:rPr>
              <a:t>We decided to leverage a user's reference network by designing Friend Alerts. With friend alerts, users can receive notifications when one of their friends is taking a break. Seeing their friend taking a break can help motivate users to take a break as well.</a:t>
            </a:r>
          </a:p>
        </p:txBody>
      </p:sp>
    </p:spTree>
    <p:extLst>
      <p:ext uri="{BB962C8B-B14F-4D97-AF65-F5344CB8AC3E}">
        <p14:creationId xmlns:p14="http://schemas.microsoft.com/office/powerpoint/2010/main" val="3992950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62BA181324AE4698AAC93D8E0E88BA" ma:contentTypeVersion="8" ma:contentTypeDescription="Create a new document." ma:contentTypeScope="" ma:versionID="fb5dfd0878b257403306867c52e9198f">
  <xsd:schema xmlns:xsd="http://www.w3.org/2001/XMLSchema" xmlns:xs="http://www.w3.org/2001/XMLSchema" xmlns:p="http://schemas.microsoft.com/office/2006/metadata/properties" xmlns:ns2="a64b7bcb-6780-4825-8795-1e36cacaa35e" targetNamespace="http://schemas.microsoft.com/office/2006/metadata/properties" ma:root="true" ma:fieldsID="413f45d8f10709e2700cbb614ddf903a" ns2:_="">
    <xsd:import namespace="a64b7bcb-6780-4825-8795-1e36cacaa35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4b7bcb-6780-4825-8795-1e36cacaa3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2BA237-6752-45FF-9751-6F1A94E9CA34}">
  <ds:schemaRefs>
    <ds:schemaRef ds:uri="http://schemas.microsoft.com/sharepoint/v3/contenttype/forms"/>
  </ds:schemaRefs>
</ds:datastoreItem>
</file>

<file path=customXml/itemProps2.xml><?xml version="1.0" encoding="utf-8"?>
<ds:datastoreItem xmlns:ds="http://schemas.openxmlformats.org/officeDocument/2006/customXml" ds:itemID="{C2BEF748-D666-477A-B922-5A927608786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CA72975-6A65-4C5E-8954-EBDA0FBEBAE6}">
  <ds:schemaRefs>
    <ds:schemaRef ds:uri="a64b7bcb-6780-4825-8795-1e36cacaa35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909</Words>
  <Application>Microsoft Macintosh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Courier New</vt:lpstr>
      <vt:lpstr>office theme</vt:lpstr>
      <vt:lpstr>Understanding the Behaviors and Motivations Behind a Sedentary Lifestyle : Design Concept</vt:lpstr>
      <vt:lpstr>Prioritization </vt:lpstr>
      <vt:lpstr>Prioritization </vt:lpstr>
      <vt:lpstr>Prototype</vt:lpstr>
      <vt:lpstr>PowerPoint Presentation</vt:lpstr>
      <vt:lpstr>Reminder - Disruptive</vt:lpstr>
      <vt:lpstr>Reminder – Non-disruptive</vt:lpstr>
      <vt:lpstr>Reminder – Non-disruptive</vt:lpstr>
      <vt:lpstr>Motivation through Friends/Colleagues</vt:lpstr>
      <vt:lpstr>Motivation through Friends/Colleagues</vt:lpstr>
      <vt:lpstr>Profile</vt:lpstr>
      <vt:lpstr>Leaderboard</vt:lpstr>
      <vt:lpstr>Customization</vt:lpstr>
      <vt:lpstr>Link to prototype</vt:lpstr>
      <vt:lpstr>Feedback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Smith, Jordyn</cp:lastModifiedBy>
  <cp:revision>4</cp:revision>
  <dcterms:created xsi:type="dcterms:W3CDTF">2024-03-13T16:43:45Z</dcterms:created>
  <dcterms:modified xsi:type="dcterms:W3CDTF">2024-12-29T22:21:08Z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0x0101000862BA181324AE4698AAC93D8E0E88BA</vt:lpwstr>
  </property>
</Properties>
</file>