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7"/>
  </p:notes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Montserrat"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‹nr.›</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63511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noAutofit/>
          </a:bodyPr>
          <a:lstStyle/>
          <a:p>
            <a:pPr marL="0" marR="0" lvl="0" indent="-88900" algn="l" rtl="0">
              <a:spcBef>
                <a:spcPts val="0"/>
              </a:spcBef>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36" name="Shape 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11251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121" name="Shape 12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10</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28514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131" name="Shape 13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11</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0474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142" name="Shape 14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12</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703824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152" name="Shape 15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13</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53646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162" name="Shape 16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14</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11905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FFFFFF"/>
              </a:buClr>
              <a:buSzPts val="1200"/>
              <a:buFont typeface="Calibri"/>
              <a:buNone/>
            </a:pPr>
            <a:r>
              <a:rPr lang="en-US" sz="1200" b="0" i="0" u="none" strike="noStrike" cap="none">
                <a:solidFill>
                  <a:srgbClr val="FFFFFF"/>
                </a:solidFill>
                <a:latin typeface="Calibri"/>
                <a:ea typeface="Calibri"/>
                <a:cs typeface="Calibri"/>
                <a:sym typeface="Calibri"/>
              </a:rPr>
              <a:t>Samenvattend</a:t>
            </a:r>
            <a:br>
              <a:rPr lang="en-US" sz="1200" b="0" i="0" u="none" strike="noStrike" cap="none">
                <a:solidFill>
                  <a:srgbClr val="FFFFFF"/>
                </a:solidFill>
                <a:latin typeface="Calibri"/>
                <a:ea typeface="Calibri"/>
                <a:cs typeface="Calibri"/>
                <a:sym typeface="Calibri"/>
              </a:rPr>
            </a:br>
            <a:r>
              <a:rPr lang="en-US" sz="1200" b="0" i="0" u="none" strike="noStrike" cap="none">
                <a:solidFill>
                  <a:srgbClr val="FFFFFF"/>
                </a:solidFill>
                <a:latin typeface="Calibri"/>
                <a:ea typeface="Calibri"/>
                <a:cs typeface="Calibri"/>
                <a:sym typeface="Calibri"/>
              </a:rPr>
              <a:t>is in de loop der Jaren beschreven en uitgewerkt wat er precies gebeurd binnen het klimaatregelsysteem en wat er fout is gegaan.</a:t>
            </a:r>
          </a:p>
          <a:p>
            <a:pPr marL="0" marR="0" lvl="0" indent="-76200" algn="l" rtl="0">
              <a:lnSpc>
                <a:spcPct val="100000"/>
              </a:lnSpc>
              <a:spcBef>
                <a:spcPts val="0"/>
              </a:spcBef>
              <a:spcAft>
                <a:spcPts val="0"/>
              </a:spcAft>
              <a:buClr>
                <a:srgbClr val="FFFFFF"/>
              </a:buClr>
              <a:buSzPts val="1200"/>
              <a:buFont typeface="Calibri"/>
              <a:buNone/>
            </a:pPr>
            <a:r>
              <a:rPr lang="en-US" sz="1200" b="0" i="0" u="none" strike="noStrike" cap="non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lang="en-US" sz="1200" b="0" i="0" u="none" strike="noStrike" cap="none">
                <a:solidFill>
                  <a:srgbClr val="FFFFFF"/>
                </a:solidFill>
                <a:latin typeface="Calibri"/>
                <a:ea typeface="Calibri"/>
                <a:cs typeface="Calibri"/>
                <a:sym typeface="Calibri"/>
              </a:rPr>
            </a:br>
            <a:r>
              <a:rPr lang="en-US" sz="1200" b="0" i="0" u="none" strike="noStrike" cap="non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p>
          <a:p>
            <a:pPr marL="0" marR="0" lvl="0" indent="-88900" algn="l" rtl="0">
              <a:spcBef>
                <a:spcPts val="0"/>
              </a:spcBef>
              <a:buClr>
                <a:schemeClr val="dk1"/>
              </a:buClr>
              <a:buSzPts val="1400"/>
              <a:buFont typeface="Calibri"/>
              <a:buNone/>
            </a:pPr>
            <a:endParaRPr sz="1200" b="0" i="0" u="none" strike="noStrike" cap="none">
              <a:solidFill>
                <a:schemeClr val="lt1"/>
              </a:solidFill>
              <a:latin typeface="Calibri"/>
              <a:ea typeface="Calibri"/>
              <a:cs typeface="Calibri"/>
              <a:sym typeface="Calibri"/>
            </a:endParaRPr>
          </a:p>
        </p:txBody>
      </p:sp>
      <p:sp>
        <p:nvSpPr>
          <p:cNvPr id="172" name="Shape 172"/>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15</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35508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dk1"/>
              </a:buClr>
              <a:buSzPts val="1400"/>
              <a:buFont typeface="Calibri"/>
              <a:buNone/>
            </a:pPr>
            <a:endParaRPr sz="1200" b="0" i="0" u="none" strike="noStrike" cap="none">
              <a:solidFill>
                <a:schemeClr val="lt1"/>
              </a:solidFill>
              <a:latin typeface="Calibri"/>
              <a:ea typeface="Calibri"/>
              <a:cs typeface="Calibri"/>
              <a:sym typeface="Calibri"/>
            </a:endParaRPr>
          </a:p>
        </p:txBody>
      </p:sp>
      <p:sp>
        <p:nvSpPr>
          <p:cNvPr id="45" name="Shape 45"/>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2</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48091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88900" algn="l" rtl="0">
              <a:spcBef>
                <a:spcPts val="0"/>
              </a:spcBef>
              <a:spcAft>
                <a:spcPts val="0"/>
              </a:spcAft>
              <a:buClr>
                <a:schemeClr val="dk1"/>
              </a:buClr>
              <a:buSzPts val="1400"/>
              <a:buFont typeface="Calibri"/>
              <a:buNone/>
            </a:pPr>
            <a:endParaRPr sz="1200" b="0" i="0" u="none" strike="noStrike" cap="none" dirty="0">
              <a:solidFill>
                <a:schemeClr val="lt1"/>
              </a:solidFill>
              <a:latin typeface="Calibri"/>
              <a:ea typeface="Calibri"/>
              <a:cs typeface="Calibri"/>
              <a:sym typeface="Calibri"/>
            </a:endParaRPr>
          </a:p>
          <a:p>
            <a:pPr marL="0" marR="0" lvl="0" indent="-88900" algn="l" rtl="0">
              <a:spcBef>
                <a:spcPts val="0"/>
              </a:spcBef>
              <a:spcAft>
                <a:spcPts val="0"/>
              </a:spcAft>
              <a:buClr>
                <a:schemeClr val="lt1"/>
              </a:buClr>
              <a:buSzPts val="1400"/>
              <a:buFont typeface="Calibri"/>
              <a:buNone/>
            </a:pPr>
            <a:r>
              <a:rPr lang="en-US" sz="1200" b="0" i="0" u="none" strike="noStrike" cap="none" dirty="0">
                <a:solidFill>
                  <a:schemeClr val="lt1"/>
                </a:solidFill>
                <a:latin typeface="Calibri"/>
                <a:ea typeface="Calibri"/>
                <a:cs typeface="Calibri"/>
                <a:sym typeface="Calibri"/>
              </a:rPr>
              <a:t>The proposed framework for the sensor fault detection was tested on the building of The Hague University of Applied Science (THUAS) in Delft. This building was selected for the research because this building has a complex HVAC system with an advanced control system and extensive measurement data is available for analyzing the sensor values and the indoor climate. </a:t>
            </a:r>
          </a:p>
          <a:p>
            <a:pPr marL="0" marR="0" lvl="0" indent="-88900" algn="l" rtl="0">
              <a:spcBef>
                <a:spcPts val="0"/>
              </a:spcBef>
              <a:spcAft>
                <a:spcPts val="0"/>
              </a:spcAft>
              <a:buClr>
                <a:schemeClr val="lt1"/>
              </a:buClr>
              <a:buSzPts val="1400"/>
              <a:buFont typeface="Calibri"/>
              <a:buNone/>
            </a:pPr>
            <a:r>
              <a:rPr lang="en-US" sz="1200" b="0" i="0" u="none" strike="noStrike" cap="none" dirty="0">
                <a:solidFill>
                  <a:schemeClr val="lt1"/>
                </a:solidFill>
                <a:latin typeface="Calibri"/>
                <a:ea typeface="Calibri"/>
                <a:cs typeface="Calibri"/>
                <a:sym typeface="Calibri"/>
              </a:rPr>
              <a:t>In the rooms of the building cold and heat is delivered by a floor heating system and by ceiling panels in which water is circulated. The ventilation flow rate to the rooms is demand-controlled based on occupancy and the CO2 level. The building contains mainly classrooms and offices for the lecturers as well as a restaurant. Every room is equipped with a number of sensors: CO2, temperature, humidity, occupancy (PIR), light, ventilation rate, ventilation valve position, window open/close. The sensor data are stored in the production database since the opening of the building in august 2009. </a:t>
            </a:r>
          </a:p>
          <a:p>
            <a:pPr marL="0" marR="0" lvl="0" indent="-88900" algn="l" rtl="0">
              <a:spcBef>
                <a:spcPts val="0"/>
              </a:spcBef>
              <a:spcAft>
                <a:spcPts val="0"/>
              </a:spcAft>
              <a:buClr>
                <a:schemeClr val="dk1"/>
              </a:buClr>
              <a:buSzPts val="1400"/>
              <a:buFont typeface="Calibri"/>
              <a:buNone/>
            </a:pPr>
            <a:endParaRPr sz="1200" b="0" i="0" u="none" strike="noStrike" cap="none" dirty="0">
              <a:solidFill>
                <a:schemeClr val="lt1"/>
              </a:solidFill>
              <a:latin typeface="Calibri"/>
              <a:ea typeface="Calibri"/>
              <a:cs typeface="Calibri"/>
              <a:sym typeface="Calibri"/>
            </a:endParaRPr>
          </a:p>
          <a:p>
            <a:pPr marL="0" marR="0" lvl="0" indent="-88900" algn="l" rtl="0">
              <a:spcBef>
                <a:spcPts val="0"/>
              </a:spcBef>
              <a:buClr>
                <a:schemeClr val="lt1"/>
              </a:buClr>
              <a:buSzPts val="1400"/>
              <a:buFont typeface="Calibri"/>
              <a:buNone/>
            </a:pPr>
            <a:r>
              <a:rPr lang="en-US" sz="1200" b="0" i="0" u="none" strike="noStrike" cap="none" dirty="0">
                <a:solidFill>
                  <a:schemeClr val="lt1"/>
                </a:solidFill>
                <a:latin typeface="Calibri"/>
                <a:ea typeface="Calibri"/>
                <a:cs typeface="Calibri"/>
                <a:sym typeface="Calibri"/>
              </a:rPr>
              <a:t>Modern smart building systems are equipped with many sensors as information source for the HVAC systems. The combination of data from these sensors can be used for analyzing and detection of faulty sensors. </a:t>
            </a:r>
          </a:p>
        </p:txBody>
      </p:sp>
      <p:sp>
        <p:nvSpPr>
          <p:cNvPr id="55" name="Shape 55"/>
          <p:cNvSpPr txBox="1">
            <a:spLocks noGrp="1"/>
          </p:cNvSpPr>
          <p:nvPr>
            <p:ph type="dt" idx="10"/>
          </p:nvPr>
        </p:nvSpPr>
        <p:spPr>
          <a:xfrm>
            <a:off x="3884613" y="0"/>
            <a:ext cx="2971800" cy="458788"/>
          </a:xfrm>
          <a:prstGeom prst="rect">
            <a:avLst/>
          </a:prstGeom>
          <a:noFill/>
          <a:ln>
            <a:noFill/>
          </a:ln>
        </p:spPr>
        <p:txBody>
          <a:bodyPr wrap="square" lIns="91425" tIns="45700" rIns="91425" bIns="45700" anchor="t" anchorCtr="0">
            <a:noAutofit/>
          </a:bodyPr>
          <a:lstStyle/>
          <a:p>
            <a:pPr marL="0" marR="0" lvl="0" indent="-88900" algn="r" rtl="0">
              <a:lnSpc>
                <a:spcPct val="100000"/>
              </a:lnSpc>
              <a:spcBef>
                <a:spcPts val="0"/>
              </a:spcBef>
              <a:spcAft>
                <a:spcPts val="0"/>
              </a:spcAft>
              <a:buClr>
                <a:schemeClr val="lt1"/>
              </a:buClr>
              <a:buSzPts val="1400"/>
              <a:buFont typeface="Calibri"/>
              <a:buNone/>
            </a:pPr>
            <a:r>
              <a:rPr lang="en-US" sz="1200" b="0" i="0" u="none" strike="noStrike" cap="none">
                <a:solidFill>
                  <a:schemeClr val="lt1"/>
                </a:solidFill>
                <a:latin typeface="Calibri"/>
                <a:ea typeface="Calibri"/>
                <a:cs typeface="Calibri"/>
                <a:sym typeface="Calibri"/>
              </a:rPr>
              <a:t>29 november 2017</a:t>
            </a:r>
          </a:p>
        </p:txBody>
      </p:sp>
      <p:sp>
        <p:nvSpPr>
          <p:cNvPr id="56" name="Shape 5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3</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01442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68" name="Shape 6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4</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0862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68" name="Shape 6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5</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63928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78" name="Shape 7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6</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56225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89" name="Shape 89"/>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7</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034371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99" name="Shape 99"/>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8</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26073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88900" algn="l" rtl="0">
              <a:spcBef>
                <a:spcPts val="0"/>
              </a:spcBef>
              <a:buClr>
                <a:schemeClr val="lt1"/>
              </a:buClr>
              <a:buSzPts val="1400"/>
              <a:buFont typeface="Calibri"/>
              <a:buNone/>
            </a:pPr>
            <a:r>
              <a:rPr lang="en-US" sz="1200" b="0" i="0" u="none" strike="noStrike" cap="none">
                <a:solidFill>
                  <a:schemeClr val="lt1"/>
                </a:solidFill>
                <a:latin typeface="Calibri"/>
                <a:ea typeface="Calibri"/>
                <a:cs typeface="Calibri"/>
                <a:sym typeface="Calibri"/>
              </a:rPr>
              <a:t>Deze methode maakt gebruik van </a:t>
            </a:r>
          </a:p>
        </p:txBody>
      </p:sp>
      <p:sp>
        <p:nvSpPr>
          <p:cNvPr id="110" name="Shape 11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9</a:t>
            </a:fld>
            <a:endParaRPr lang="en-US"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88386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lt1"/>
              </a:buClr>
              <a:buSzPts val="6000"/>
              <a:buFont typeface="Calibri"/>
              <a:buNone/>
              <a:defRPr sz="6000" b="0" i="0" u="none" strike="noStrike" cap="none">
                <a:solidFill>
                  <a:schemeClr val="lt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1pPr>
            <a:lvl2pPr marL="457200" marR="0" lvl="1" indent="0"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2pPr>
            <a:lvl3pPr marL="914400" marR="0" lvl="2" indent="0"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3pPr>
            <a:lvl4pPr marL="1371600" marR="0" lvl="3" indent="0"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L="1828800" marR="0" lvl="4" indent="0"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L="2286000" marR="0" lvl="5" indent="0"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L="2743200" marR="0" lvl="6" indent="0"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L="3200400" marR="0" lvl="7" indent="0"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L="3657600" marR="0" lvl="8" indent="0"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lt1"/>
              </a:buClr>
              <a:buSzPts val="1400"/>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‹nr.›</a:t>
            </a:fld>
            <a:endParaRPr lang="en-US" sz="12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23" name="Shape 23"/>
          <p:cNvSpPr txBox="1">
            <a:spLocks noGrp="1"/>
          </p:cNvSpPr>
          <p:nvPr>
            <p:ph type="body" idx="1"/>
          </p:nvPr>
        </p:nvSpPr>
        <p:spPr>
          <a:xfrm>
            <a:off x="4914899" y="1065862"/>
            <a:ext cx="7277100" cy="4726200"/>
          </a:xfrm>
          <a:prstGeom prst="rect">
            <a:avLst/>
          </a:prstGeom>
          <a:noFill/>
          <a:ln>
            <a:noFill/>
          </a:ln>
        </p:spPr>
        <p:txBody>
          <a:bodyPr wrap="square" lIns="91425" tIns="91425" rIns="91425" bIns="91425" anchor="ctr" anchorCtr="0"/>
          <a:lstStyle>
            <a:lvl1pPr marL="228600" marR="0" lvl="0" indent="76200" algn="l" rtl="0">
              <a:lnSpc>
                <a:spcPct val="90000"/>
              </a:lnSpc>
              <a:spcBef>
                <a:spcPts val="0"/>
              </a:spcBef>
              <a:spcAft>
                <a:spcPts val="0"/>
              </a:spcAft>
              <a:buClr>
                <a:schemeClr val="lt1"/>
              </a:buClr>
              <a:buSzPts val="2000"/>
              <a:buFont typeface="Arial"/>
              <a:buChar char="•"/>
              <a:defRPr sz="2000" b="0" i="0" u="none" strike="noStrike" cap="none">
                <a:solidFill>
                  <a:schemeClr val="lt1"/>
                </a:solidFill>
                <a:latin typeface="Montserrat"/>
                <a:ea typeface="Montserrat"/>
                <a:cs typeface="Montserrat"/>
                <a:sym typeface="Montserrat"/>
              </a:defRPr>
            </a:lvl1pPr>
            <a:lvl2pPr marL="685800" marR="0" lvl="1" indent="762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600200" marR="0" lvl="3"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057400" marR="0" lvl="4"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514600" marR="0" lvl="5"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2971800" marR="0" lvl="6"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429000" marR="0" lvl="7"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3886200" marR="0" lvl="8"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lt1"/>
              </a:buClr>
              <a:buSzPts val="1400"/>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‹nr.›</a:t>
            </a:fld>
            <a:endParaRPr lang="en-US" sz="12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lt1"/>
              </a:buClr>
              <a:buSzPts val="3200"/>
              <a:buFont typeface="Calibri"/>
              <a:buNone/>
              <a:defRPr sz="3200" b="0" i="0" u="none" strike="noStrike" cap="none">
                <a:solidFill>
                  <a:schemeClr val="lt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29" name="Shape 29"/>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177800" algn="l" rtl="0">
              <a:lnSpc>
                <a:spcPct val="90000"/>
              </a:lnSpc>
              <a:spcBef>
                <a:spcPts val="1000"/>
              </a:spcBef>
              <a:spcAft>
                <a:spcPts val="0"/>
              </a:spcAft>
              <a:buClr>
                <a:schemeClr val="lt1"/>
              </a:buClr>
              <a:buSzPts val="3200"/>
              <a:buFont typeface="Arial"/>
              <a:buChar char="•"/>
              <a:defRPr sz="3200" b="0" i="0" u="none" strike="noStrike" cap="none">
                <a:solidFill>
                  <a:schemeClr val="lt1"/>
                </a:solidFill>
                <a:latin typeface="Calibri"/>
                <a:ea typeface="Calibri"/>
                <a:cs typeface="Calibri"/>
                <a:sym typeface="Calibri"/>
              </a:defRPr>
            </a:lvl1pPr>
            <a:lvl2pPr marL="685800" marR="0" lvl="1" indent="1270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600200" marR="0" lvl="3"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057400" marR="0" lvl="4"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514600" marR="0" lvl="5"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2971800" marR="0" lvl="6"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429000" marR="0" lvl="7"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3886200" marR="0" lvl="8"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L="457200" marR="0" lvl="1" indent="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2pPr>
            <a:lvl3pPr marL="914400" marR="0" lvl="2" indent="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3pPr>
            <a:lvl4pPr marL="1371600" marR="0" lvl="3" indent="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4pPr>
            <a:lvl5pPr marL="1828800" marR="0" lvl="4" indent="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5pPr>
            <a:lvl6pPr marL="2286000" marR="0" lvl="5" indent="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6pPr>
            <a:lvl7pPr marL="2743200" marR="0" lvl="6" indent="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7pPr>
            <a:lvl8pPr marL="3200400" marR="0" lvl="7" indent="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8pPr>
            <a:lvl9pPr marL="3657600" marR="0" lvl="8" indent="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lt1"/>
              </a:buClr>
              <a:buSzPts val="1400"/>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‹nr.›</a:t>
            </a:fld>
            <a:endParaRPr lang="en-US" sz="12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indent="0">
              <a:spcBef>
                <a:spcPts val="0"/>
              </a:spcBef>
              <a:buSzPts val="1400"/>
              <a:buFont typeface="Arial"/>
              <a:buNone/>
              <a:defRPr sz="1800"/>
            </a:lvl2pPr>
            <a:lvl3pPr lvl="2" indent="0">
              <a:spcBef>
                <a:spcPts val="0"/>
              </a:spcBef>
              <a:buSzPts val="1400"/>
              <a:buFont typeface="Arial"/>
              <a:buNone/>
              <a:defRPr sz="1800"/>
            </a:lvl3pPr>
            <a:lvl4pPr lvl="3" indent="0">
              <a:spcBef>
                <a:spcPts val="0"/>
              </a:spcBef>
              <a:buSzPts val="1400"/>
              <a:buFont typeface="Arial"/>
              <a:buNone/>
              <a:defRPr sz="1800"/>
            </a:lvl4pPr>
            <a:lvl5pPr lvl="4" indent="0">
              <a:spcBef>
                <a:spcPts val="0"/>
              </a:spcBef>
              <a:buSzPts val="1400"/>
              <a:buFont typeface="Arial"/>
              <a:buNone/>
              <a:defRPr sz="1800"/>
            </a:lvl5pPr>
            <a:lvl6pPr lvl="5" indent="0">
              <a:spcBef>
                <a:spcPts val="0"/>
              </a:spcBef>
              <a:buSzPts val="1400"/>
              <a:buFont typeface="Arial"/>
              <a:buNone/>
              <a:defRPr sz="1800"/>
            </a:lvl6pPr>
            <a:lvl7pPr lvl="6" indent="0">
              <a:spcBef>
                <a:spcPts val="0"/>
              </a:spcBef>
              <a:buSzPts val="1400"/>
              <a:buFont typeface="Arial"/>
              <a:buNone/>
              <a:defRPr sz="1800"/>
            </a:lvl7pPr>
            <a:lvl8pPr lvl="7" indent="0">
              <a:spcBef>
                <a:spcPts val="0"/>
              </a:spcBef>
              <a:buSzPts val="1400"/>
              <a:buFont typeface="Arial"/>
              <a:buNone/>
              <a:defRPr sz="1800"/>
            </a:lvl8pPr>
            <a:lvl9pPr lvl="8" indent="0">
              <a:spcBef>
                <a:spcPts val="0"/>
              </a:spcBef>
              <a:buSzPts val="1400"/>
              <a:buFont typeface="Arial"/>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1270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600200" marR="0" lvl="3"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057400" marR="0" lvl="4"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514600" marR="0" lvl="5"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2971800" marR="0" lvl="6"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429000" marR="0" lvl="7"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3886200" marR="0" lvl="8"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lt1"/>
              </a:buClr>
              <a:buSzPts val="1400"/>
              <a:buFont typeface="Calibri"/>
              <a:buNone/>
              <a:defRPr sz="1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76200" algn="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a:solidFill>
                  <a:schemeClr val="lt1"/>
                </a:solidFill>
                <a:latin typeface="Calibri"/>
                <a:ea typeface="Calibri"/>
                <a:cs typeface="Calibri"/>
                <a:sym typeface="Calibri"/>
              </a:rPr>
              <a:t>‹nr.›</a:t>
            </a:fld>
            <a:endParaRPr lang="en-US" sz="12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37"/>
        <p:cNvGrpSpPr/>
        <p:nvPr/>
      </p:nvGrpSpPr>
      <p:grpSpPr>
        <a:xfrm>
          <a:off x="0" y="0"/>
          <a:ext cx="0" cy="0"/>
          <a:chOff x="0" y="0"/>
          <a:chExt cx="0" cy="0"/>
        </a:xfrm>
      </p:grpSpPr>
      <p:pic>
        <p:nvPicPr>
          <p:cNvPr id="38" name="Shape 38"/>
          <p:cNvPicPr preferRelativeResize="0"/>
          <p:nvPr/>
        </p:nvPicPr>
        <p:blipFill rotWithShape="1">
          <a:blip r:embed="rId3">
            <a:alphaModFix/>
          </a:blip>
          <a:srcRect t="36600" b="7220"/>
          <a:stretch/>
        </p:blipFill>
        <p:spPr>
          <a:xfrm>
            <a:off x="20" y="10"/>
            <a:ext cx="12191980" cy="4571990"/>
          </a:xfrm>
          <a:prstGeom prst="rect">
            <a:avLst/>
          </a:prstGeom>
          <a:noFill/>
          <a:ln>
            <a:noFill/>
          </a:ln>
        </p:spPr>
      </p:pic>
      <p:cxnSp>
        <p:nvCxnSpPr>
          <p:cNvPr id="39" name="Shape 39"/>
          <p:cNvCxnSpPr/>
          <p:nvPr/>
        </p:nvCxnSpPr>
        <p:spPr>
          <a:xfrm rot="10800000">
            <a:off x="8386843" y="5264106"/>
            <a:ext cx="0" cy="914400"/>
          </a:xfrm>
          <a:prstGeom prst="straightConnector1">
            <a:avLst/>
          </a:prstGeom>
          <a:noFill/>
          <a:ln w="19050" cap="flat" cmpd="sng">
            <a:solidFill>
              <a:srgbClr val="FFFFFF">
                <a:alpha val="80000"/>
              </a:srgbClr>
            </a:solidFill>
            <a:prstDash val="solid"/>
            <a:miter lim="800000"/>
            <a:headEnd type="none" w="med" len="med"/>
            <a:tailEnd type="none" w="med" len="med"/>
          </a:ln>
        </p:spPr>
      </p:cxnSp>
      <p:sp>
        <p:nvSpPr>
          <p:cNvPr id="40" name="Shape 40"/>
          <p:cNvSpPr txBox="1">
            <a:spLocks noGrp="1"/>
          </p:cNvSpPr>
          <p:nvPr>
            <p:ph type="ctrTitle"/>
          </p:nvPr>
        </p:nvSpPr>
        <p:spPr>
          <a:xfrm>
            <a:off x="433136" y="5091762"/>
            <a:ext cx="7834193" cy="1264588"/>
          </a:xfrm>
          <a:prstGeom prst="rect">
            <a:avLst/>
          </a:prstGeom>
          <a:noFill/>
          <a:ln>
            <a:noFill/>
          </a:ln>
        </p:spPr>
        <p:txBody>
          <a:bodyPr wrap="square" lIns="91425" tIns="45700" rIns="91425" bIns="45700" anchor="ctr" anchorCtr="0">
            <a:noAutofit/>
          </a:bodyPr>
          <a:lstStyle/>
          <a:p>
            <a:pPr marL="0" marR="0" lvl="0" indent="-342900" algn="ctr" rtl="0">
              <a:lnSpc>
                <a:spcPct val="90000"/>
              </a:lnSpc>
              <a:spcBef>
                <a:spcPts val="0"/>
              </a:spcBef>
              <a:spcAft>
                <a:spcPts val="0"/>
              </a:spcAft>
              <a:buClr>
                <a:schemeClr val="lt1"/>
              </a:buClr>
              <a:buSzPts val="5400"/>
              <a:buFont typeface="Montserrat"/>
              <a:buNone/>
            </a:pPr>
            <a:r>
              <a:rPr lang="en-US" sz="5400" b="0" i="0" u="none" strike="noStrike" cap="none">
                <a:solidFill>
                  <a:schemeClr val="lt1"/>
                </a:solidFill>
                <a:latin typeface="Montserrat"/>
                <a:ea typeface="Montserrat"/>
                <a:cs typeface="Montserrat"/>
                <a:sym typeface="Montserrat"/>
              </a:rPr>
              <a:t>Project: </a:t>
            </a:r>
            <a:br>
              <a:rPr lang="en-US" sz="5400" b="0" i="0" u="none" strike="noStrike" cap="none">
                <a:solidFill>
                  <a:schemeClr val="lt1"/>
                </a:solidFill>
                <a:latin typeface="Montserrat"/>
                <a:ea typeface="Montserrat"/>
                <a:cs typeface="Montserrat"/>
                <a:sym typeface="Montserrat"/>
              </a:rPr>
            </a:br>
            <a:r>
              <a:rPr lang="en-US" sz="5400" b="0" i="0" u="none" strike="noStrike" cap="none">
                <a:solidFill>
                  <a:schemeClr val="lt1"/>
                </a:solidFill>
                <a:latin typeface="Montserrat"/>
                <a:ea typeface="Montserrat"/>
                <a:cs typeface="Montserrat"/>
                <a:sym typeface="Montserrat"/>
              </a:rPr>
              <a:t>Smart Building HHS</a:t>
            </a:r>
          </a:p>
        </p:txBody>
      </p:sp>
      <p:sp>
        <p:nvSpPr>
          <p:cNvPr id="41" name="Shape 41"/>
          <p:cNvSpPr txBox="1">
            <a:spLocks noGrp="1"/>
          </p:cNvSpPr>
          <p:nvPr>
            <p:ph type="subTitle" idx="1"/>
          </p:nvPr>
        </p:nvSpPr>
        <p:spPr>
          <a:xfrm>
            <a:off x="8582997" y="5091763"/>
            <a:ext cx="2974200" cy="1264500"/>
          </a:xfrm>
          <a:prstGeom prst="rect">
            <a:avLst/>
          </a:prstGeom>
          <a:noFill/>
          <a:ln>
            <a:noFill/>
          </a:ln>
        </p:spPr>
        <p:txBody>
          <a:bodyPr wrap="square" lIns="91425" tIns="45700" rIns="91425" bIns="45700" anchor="ctr" anchorCtr="0">
            <a:noAutofit/>
          </a:bodyPr>
          <a:lstStyle/>
          <a:p>
            <a:pPr marL="0" marR="0" lvl="0" indent="-127000" algn="l" rtl="0">
              <a:lnSpc>
                <a:spcPct val="100000"/>
              </a:lnSpc>
              <a:spcBef>
                <a:spcPts val="0"/>
              </a:spcBef>
              <a:spcAft>
                <a:spcPts val="0"/>
              </a:spcAft>
              <a:buClr>
                <a:schemeClr val="lt1"/>
              </a:buClr>
              <a:buSzPts val="2000"/>
              <a:buFont typeface="Arial"/>
              <a:buNone/>
            </a:pPr>
            <a:r>
              <a:rPr lang="en-US" sz="2000">
                <a:latin typeface="Montserrat"/>
                <a:ea typeface="Montserrat"/>
                <a:cs typeface="Montserrat"/>
                <a:sym typeface="Montserrat"/>
              </a:rPr>
              <a:t>R. Voermans</a:t>
            </a:r>
          </a:p>
          <a:p>
            <a:pPr marL="0" marR="0" lvl="0" indent="-127000" algn="l" rtl="0">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G. Bjarnason</a:t>
            </a:r>
          </a:p>
          <a:p>
            <a:pPr marL="0" marR="0" lvl="0" indent="-127000" algn="l" rtl="0">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S. Wetstein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sp>
        <p:nvSpPr>
          <p:cNvPr id="123" name="Shape 123"/>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4" name="Shape 124"/>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125" name="Shape 125"/>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126" name="Shape 126"/>
          <p:cNvSpPr txBox="1">
            <a:spLocks noGrp="1"/>
          </p:cNvSpPr>
          <p:nvPr>
            <p:ph type="title"/>
          </p:nvPr>
        </p:nvSpPr>
        <p:spPr>
          <a:xfrm>
            <a:off x="838176"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a:solidFill>
                  <a:srgbClr val="FFFFFF"/>
                </a:solidFill>
              </a:rPr>
              <a:t>BBN</a:t>
            </a:r>
          </a:p>
        </p:txBody>
      </p:sp>
      <p:sp>
        <p:nvSpPr>
          <p:cNvPr id="127" name="Shape 127"/>
          <p:cNvSpPr txBox="1">
            <a:spLocks noGrp="1"/>
          </p:cNvSpPr>
          <p:nvPr>
            <p:ph type="body" idx="2"/>
          </p:nvPr>
        </p:nvSpPr>
        <p:spPr>
          <a:xfrm>
            <a:off x="5155375" y="1065850"/>
            <a:ext cx="5940300" cy="4726200"/>
          </a:xfrm>
          <a:prstGeom prst="rect">
            <a:avLst/>
          </a:prstGeom>
          <a:noFill/>
          <a:ln>
            <a:noFill/>
          </a:ln>
        </p:spPr>
        <p:txBody>
          <a:bodyPr wrap="square" lIns="91425" tIns="45700" rIns="91425" bIns="45700" anchor="ctr" anchorCtr="0">
            <a:noAutofit/>
          </a:bodyPr>
          <a:lstStyle/>
          <a:p>
            <a:pPr marL="228600" lvl="0" indent="-228600" rtl="0">
              <a:spcBef>
                <a:spcPts val="0"/>
              </a:spcBef>
              <a:buSzPts val="2000"/>
              <a:buChar char="•"/>
            </a:pPr>
            <a:r>
              <a:rPr lang="en-US" sz="2000">
                <a:latin typeface="Montserrat"/>
                <a:ea typeface="Montserrat"/>
                <a:cs typeface="Montserrat"/>
                <a:sym typeface="Montserrat"/>
              </a:rPr>
              <a:t>FA</a:t>
            </a:r>
          </a:p>
          <a:p>
            <a:pPr marL="685800" lvl="1" indent="-203200" rtl="0">
              <a:spcBef>
                <a:spcPts val="0"/>
              </a:spcBef>
              <a:buSzPts val="2000"/>
              <a:buFont typeface="Montserrat"/>
              <a:buChar char="•"/>
            </a:pPr>
            <a:r>
              <a:rPr lang="en-US" sz="2000">
                <a:latin typeface="Montserrat"/>
                <a:ea typeface="Montserrat"/>
                <a:cs typeface="Montserrat"/>
                <a:sym typeface="Montserrat"/>
              </a:rPr>
              <a:t>Uitgevoerd op D2.014</a:t>
            </a:r>
          </a:p>
          <a:p>
            <a:pPr marL="685800" lvl="1" indent="-203200" rtl="0">
              <a:spcBef>
                <a:spcPts val="0"/>
              </a:spcBef>
              <a:buSzPts val="2000"/>
              <a:buFont typeface="Montserrat"/>
              <a:buChar char="•"/>
            </a:pPr>
            <a:r>
              <a:rPr lang="en-US" sz="2000">
                <a:latin typeface="Montserrat"/>
                <a:ea typeface="Montserrat"/>
                <a:cs typeface="Montserrat"/>
                <a:sym typeface="Montserrat"/>
              </a:rPr>
              <a:t>Eerst niets gevonden door misverstand met de database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2"/>
        <p:cNvGrpSpPr/>
        <p:nvPr/>
      </p:nvGrpSpPr>
      <p:grpSpPr>
        <a:xfrm>
          <a:off x="0" y="0"/>
          <a:ext cx="0" cy="0"/>
          <a:chOff x="0" y="0"/>
          <a:chExt cx="0" cy="0"/>
        </a:xfrm>
      </p:grpSpPr>
      <p:sp>
        <p:nvSpPr>
          <p:cNvPr id="133" name="Shape 133"/>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4" name="Shape 134"/>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135" name="Shape 135"/>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136" name="Shape 136"/>
          <p:cNvSpPr txBox="1">
            <a:spLocks noGrp="1"/>
          </p:cNvSpPr>
          <p:nvPr>
            <p:ph type="title"/>
          </p:nvPr>
        </p:nvSpPr>
        <p:spPr>
          <a:xfrm>
            <a:off x="838176"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a:solidFill>
                  <a:srgbClr val="FFFFFF"/>
                </a:solidFill>
              </a:rPr>
              <a:t>BBN</a:t>
            </a:r>
          </a:p>
        </p:txBody>
      </p:sp>
      <p:sp>
        <p:nvSpPr>
          <p:cNvPr id="137" name="Shape 137"/>
          <p:cNvSpPr txBox="1">
            <a:spLocks noGrp="1"/>
          </p:cNvSpPr>
          <p:nvPr>
            <p:ph type="body" idx="2"/>
          </p:nvPr>
        </p:nvSpPr>
        <p:spPr>
          <a:xfrm>
            <a:off x="5155375" y="1065850"/>
            <a:ext cx="5940300" cy="4726200"/>
          </a:xfrm>
          <a:prstGeom prst="rect">
            <a:avLst/>
          </a:prstGeom>
          <a:noFill/>
          <a:ln>
            <a:noFill/>
          </a:ln>
        </p:spPr>
        <p:txBody>
          <a:bodyPr wrap="square" lIns="91425" tIns="45700" rIns="91425" bIns="45700" anchor="ctr" anchorCtr="0">
            <a:noAutofit/>
          </a:bodyPr>
          <a:lstStyle/>
          <a:p>
            <a:pPr marL="228600" lvl="0" indent="-228600" rtl="0">
              <a:spcBef>
                <a:spcPts val="0"/>
              </a:spcBef>
              <a:buSzPts val="2000"/>
              <a:buChar char="•"/>
            </a:pPr>
            <a:r>
              <a:rPr lang="en-US" sz="2000">
                <a:latin typeface="Montserrat"/>
                <a:ea typeface="Montserrat"/>
                <a:cs typeface="Montserrat"/>
                <a:sym typeface="Montserrat"/>
              </a:rPr>
              <a:t>FA</a:t>
            </a:r>
          </a:p>
          <a:p>
            <a:pPr marL="685800" lvl="1" indent="-203200" rtl="0">
              <a:spcBef>
                <a:spcPts val="0"/>
              </a:spcBef>
              <a:buSzPts val="2000"/>
              <a:buFont typeface="Montserrat"/>
              <a:buChar char="•"/>
            </a:pPr>
            <a:r>
              <a:rPr lang="en-US" sz="2000">
                <a:latin typeface="Montserrat"/>
                <a:ea typeface="Montserrat"/>
                <a:cs typeface="Montserrat"/>
                <a:sym typeface="Montserrat"/>
              </a:rPr>
              <a:t>Uitgevoerd op D2.014</a:t>
            </a:r>
          </a:p>
          <a:p>
            <a:pPr marL="685800" lvl="1" indent="-203200" rtl="0">
              <a:spcBef>
                <a:spcPts val="0"/>
              </a:spcBef>
              <a:buSzPts val="2000"/>
              <a:buFont typeface="Montserrat"/>
              <a:buChar char="•"/>
            </a:pPr>
            <a:r>
              <a:rPr lang="en-US" sz="2000">
                <a:latin typeface="Montserrat"/>
                <a:ea typeface="Montserrat"/>
                <a:cs typeface="Montserrat"/>
                <a:sym typeface="Montserrat"/>
              </a:rPr>
              <a:t>Eerst niets gevonden door misverstand met de database</a:t>
            </a:r>
          </a:p>
          <a:p>
            <a:pPr marL="685800" lvl="1" indent="-203200" rtl="0">
              <a:spcBef>
                <a:spcPts val="0"/>
              </a:spcBef>
              <a:buSzPts val="2000"/>
              <a:buFont typeface="Montserrat"/>
              <a:buChar char="•"/>
            </a:pPr>
            <a:endParaRPr sz="2000">
              <a:latin typeface="Montserrat"/>
              <a:ea typeface="Montserrat"/>
              <a:cs typeface="Montserrat"/>
              <a:sym typeface="Montserrat"/>
            </a:endParaRPr>
          </a:p>
        </p:txBody>
      </p:sp>
      <p:pic>
        <p:nvPicPr>
          <p:cNvPr id="138" name="Shape 138"/>
          <p:cNvPicPr preferRelativeResize="0"/>
          <p:nvPr/>
        </p:nvPicPr>
        <p:blipFill>
          <a:blip r:embed="rId4">
            <a:alphaModFix/>
          </a:blip>
          <a:stretch>
            <a:fillRect/>
          </a:stretch>
        </p:blipFill>
        <p:spPr>
          <a:xfrm>
            <a:off x="0" y="498475"/>
            <a:ext cx="12192000" cy="586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
        <p:cNvGrpSpPr/>
        <p:nvPr/>
      </p:nvGrpSpPr>
      <p:grpSpPr>
        <a:xfrm>
          <a:off x="0" y="0"/>
          <a:ext cx="0" cy="0"/>
          <a:chOff x="0" y="0"/>
          <a:chExt cx="0" cy="0"/>
        </a:xfrm>
      </p:grpSpPr>
      <p:sp>
        <p:nvSpPr>
          <p:cNvPr id="144" name="Shape 144"/>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5" name="Shape 145"/>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146" name="Shape 146"/>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147" name="Shape 147"/>
          <p:cNvSpPr txBox="1">
            <a:spLocks noGrp="1"/>
          </p:cNvSpPr>
          <p:nvPr>
            <p:ph type="title"/>
          </p:nvPr>
        </p:nvSpPr>
        <p:spPr>
          <a:xfrm>
            <a:off x="838176"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a:solidFill>
                  <a:srgbClr val="FFFFFF"/>
                </a:solidFill>
              </a:rPr>
              <a:t>BBN</a:t>
            </a:r>
          </a:p>
        </p:txBody>
      </p:sp>
      <p:sp>
        <p:nvSpPr>
          <p:cNvPr id="148" name="Shape 148"/>
          <p:cNvSpPr txBox="1">
            <a:spLocks noGrp="1"/>
          </p:cNvSpPr>
          <p:nvPr>
            <p:ph type="body" idx="2"/>
          </p:nvPr>
        </p:nvSpPr>
        <p:spPr>
          <a:xfrm>
            <a:off x="5155375" y="1065850"/>
            <a:ext cx="5940300" cy="4726200"/>
          </a:xfrm>
          <a:prstGeom prst="rect">
            <a:avLst/>
          </a:prstGeom>
          <a:noFill/>
          <a:ln>
            <a:noFill/>
          </a:ln>
        </p:spPr>
        <p:txBody>
          <a:bodyPr wrap="square" lIns="91425" tIns="45700" rIns="91425" bIns="45700" anchor="ctr" anchorCtr="0">
            <a:noAutofit/>
          </a:bodyPr>
          <a:lstStyle/>
          <a:p>
            <a:pPr marL="228600" lvl="0" indent="-228600" rtl="0">
              <a:spcBef>
                <a:spcPts val="0"/>
              </a:spcBef>
              <a:buSzPts val="2000"/>
              <a:buChar char="•"/>
            </a:pPr>
            <a:r>
              <a:rPr lang="en-US" sz="2000">
                <a:latin typeface="Montserrat"/>
                <a:ea typeface="Montserrat"/>
                <a:cs typeface="Montserrat"/>
                <a:sym typeface="Montserrat"/>
              </a:rPr>
              <a:t>SAW verder gefinetuned</a:t>
            </a:r>
          </a:p>
          <a:p>
            <a:pPr marL="685800" lvl="1" indent="-203200" rtl="0">
              <a:spcBef>
                <a:spcPts val="0"/>
              </a:spcBef>
              <a:buSzPts val="2000"/>
              <a:buFont typeface="Montserrat"/>
              <a:buChar char="•"/>
            </a:pPr>
            <a:r>
              <a:rPr lang="en-US" sz="2000">
                <a:latin typeface="Montserrat"/>
                <a:ea typeface="Montserrat"/>
                <a:cs typeface="Montserrat"/>
                <a:sym typeface="Montserrat"/>
              </a:rPr>
              <a:t>‘,’ gingen niet helemaal goed</a:t>
            </a:r>
          </a:p>
          <a:p>
            <a:pPr marL="685800" lvl="1" indent="-203200" rtl="0">
              <a:spcBef>
                <a:spcPts val="0"/>
              </a:spcBef>
              <a:buSzPts val="2000"/>
              <a:buFont typeface="Montserrat"/>
              <a:buChar char="•"/>
            </a:pPr>
            <a:r>
              <a:rPr lang="en-US" sz="2000">
                <a:latin typeface="Montserrat"/>
                <a:ea typeface="Montserrat"/>
                <a:cs typeface="Montserrat"/>
                <a:sym typeface="Montserrat"/>
              </a:rPr>
              <a:t>Zoekt delimiter op in kolom namen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3"/>
        <p:cNvGrpSpPr/>
        <p:nvPr/>
      </p:nvGrpSpPr>
      <p:grpSpPr>
        <a:xfrm>
          <a:off x="0" y="0"/>
          <a:ext cx="0" cy="0"/>
          <a:chOff x="0" y="0"/>
          <a:chExt cx="0" cy="0"/>
        </a:xfrm>
      </p:grpSpPr>
      <p:sp>
        <p:nvSpPr>
          <p:cNvPr id="154" name="Shape 154"/>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5" name="Shape 155"/>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156" name="Shape 156"/>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157" name="Shape 157"/>
          <p:cNvSpPr txBox="1">
            <a:spLocks noGrp="1"/>
          </p:cNvSpPr>
          <p:nvPr>
            <p:ph type="title"/>
          </p:nvPr>
        </p:nvSpPr>
        <p:spPr>
          <a:xfrm>
            <a:off x="838176"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a:solidFill>
                  <a:srgbClr val="FFFFFF"/>
                </a:solidFill>
              </a:rPr>
              <a:t>BBN</a:t>
            </a:r>
          </a:p>
        </p:txBody>
      </p:sp>
      <p:sp>
        <p:nvSpPr>
          <p:cNvPr id="158" name="Shape 158"/>
          <p:cNvSpPr txBox="1">
            <a:spLocks noGrp="1"/>
          </p:cNvSpPr>
          <p:nvPr>
            <p:ph type="body" idx="2"/>
          </p:nvPr>
        </p:nvSpPr>
        <p:spPr>
          <a:xfrm>
            <a:off x="5155375" y="1065850"/>
            <a:ext cx="5940300" cy="4726200"/>
          </a:xfrm>
          <a:prstGeom prst="rect">
            <a:avLst/>
          </a:prstGeom>
          <a:noFill/>
          <a:ln>
            <a:noFill/>
          </a:ln>
        </p:spPr>
        <p:txBody>
          <a:bodyPr wrap="square" lIns="91425" tIns="45700" rIns="91425" bIns="45700" anchor="ctr" anchorCtr="0">
            <a:noAutofit/>
          </a:bodyPr>
          <a:lstStyle/>
          <a:p>
            <a:pPr marL="228600" lvl="0" indent="-228600" rtl="0">
              <a:spcBef>
                <a:spcPts val="0"/>
              </a:spcBef>
              <a:buSzPts val="2000"/>
              <a:buChar char="•"/>
            </a:pPr>
            <a:r>
              <a:rPr lang="en-US" sz="2000">
                <a:latin typeface="Montserrat"/>
                <a:ea typeface="Montserrat"/>
                <a:cs typeface="Montserrat"/>
                <a:sym typeface="Montserrat"/>
              </a:rPr>
              <a:t>BBN model in Python is af</a:t>
            </a:r>
          </a:p>
          <a:p>
            <a:pPr marL="228600" lvl="0" indent="-228600" rtl="0">
              <a:spcBef>
                <a:spcPts val="0"/>
              </a:spcBef>
              <a:buSzPts val="2000"/>
              <a:buFont typeface="Montserrat"/>
              <a:buChar char="•"/>
            </a:pPr>
            <a:r>
              <a:rPr lang="en-US" sz="2000">
                <a:latin typeface="Montserrat"/>
                <a:ea typeface="Montserrat"/>
                <a:cs typeface="Montserrat"/>
                <a:sym typeface="Montserrat"/>
              </a:rPr>
              <a:t>Bezig met data omzetten naar bruikbare data voor model</a:t>
            </a:r>
          </a:p>
          <a:p>
            <a:pPr marL="228600" lvl="0" indent="-228600" rtl="0">
              <a:spcBef>
                <a:spcPts val="0"/>
              </a:spcBef>
              <a:buSzPts val="2000"/>
              <a:buFont typeface="Montserrat"/>
              <a:buChar char="•"/>
            </a:pPr>
            <a:r>
              <a:rPr lang="en-US" sz="2000">
                <a:latin typeface="Montserrat"/>
                <a:ea typeface="Montserrat"/>
                <a:cs typeface="Montserrat"/>
                <a:sym typeface="Montserrat"/>
              </a:rPr>
              <a:t>Data bekijken ter validatie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Shape 164"/>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5" name="Shape 165"/>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166" name="Shape 166"/>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167" name="Shape 167"/>
          <p:cNvSpPr txBox="1">
            <a:spLocks noGrp="1"/>
          </p:cNvSpPr>
          <p:nvPr>
            <p:ph type="title"/>
          </p:nvPr>
        </p:nvSpPr>
        <p:spPr>
          <a:xfrm>
            <a:off x="838176"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a:solidFill>
                  <a:srgbClr val="FFFFFF"/>
                </a:solidFill>
              </a:rPr>
              <a:t>BBN</a:t>
            </a:r>
          </a:p>
        </p:txBody>
      </p:sp>
      <p:sp>
        <p:nvSpPr>
          <p:cNvPr id="168" name="Shape 168"/>
          <p:cNvSpPr txBox="1">
            <a:spLocks noGrp="1"/>
          </p:cNvSpPr>
          <p:nvPr>
            <p:ph type="body" idx="2"/>
          </p:nvPr>
        </p:nvSpPr>
        <p:spPr>
          <a:xfrm>
            <a:off x="5155375" y="1065850"/>
            <a:ext cx="5940300" cy="4726200"/>
          </a:xfrm>
          <a:prstGeom prst="rect">
            <a:avLst/>
          </a:prstGeom>
          <a:noFill/>
          <a:ln>
            <a:noFill/>
          </a:ln>
        </p:spPr>
        <p:txBody>
          <a:bodyPr wrap="square" lIns="91425" tIns="45700" rIns="91425" bIns="45700" anchor="ctr" anchorCtr="0">
            <a:noAutofit/>
          </a:bodyPr>
          <a:lstStyle/>
          <a:p>
            <a:pPr marL="228600" lvl="0" indent="-228600" rtl="0">
              <a:spcBef>
                <a:spcPts val="0"/>
              </a:spcBef>
              <a:buSzPts val="2000"/>
              <a:buFont typeface="Montserrat"/>
              <a:buChar char="•"/>
            </a:pPr>
            <a:r>
              <a:rPr lang="en-US" sz="2000">
                <a:latin typeface="Montserrat"/>
                <a:ea typeface="Montserrat"/>
                <a:cs typeface="Montserrat"/>
                <a:sym typeface="Montserrat"/>
              </a:rPr>
              <a:t>// FOTO’s VAN ANDRÉ</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3"/>
        <p:cNvGrpSpPr/>
        <p:nvPr/>
      </p:nvGrpSpPr>
      <p:grpSpPr>
        <a:xfrm>
          <a:off x="0" y="0"/>
          <a:ext cx="0" cy="0"/>
          <a:chOff x="0" y="0"/>
          <a:chExt cx="0" cy="0"/>
        </a:xfrm>
      </p:grpSpPr>
      <p:sp>
        <p:nvSpPr>
          <p:cNvPr id="174" name="Shape 174"/>
          <p:cNvSpPr/>
          <p:nvPr/>
        </p:nvSpPr>
        <p:spPr>
          <a:xfrm>
            <a:off x="0" y="0"/>
            <a:ext cx="12192000" cy="6857999"/>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5" name="Shape 175"/>
          <p:cNvPicPr preferRelativeResize="0"/>
          <p:nvPr/>
        </p:nvPicPr>
        <p:blipFill rotWithShape="1">
          <a:blip r:embed="rId3">
            <a:alphaModFix amt="50000"/>
          </a:blip>
          <a:srcRect t="13098" b="2631"/>
          <a:stretch/>
        </p:blipFill>
        <p:spPr>
          <a:xfrm>
            <a:off x="20" y="10"/>
            <a:ext cx="12191980" cy="6857990"/>
          </a:xfrm>
          <a:prstGeom prst="rect">
            <a:avLst/>
          </a:prstGeom>
          <a:noFill/>
          <a:ln>
            <a:noFill/>
          </a:ln>
        </p:spPr>
      </p:pic>
      <p:sp>
        <p:nvSpPr>
          <p:cNvPr id="176" name="Shape 176"/>
          <p:cNvSpPr txBox="1"/>
          <p:nvPr/>
        </p:nvSpPr>
        <p:spPr>
          <a:xfrm>
            <a:off x="161060" y="3068311"/>
            <a:ext cx="11869880" cy="721375"/>
          </a:xfrm>
          <a:prstGeom prst="rect">
            <a:avLst/>
          </a:prstGeom>
          <a:noFill/>
          <a:ln>
            <a:noFill/>
          </a:ln>
        </p:spPr>
        <p:txBody>
          <a:bodyPr wrap="square" lIns="91425" tIns="45700" rIns="91425" bIns="45700" anchor="t" anchorCtr="0">
            <a:noAutofit/>
          </a:bodyPr>
          <a:lstStyle/>
          <a:p>
            <a:pPr marL="0" marR="0" lvl="0" indent="-254000" algn="ctr" rtl="0">
              <a:lnSpc>
                <a:spcPct val="90000"/>
              </a:lnSpc>
              <a:spcBef>
                <a:spcPts val="0"/>
              </a:spcBef>
              <a:spcAft>
                <a:spcPts val="0"/>
              </a:spcAft>
              <a:buClr>
                <a:srgbClr val="FFFFFF"/>
              </a:buClr>
              <a:buSzPts val="4000"/>
              <a:buFont typeface="Montserrat"/>
              <a:buNone/>
            </a:pPr>
            <a:r>
              <a:rPr lang="en-US" sz="4000" b="0" i="0" u="none" strike="noStrike" cap="none">
                <a:solidFill>
                  <a:srgbClr val="FFFFFF"/>
                </a:solidFill>
                <a:latin typeface="Montserrat"/>
                <a:ea typeface="Montserrat"/>
                <a:cs typeface="Montserrat"/>
                <a:sym typeface="Montserrat"/>
              </a:rPr>
              <a:t>Vragen?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alpha val="7450"/>
          </a:schemeClr>
        </a:solidFill>
        <a:effectLst/>
      </p:bgPr>
    </p:bg>
    <p:spTree>
      <p:nvGrpSpPr>
        <p:cNvPr id="1" name="Shape 46"/>
        <p:cNvGrpSpPr/>
        <p:nvPr/>
      </p:nvGrpSpPr>
      <p:grpSpPr>
        <a:xfrm>
          <a:off x="0" y="0"/>
          <a:ext cx="0" cy="0"/>
          <a:chOff x="0" y="0"/>
          <a:chExt cx="0" cy="0"/>
        </a:xfrm>
      </p:grpSpPr>
      <p:sp>
        <p:nvSpPr>
          <p:cNvPr id="47" name="Shape 47"/>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8" name="Shape 48"/>
          <p:cNvPicPr preferRelativeResize="0"/>
          <p:nvPr/>
        </p:nvPicPr>
        <p:blipFill rotWithShape="1">
          <a:blip r:embed="rId3">
            <a:alphaModFix amt="35000"/>
          </a:blip>
          <a:srcRect t="15730"/>
          <a:stretch/>
        </p:blipFill>
        <p:spPr>
          <a:xfrm>
            <a:off x="0" y="0"/>
            <a:ext cx="12191980" cy="6857999"/>
          </a:xfrm>
          <a:prstGeom prst="rect">
            <a:avLst/>
          </a:prstGeom>
          <a:noFill/>
          <a:ln>
            <a:noFill/>
          </a:ln>
          <a:effectLst>
            <a:outerShdw blurRad="50800" dist="50800" dir="5400000" algn="ctr" rotWithShape="0">
              <a:srgbClr val="000000">
                <a:alpha val="27450"/>
              </a:srgbClr>
            </a:outerShdw>
          </a:effectLst>
        </p:spPr>
      </p:pic>
      <p:cxnSp>
        <p:nvCxnSpPr>
          <p:cNvPr id="49" name="Shape 49"/>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50" name="Shape 50"/>
          <p:cNvSpPr txBox="1">
            <a:spLocks noGrp="1"/>
          </p:cNvSpPr>
          <p:nvPr>
            <p:ph type="title"/>
          </p:nvPr>
        </p:nvSpPr>
        <p:spPr>
          <a:xfrm>
            <a:off x="838201" y="1065862"/>
            <a:ext cx="3313164" cy="4726276"/>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Montserrat"/>
              <a:buNone/>
            </a:pPr>
            <a:r>
              <a:rPr lang="en-US" sz="4000" b="0" i="0" u="none" strike="noStrike" cap="none">
                <a:solidFill>
                  <a:srgbClr val="FFFFFF"/>
                </a:solidFill>
                <a:latin typeface="Montserrat"/>
                <a:ea typeface="Montserrat"/>
                <a:cs typeface="Montserrat"/>
                <a:sym typeface="Montserrat"/>
              </a:rPr>
              <a:t>Inhoud</a:t>
            </a:r>
          </a:p>
        </p:txBody>
      </p:sp>
      <p:sp>
        <p:nvSpPr>
          <p:cNvPr id="51" name="Shape 51"/>
          <p:cNvSpPr txBox="1">
            <a:spLocks noGrp="1"/>
          </p:cNvSpPr>
          <p:nvPr>
            <p:ph type="body" idx="1"/>
          </p:nvPr>
        </p:nvSpPr>
        <p:spPr>
          <a:xfrm>
            <a:off x="4914899" y="1065862"/>
            <a:ext cx="7277100" cy="4726200"/>
          </a:xfrm>
          <a:prstGeom prst="rect">
            <a:avLst/>
          </a:prstGeom>
          <a:noFill/>
          <a:ln>
            <a:noFill/>
          </a:ln>
        </p:spPr>
        <p:txBody>
          <a:bodyPr wrap="square" lIns="91425" tIns="45700" rIns="91425" bIns="45700" anchor="ctr" anchorCtr="0">
            <a:noAutofit/>
          </a:bodyPr>
          <a:lstStyle/>
          <a:p>
            <a:pPr marL="228600" marR="0" lvl="0" indent="-228600" algn="l" rtl="0">
              <a:lnSpc>
                <a:spcPct val="90000"/>
              </a:lnSpc>
              <a:spcBef>
                <a:spcPts val="0"/>
              </a:spcBef>
              <a:spcAft>
                <a:spcPts val="0"/>
              </a:spcAft>
              <a:buClr>
                <a:srgbClr val="FFFFFF"/>
              </a:buClr>
              <a:buSzPts val="2000"/>
              <a:buFont typeface="Arial"/>
              <a:buChar char="•"/>
            </a:pPr>
            <a:r>
              <a:rPr lang="en-US">
                <a:solidFill>
                  <a:srgbClr val="FFFFFF"/>
                </a:solidFill>
              </a:rPr>
              <a:t>Dashboard</a:t>
            </a:r>
          </a:p>
          <a:p>
            <a:pPr marL="228600" marR="0" lvl="0" indent="-228600" algn="l" rtl="0">
              <a:lnSpc>
                <a:spcPct val="90000"/>
              </a:lnSpc>
              <a:spcBef>
                <a:spcPts val="0"/>
              </a:spcBef>
              <a:spcAft>
                <a:spcPts val="0"/>
              </a:spcAft>
              <a:buClr>
                <a:srgbClr val="FFFFFF"/>
              </a:buClr>
              <a:buSzPts val="2000"/>
              <a:buFont typeface="Arial"/>
              <a:buChar char="•"/>
            </a:pPr>
            <a:r>
              <a:rPr lang="en-US">
                <a:solidFill>
                  <a:srgbClr val="FFFFFF"/>
                </a:solidFill>
              </a:rPr>
              <a:t>Deep Learning</a:t>
            </a:r>
          </a:p>
          <a:p>
            <a:pPr marL="228600" marR="0" lvl="0" indent="-228600" algn="l" rtl="0">
              <a:lnSpc>
                <a:spcPct val="90000"/>
              </a:lnSpc>
              <a:spcBef>
                <a:spcPts val="0"/>
              </a:spcBef>
              <a:spcAft>
                <a:spcPts val="0"/>
              </a:spcAft>
              <a:buClr>
                <a:srgbClr val="FFFFFF"/>
              </a:buClr>
              <a:buSzPts val="2000"/>
              <a:buFont typeface="Arial"/>
              <a:buChar char="•"/>
            </a:pPr>
            <a:r>
              <a:rPr lang="en-US">
                <a:solidFill>
                  <a:srgbClr val="FFFFFF"/>
                </a:solidFill>
              </a:rPr>
              <a:t>BBN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7"/>
        <p:cNvGrpSpPr/>
        <p:nvPr/>
      </p:nvGrpSpPr>
      <p:grpSpPr>
        <a:xfrm>
          <a:off x="0" y="0"/>
          <a:ext cx="0" cy="0"/>
          <a:chOff x="0" y="0"/>
          <a:chExt cx="0" cy="0"/>
        </a:xfrm>
      </p:grpSpPr>
      <p:sp>
        <p:nvSpPr>
          <p:cNvPr id="58" name="Shape 58"/>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9" name="Shape 59"/>
          <p:cNvPicPr preferRelativeResize="0"/>
          <p:nvPr/>
        </p:nvPicPr>
        <p:blipFill rotWithShape="1">
          <a:blip r:embed="rId3">
            <a:alphaModFix amt="35000"/>
          </a:blip>
          <a:srcRect l="11999" b="-1"/>
          <a:stretch/>
        </p:blipFill>
        <p:spPr>
          <a:xfrm>
            <a:off x="0" y="1"/>
            <a:ext cx="12191980" cy="6857999"/>
          </a:xfrm>
          <a:prstGeom prst="rect">
            <a:avLst/>
          </a:prstGeom>
          <a:noFill/>
          <a:ln>
            <a:noFill/>
          </a:ln>
        </p:spPr>
      </p:pic>
      <p:cxnSp>
        <p:nvCxnSpPr>
          <p:cNvPr id="60" name="Shape 60"/>
          <p:cNvCxnSpPr/>
          <p:nvPr/>
        </p:nvCxnSpPr>
        <p:spPr>
          <a:xfrm>
            <a:off x="4653372" y="3810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62" name="Shape 62"/>
          <p:cNvSpPr txBox="1">
            <a:spLocks noGrp="1"/>
          </p:cNvSpPr>
          <p:nvPr>
            <p:ph type="title"/>
          </p:nvPr>
        </p:nvSpPr>
        <p:spPr>
          <a:xfrm>
            <a:off x="838201" y="2589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Montserrat"/>
              <a:buNone/>
            </a:pPr>
            <a:endParaRPr sz="4000">
              <a:solidFill>
                <a:srgbClr val="FFFFFF"/>
              </a:solidFill>
              <a:latin typeface="Montserrat"/>
              <a:ea typeface="Montserrat"/>
              <a:cs typeface="Montserrat"/>
              <a:sym typeface="Montserrat"/>
            </a:endParaRPr>
          </a:p>
          <a:p>
            <a:pPr marL="0" marR="0" lvl="0" indent="-254000" algn="r" rtl="0">
              <a:lnSpc>
                <a:spcPct val="90000"/>
              </a:lnSpc>
              <a:spcBef>
                <a:spcPts val="0"/>
              </a:spcBef>
              <a:spcAft>
                <a:spcPts val="0"/>
              </a:spcAft>
              <a:buClr>
                <a:srgbClr val="FFFFFF"/>
              </a:buClr>
              <a:buSzPts val="4000"/>
              <a:buFont typeface="Montserrat"/>
              <a:buNone/>
            </a:pPr>
            <a:r>
              <a:rPr lang="en-US" sz="4000">
                <a:solidFill>
                  <a:srgbClr val="FFFFFF"/>
                </a:solidFill>
                <a:latin typeface="Montserrat"/>
                <a:ea typeface="Montserrat"/>
                <a:cs typeface="Montserrat"/>
                <a:sym typeface="Montserrat"/>
              </a:rPr>
              <a:t>Dashboard</a:t>
            </a:r>
          </a:p>
        </p:txBody>
      </p:sp>
      <p:sp>
        <p:nvSpPr>
          <p:cNvPr id="11" name="Shape 61"/>
          <p:cNvSpPr txBox="1">
            <a:spLocks/>
          </p:cNvSpPr>
          <p:nvPr/>
        </p:nvSpPr>
        <p:spPr>
          <a:xfrm>
            <a:off x="4815825" y="2589850"/>
            <a:ext cx="6879600" cy="4726200"/>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228600" marR="0" lvl="0" indent="76200" algn="l" rtl="0">
              <a:lnSpc>
                <a:spcPct val="90000"/>
              </a:lnSpc>
              <a:spcBef>
                <a:spcPts val="0"/>
              </a:spcBef>
              <a:spcAft>
                <a:spcPts val="0"/>
              </a:spcAft>
              <a:buClr>
                <a:schemeClr val="lt1"/>
              </a:buClr>
              <a:buSzPts val="2000"/>
              <a:buFont typeface="Arial"/>
              <a:buChar char="•"/>
              <a:defRPr sz="2000" b="0" i="0" u="none" strike="noStrike" cap="none">
                <a:solidFill>
                  <a:schemeClr val="lt1"/>
                </a:solidFill>
                <a:latin typeface="Montserrat"/>
                <a:ea typeface="Montserrat"/>
                <a:cs typeface="Montserrat"/>
                <a:sym typeface="Montserrat"/>
              </a:defRPr>
            </a:lvl1pPr>
            <a:lvl2pPr marL="685800" marR="0" lvl="1" indent="762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143000" marR="0" lvl="2" indent="254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600200" marR="0" lvl="3"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057400" marR="0" lvl="4"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514600" marR="0" lvl="5"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2971800" marR="0" lvl="6"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429000" marR="0" lvl="7"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3886200" marR="0" lvl="8" indent="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indent="-228600">
              <a:buClr>
                <a:srgbClr val="FFFFFF"/>
              </a:buClr>
            </a:pPr>
            <a:r>
              <a:rPr lang="en-US" smtClean="0">
                <a:solidFill>
                  <a:srgbClr val="FFFFFF"/>
                </a:solidFill>
              </a:rPr>
              <a:t>Eerste ontwerp</a:t>
            </a:r>
          </a:p>
          <a:p>
            <a:pPr indent="-228600">
              <a:buClr>
                <a:srgbClr val="FFFFFF"/>
              </a:buClr>
            </a:pPr>
            <a:r>
              <a:rPr lang="en-US" smtClean="0">
                <a:solidFill>
                  <a:srgbClr val="FFFFFF"/>
                </a:solidFill>
              </a:rPr>
              <a:t>Realtime data analyseren</a:t>
            </a:r>
          </a:p>
          <a:p>
            <a:pPr indent="-228600">
              <a:buClr>
                <a:srgbClr val="FFFFFF"/>
              </a:buClr>
            </a:pPr>
            <a:r>
              <a:rPr lang="en-US" smtClean="0">
                <a:solidFill>
                  <a:srgbClr val="FFFFFF"/>
                </a:solidFill>
              </a:rPr>
              <a:t>Bestaande data analyseren</a:t>
            </a:r>
            <a:endParaRPr lang="en-US" dirty="0">
              <a:solidFill>
                <a:srgbClr val="FFFFFF"/>
              </a:solidFill>
            </a:endParaRPr>
          </a:p>
        </p:txBody>
      </p:sp>
      <p:pic>
        <p:nvPicPr>
          <p:cNvPr id="64" name="Shape 64"/>
          <p:cNvPicPr preferRelativeResize="0"/>
          <p:nvPr/>
        </p:nvPicPr>
        <p:blipFill>
          <a:blip r:embed="rId4">
            <a:alphaModFix/>
          </a:blip>
          <a:stretch>
            <a:fillRect/>
          </a:stretch>
        </p:blipFill>
        <p:spPr>
          <a:xfrm>
            <a:off x="1381262" y="69493"/>
            <a:ext cx="9856276" cy="6576993"/>
          </a:xfrm>
          <a:prstGeom prst="rect">
            <a:avLst/>
          </a:prstGeom>
          <a:noFill/>
          <a:ln>
            <a:noFill/>
          </a:ln>
        </p:spPr>
      </p:pic>
      <p:pic>
        <p:nvPicPr>
          <p:cNvPr id="63" name="Shape 63"/>
          <p:cNvPicPr preferRelativeResize="0"/>
          <p:nvPr/>
        </p:nvPicPr>
        <p:blipFill>
          <a:blip r:embed="rId5">
            <a:alphaModFix/>
          </a:blip>
          <a:stretch>
            <a:fillRect/>
          </a:stretch>
        </p:blipFill>
        <p:spPr>
          <a:xfrm>
            <a:off x="554737" y="69493"/>
            <a:ext cx="11342887" cy="66735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200" fill="hold"/>
                                        <p:tgtEl>
                                          <p:spTgt spid="64"/>
                                        </p:tgtEl>
                                        <p:attrNameLst>
                                          <p:attrName>ppt_x</p:attrName>
                                        </p:attrNameLst>
                                      </p:cBhvr>
                                      <p:tavLst>
                                        <p:tav tm="0">
                                          <p:val>
                                            <p:strVal val="#ppt_x"/>
                                          </p:val>
                                        </p:tav>
                                        <p:tav tm="100000">
                                          <p:val>
                                            <p:strVal val="#ppt_x"/>
                                          </p:val>
                                        </p:tav>
                                      </p:tavLst>
                                    </p:anim>
                                    <p:anim calcmode="lin" valueType="num">
                                      <p:cBhvr additive="base">
                                        <p:cTn id="8" dur="2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200" fill="hold"/>
                                        <p:tgtEl>
                                          <p:spTgt spid="63"/>
                                        </p:tgtEl>
                                        <p:attrNameLst>
                                          <p:attrName>ppt_x</p:attrName>
                                        </p:attrNameLst>
                                      </p:cBhvr>
                                      <p:tavLst>
                                        <p:tav tm="0">
                                          <p:val>
                                            <p:strVal val="#ppt_x"/>
                                          </p:val>
                                        </p:tav>
                                        <p:tav tm="100000">
                                          <p:val>
                                            <p:strVal val="#ppt_x"/>
                                          </p:val>
                                        </p:tav>
                                      </p:tavLst>
                                    </p:anim>
                                    <p:anim calcmode="lin" valueType="num">
                                      <p:cBhvr additive="base">
                                        <p:cTn id="14" dur="2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1" name="Shape 71"/>
          <p:cNvPicPr preferRelativeResize="0">
            <a:picLocks noGrp="1"/>
          </p:cNvPicPr>
          <p:nvPr>
            <p:ph type="body" idx="1"/>
          </p:nvPr>
        </p:nvPicPr>
        <p:blipFill rotWithShape="1">
          <a:blip r:embed="rId3">
            <a:alphaModFix amt="35000"/>
          </a:blip>
          <a:srcRect t="17883"/>
          <a:stretch/>
        </p:blipFill>
        <p:spPr>
          <a:xfrm>
            <a:off x="20" y="1"/>
            <a:ext cx="12191980" cy="6857999"/>
          </a:xfrm>
          <a:prstGeom prst="rect">
            <a:avLst/>
          </a:prstGeom>
          <a:noFill/>
          <a:ln>
            <a:noFill/>
          </a:ln>
        </p:spPr>
      </p:pic>
      <p:cxnSp>
        <p:nvCxnSpPr>
          <p:cNvPr id="72" name="Shape 72"/>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73" name="Shape 73"/>
          <p:cNvSpPr txBox="1">
            <a:spLocks noGrp="1"/>
          </p:cNvSpPr>
          <p:nvPr>
            <p:ph type="title"/>
          </p:nvPr>
        </p:nvSpPr>
        <p:spPr>
          <a:xfrm>
            <a:off x="838201" y="1065862"/>
            <a:ext cx="3313164" cy="4726276"/>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b="0" i="0" u="none" strike="noStrike" cap="none" dirty="0" smtClean="0">
                <a:solidFill>
                  <a:srgbClr val="FFFFFF"/>
                </a:solidFill>
                <a:latin typeface="Calibri"/>
                <a:ea typeface="Calibri"/>
                <a:cs typeface="Calibri"/>
                <a:sym typeface="Calibri"/>
              </a:rPr>
              <a:t>Dashboard</a:t>
            </a:r>
            <a:br>
              <a:rPr lang="en-US" sz="4000" b="0" i="0" u="none" strike="noStrike" cap="none" dirty="0" smtClean="0">
                <a:solidFill>
                  <a:srgbClr val="FFFFFF"/>
                </a:solidFill>
                <a:latin typeface="Calibri"/>
                <a:ea typeface="Calibri"/>
                <a:cs typeface="Calibri"/>
                <a:sym typeface="Calibri"/>
              </a:rPr>
            </a:br>
            <a:r>
              <a:rPr lang="en-US" sz="4000" dirty="0" smtClean="0">
                <a:solidFill>
                  <a:srgbClr val="FFFFFF"/>
                </a:solidFill>
              </a:rPr>
              <a:t>Back-end</a:t>
            </a:r>
            <a:endParaRPr lang="en-US" sz="4000" b="0" i="0" u="none" strike="noStrike" cap="none" dirty="0">
              <a:solidFill>
                <a:srgbClr val="FFFFFF"/>
              </a:solidFill>
              <a:latin typeface="Calibri"/>
              <a:ea typeface="Calibri"/>
              <a:cs typeface="Calibri"/>
              <a:sym typeface="Calibri"/>
            </a:endParaRPr>
          </a:p>
        </p:txBody>
      </p:sp>
      <p:sp>
        <p:nvSpPr>
          <p:cNvPr id="74" name="Shape 74"/>
          <p:cNvSpPr txBox="1">
            <a:spLocks noGrp="1"/>
          </p:cNvSpPr>
          <p:nvPr>
            <p:ph type="body" idx="2"/>
          </p:nvPr>
        </p:nvSpPr>
        <p:spPr>
          <a:xfrm>
            <a:off x="5155379" y="1065862"/>
            <a:ext cx="5744700" cy="4726200"/>
          </a:xfrm>
          <a:prstGeom prst="rect">
            <a:avLst/>
          </a:prstGeom>
          <a:noFill/>
          <a:ln>
            <a:noFill/>
          </a:ln>
        </p:spPr>
        <p:txBody>
          <a:bodyPr wrap="square" lIns="91425" tIns="45700" rIns="91425" bIns="45700" anchor="ctr" anchorCtr="0">
            <a:noAutofit/>
          </a:bodyPr>
          <a:lstStyle/>
          <a:p>
            <a:pPr marL="228600" lvl="0" indent="-228600" rtl="0">
              <a:spcBef>
                <a:spcPts val="0"/>
              </a:spcBef>
              <a:buSzPts val="2000"/>
              <a:buChar char="•"/>
            </a:pPr>
            <a:r>
              <a:rPr lang="en-US" sz="2000" dirty="0" err="1" smtClean="0">
                <a:latin typeface="Montserrat"/>
                <a:ea typeface="Montserrat"/>
                <a:cs typeface="Montserrat"/>
                <a:sym typeface="Montserrat"/>
              </a:rPr>
              <a:t>Starten</a:t>
            </a:r>
            <a:r>
              <a:rPr lang="en-US" sz="2000" dirty="0" smtClean="0">
                <a:latin typeface="Montserrat"/>
                <a:ea typeface="Montserrat"/>
                <a:cs typeface="Montserrat"/>
                <a:sym typeface="Montserrat"/>
              </a:rPr>
              <a:t> met </a:t>
            </a:r>
            <a:r>
              <a:rPr lang="en-US" sz="2000" dirty="0" err="1" smtClean="0">
                <a:latin typeface="Montserrat"/>
                <a:ea typeface="Montserrat"/>
                <a:cs typeface="Montserrat"/>
                <a:sym typeface="Montserrat"/>
              </a:rPr>
              <a:t>connectie</a:t>
            </a:r>
            <a:r>
              <a:rPr lang="en-US" sz="2000" dirty="0" smtClean="0">
                <a:latin typeface="Montserrat"/>
                <a:ea typeface="Montserrat"/>
                <a:cs typeface="Montserrat"/>
                <a:sym typeface="Montserrat"/>
              </a:rPr>
              <a:t> </a:t>
            </a:r>
            <a:r>
              <a:rPr lang="en-US" sz="2000" dirty="0" err="1" smtClean="0">
                <a:latin typeface="Montserrat"/>
                <a:ea typeface="Montserrat"/>
                <a:cs typeface="Montserrat"/>
                <a:sym typeface="Montserrat"/>
              </a:rPr>
              <a:t>lokaal</a:t>
            </a:r>
            <a:endParaRPr lang="en-US" sz="2000" dirty="0" smtClean="0">
              <a:latin typeface="Montserrat"/>
              <a:ea typeface="Montserrat"/>
              <a:cs typeface="Montserrat"/>
              <a:sym typeface="Montserrat"/>
            </a:endParaRPr>
          </a:p>
          <a:p>
            <a:pPr marL="228600" lvl="0" indent="-228600" rtl="0">
              <a:spcBef>
                <a:spcPts val="0"/>
              </a:spcBef>
              <a:buSzPts val="2000"/>
              <a:buChar char="•"/>
            </a:pPr>
            <a:r>
              <a:rPr lang="en-US" sz="2000" dirty="0" smtClean="0">
                <a:latin typeface="Montserrat"/>
                <a:ea typeface="Montserrat"/>
                <a:cs typeface="Montserrat"/>
                <a:sym typeface="Montserrat"/>
              </a:rPr>
              <a:t>Saw van C++ </a:t>
            </a:r>
            <a:r>
              <a:rPr lang="en-US" sz="2000" dirty="0" err="1" smtClean="0">
                <a:latin typeface="Montserrat"/>
                <a:ea typeface="Montserrat"/>
                <a:cs typeface="Montserrat"/>
                <a:sym typeface="Montserrat"/>
              </a:rPr>
              <a:t>naar</a:t>
            </a:r>
            <a:r>
              <a:rPr lang="en-US" sz="2000" dirty="0" smtClean="0">
                <a:latin typeface="Montserrat"/>
                <a:ea typeface="Montserrat"/>
                <a:cs typeface="Montserrat"/>
                <a:sym typeface="Montserrat"/>
              </a:rPr>
              <a:t> C# </a:t>
            </a:r>
            <a:r>
              <a:rPr lang="en-US" sz="2000" dirty="0" err="1" smtClean="0">
                <a:latin typeface="Montserrat"/>
                <a:ea typeface="Montserrat"/>
                <a:cs typeface="Montserrat"/>
                <a:sym typeface="Montserrat"/>
              </a:rPr>
              <a:t>voor</a:t>
            </a:r>
            <a:r>
              <a:rPr lang="en-US" sz="2000" dirty="0" smtClean="0">
                <a:latin typeface="Montserrat"/>
                <a:ea typeface="Montserrat"/>
                <a:cs typeface="Montserrat"/>
                <a:sym typeface="Montserrat"/>
              </a:rPr>
              <a:t> API</a:t>
            </a:r>
          </a:p>
          <a:p>
            <a:pPr marL="228600" lvl="0" indent="-228600" rtl="0">
              <a:spcBef>
                <a:spcPts val="0"/>
              </a:spcBef>
              <a:buSzPts val="2000"/>
              <a:buChar char="•"/>
            </a:pPr>
            <a:r>
              <a:rPr lang="en-US" sz="2000" dirty="0" smtClean="0">
                <a:latin typeface="Montserrat"/>
                <a:ea typeface="Montserrat"/>
                <a:cs typeface="Montserrat"/>
                <a:sym typeface="Montserrat"/>
              </a:rPr>
              <a:t>Data </a:t>
            </a:r>
            <a:r>
              <a:rPr lang="en-US" sz="2000" dirty="0" err="1" smtClean="0">
                <a:latin typeface="Montserrat"/>
                <a:ea typeface="Montserrat"/>
                <a:cs typeface="Montserrat"/>
                <a:sym typeface="Montserrat"/>
              </a:rPr>
              <a:t>ophalen</a:t>
            </a:r>
            <a:r>
              <a:rPr lang="en-US" sz="2000" dirty="0" smtClean="0">
                <a:latin typeface="Montserrat"/>
                <a:ea typeface="Montserrat"/>
                <a:cs typeface="Montserrat"/>
                <a:sym typeface="Montserrat"/>
              </a:rPr>
              <a:t> </a:t>
            </a:r>
            <a:r>
              <a:rPr lang="en-US" sz="2000" dirty="0" err="1" smtClean="0">
                <a:latin typeface="Montserrat"/>
                <a:ea typeface="Montserrat"/>
                <a:cs typeface="Montserrat"/>
                <a:sym typeface="Montserrat"/>
              </a:rPr>
              <a:t>uit</a:t>
            </a:r>
            <a:r>
              <a:rPr lang="en-US" sz="2000" dirty="0" smtClean="0">
                <a:latin typeface="Montserrat"/>
                <a:ea typeface="Montserrat"/>
                <a:cs typeface="Montserrat"/>
                <a:sym typeface="Montserrat"/>
              </a:rPr>
              <a:t> database</a:t>
            </a:r>
          </a:p>
          <a:p>
            <a:pPr marL="228600" lvl="0" indent="-228600" rtl="0">
              <a:spcBef>
                <a:spcPts val="0"/>
              </a:spcBef>
              <a:buSzPts val="2000"/>
              <a:buChar char="•"/>
            </a:pPr>
            <a:r>
              <a:rPr lang="en-US" sz="2000" dirty="0" smtClean="0">
                <a:latin typeface="Montserrat"/>
                <a:ea typeface="Montserrat"/>
                <a:cs typeface="Montserrat"/>
                <a:sym typeface="Montserrat"/>
              </a:rPr>
              <a:t>Data </a:t>
            </a:r>
            <a:r>
              <a:rPr lang="en-US" sz="2000" dirty="0" err="1" smtClean="0">
                <a:latin typeface="Montserrat"/>
                <a:ea typeface="Montserrat"/>
                <a:cs typeface="Montserrat"/>
                <a:sym typeface="Montserrat"/>
              </a:rPr>
              <a:t>wordt</a:t>
            </a:r>
            <a:r>
              <a:rPr lang="en-US" sz="2000" dirty="0" smtClean="0">
                <a:latin typeface="Montserrat"/>
                <a:ea typeface="Montserrat"/>
                <a:cs typeface="Montserrat"/>
                <a:sym typeface="Montserrat"/>
              </a:rPr>
              <a:t> </a:t>
            </a:r>
            <a:r>
              <a:rPr lang="en-US" sz="2000" dirty="0" err="1" smtClean="0">
                <a:latin typeface="Montserrat"/>
                <a:ea typeface="Montserrat"/>
                <a:cs typeface="Montserrat"/>
                <a:sym typeface="Montserrat"/>
              </a:rPr>
              <a:t>d.m.v</a:t>
            </a:r>
            <a:r>
              <a:rPr lang="en-US" sz="2000" dirty="0" smtClean="0">
                <a:latin typeface="Montserrat"/>
                <a:ea typeface="Montserrat"/>
                <a:cs typeface="Montserrat"/>
                <a:sym typeface="Montserrat"/>
              </a:rPr>
              <a:t> JSON </a:t>
            </a:r>
            <a:r>
              <a:rPr lang="en-US" sz="2000" dirty="0" err="1" smtClean="0">
                <a:latin typeface="Montserrat"/>
                <a:ea typeface="Montserrat"/>
                <a:cs typeface="Montserrat"/>
                <a:sym typeface="Montserrat"/>
              </a:rPr>
              <a:t>doorgestuurd</a:t>
            </a:r>
            <a:r>
              <a:rPr lang="en-US" sz="2000" dirty="0" smtClean="0">
                <a:latin typeface="Montserrat"/>
                <a:ea typeface="Montserrat"/>
                <a:cs typeface="Montserrat"/>
                <a:sym typeface="Montserrat"/>
              </a:rPr>
              <a:t> </a:t>
            </a:r>
            <a:r>
              <a:rPr lang="en-US" sz="2000" dirty="0" err="1" smtClean="0">
                <a:latin typeface="Montserrat"/>
                <a:ea typeface="Montserrat"/>
                <a:cs typeface="Montserrat"/>
                <a:sym typeface="Montserrat"/>
              </a:rPr>
              <a:t>naar</a:t>
            </a:r>
            <a:r>
              <a:rPr lang="en-US" sz="2000" dirty="0" smtClean="0">
                <a:latin typeface="Montserrat"/>
                <a:ea typeface="Montserrat"/>
                <a:cs typeface="Montserrat"/>
                <a:sym typeface="Montserrat"/>
              </a:rPr>
              <a:t> dashboard</a:t>
            </a:r>
          </a:p>
          <a:p>
            <a:pPr marL="228600" lvl="0" indent="-228600" rtl="0">
              <a:spcBef>
                <a:spcPts val="0"/>
              </a:spcBef>
              <a:buSzPts val="2000"/>
              <a:buChar char="•"/>
            </a:pPr>
            <a:endParaRPr lang="en-US" sz="2000" dirty="0">
              <a:latin typeface="Montserrat"/>
              <a:ea typeface="Montserrat"/>
              <a:cs typeface="Montserrat"/>
              <a:sym typeface="Montserrat"/>
            </a:endParaRPr>
          </a:p>
        </p:txBody>
      </p:sp>
    </p:spTree>
    <p:extLst>
      <p:ext uri="{BB962C8B-B14F-4D97-AF65-F5344CB8AC3E}">
        <p14:creationId xmlns:p14="http://schemas.microsoft.com/office/powerpoint/2010/main" val="3007469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9"/>
        <p:cNvGrpSpPr/>
        <p:nvPr/>
      </p:nvGrpSpPr>
      <p:grpSpPr>
        <a:xfrm>
          <a:off x="0" y="0"/>
          <a:ext cx="0" cy="0"/>
          <a:chOff x="0" y="0"/>
          <a:chExt cx="0" cy="0"/>
        </a:xfrm>
      </p:grpSpPr>
      <p:sp>
        <p:nvSpPr>
          <p:cNvPr id="70" name="Shape 70"/>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1" name="Shape 71"/>
          <p:cNvPicPr preferRelativeResize="0">
            <a:picLocks noGrp="1"/>
          </p:cNvPicPr>
          <p:nvPr>
            <p:ph type="body" idx="1"/>
          </p:nvPr>
        </p:nvPicPr>
        <p:blipFill rotWithShape="1">
          <a:blip r:embed="rId3">
            <a:alphaModFix amt="35000"/>
          </a:blip>
          <a:srcRect t="17883"/>
          <a:stretch/>
        </p:blipFill>
        <p:spPr>
          <a:xfrm>
            <a:off x="20" y="1"/>
            <a:ext cx="12191980" cy="6857999"/>
          </a:xfrm>
          <a:prstGeom prst="rect">
            <a:avLst/>
          </a:prstGeom>
          <a:noFill/>
          <a:ln>
            <a:noFill/>
          </a:ln>
        </p:spPr>
      </p:pic>
      <p:cxnSp>
        <p:nvCxnSpPr>
          <p:cNvPr id="72" name="Shape 72"/>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73" name="Shape 73"/>
          <p:cNvSpPr txBox="1">
            <a:spLocks noGrp="1"/>
          </p:cNvSpPr>
          <p:nvPr>
            <p:ph type="title"/>
          </p:nvPr>
        </p:nvSpPr>
        <p:spPr>
          <a:xfrm>
            <a:off x="838201" y="1065862"/>
            <a:ext cx="3313164" cy="4726276"/>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Deep Learning</a:t>
            </a:r>
          </a:p>
        </p:txBody>
      </p:sp>
      <p:sp>
        <p:nvSpPr>
          <p:cNvPr id="74" name="Shape 74"/>
          <p:cNvSpPr txBox="1">
            <a:spLocks noGrp="1"/>
          </p:cNvSpPr>
          <p:nvPr>
            <p:ph type="body" idx="2"/>
          </p:nvPr>
        </p:nvSpPr>
        <p:spPr>
          <a:xfrm>
            <a:off x="5155379" y="1065862"/>
            <a:ext cx="5744700" cy="4726200"/>
          </a:xfrm>
          <a:prstGeom prst="rect">
            <a:avLst/>
          </a:prstGeom>
          <a:noFill/>
          <a:ln>
            <a:noFill/>
          </a:ln>
        </p:spPr>
        <p:txBody>
          <a:bodyPr wrap="square" lIns="91425" tIns="45700" rIns="91425" bIns="45700" anchor="ctr" anchorCtr="0">
            <a:noAutofit/>
          </a:bodyPr>
          <a:lstStyle/>
          <a:p>
            <a:pPr marL="228600" lvl="0" indent="-228600" rtl="0">
              <a:spcBef>
                <a:spcPts val="0"/>
              </a:spcBef>
              <a:buSzPts val="2000"/>
              <a:buChar char="•"/>
            </a:pPr>
            <a:r>
              <a:rPr lang="en-US" sz="2000">
                <a:latin typeface="Montserrat"/>
                <a:ea typeface="Montserrat"/>
                <a:cs typeface="Montserrat"/>
                <a:sym typeface="Montserrat"/>
              </a:rPr>
              <a:t>Eigen LSTM</a:t>
            </a:r>
          </a:p>
          <a:p>
            <a:pPr marL="685800" lvl="1" indent="-203200" rtl="0">
              <a:spcBef>
                <a:spcPts val="0"/>
              </a:spcBef>
              <a:buSzPts val="2000"/>
              <a:buFont typeface="Montserrat"/>
              <a:buChar char="•"/>
            </a:pPr>
            <a:r>
              <a:rPr lang="en-US" sz="2000">
                <a:latin typeface="Montserrat"/>
                <a:ea typeface="Montserrat"/>
                <a:cs typeface="Montserrat"/>
                <a:sym typeface="Montserrat"/>
              </a:rPr>
              <a:t>17 inputs: Sensorwaardes van afgelopen 24 uur</a:t>
            </a:r>
          </a:p>
          <a:p>
            <a:pPr marL="685800" lvl="1" indent="-203200" rtl="0">
              <a:spcBef>
                <a:spcPts val="0"/>
              </a:spcBef>
              <a:buSzPts val="2000"/>
              <a:buFont typeface="Montserrat"/>
              <a:buChar char="•"/>
            </a:pPr>
            <a:r>
              <a:rPr lang="en-US" sz="2000">
                <a:latin typeface="Montserrat"/>
                <a:ea typeface="Montserrat"/>
                <a:cs typeface="Montserrat"/>
                <a:sym typeface="Montserrat"/>
              </a:rPr>
              <a:t>1 output: CO2-waarde van T+1</a:t>
            </a:r>
          </a:p>
          <a:p>
            <a:pPr marL="685800" lvl="1" indent="-203200" rtl="0">
              <a:spcBef>
                <a:spcPts val="0"/>
              </a:spcBef>
              <a:buSzPts val="2000"/>
              <a:buFont typeface="Montserrat"/>
              <a:buChar char="•"/>
            </a:pPr>
            <a:r>
              <a:rPr lang="en-US" sz="2000">
                <a:latin typeface="Montserrat"/>
                <a:ea typeface="Montserrat"/>
                <a:cs typeface="Montserrat"/>
                <a:sym typeface="Montserrat"/>
              </a:rPr>
              <a:t>4 hidden layers met elk 50 nodes</a:t>
            </a:r>
          </a:p>
          <a:p>
            <a:pPr marL="685800" lvl="1" indent="-203200" rtl="0">
              <a:spcBef>
                <a:spcPts val="0"/>
              </a:spcBef>
              <a:buSzPts val="2000"/>
              <a:buFont typeface="Montserrat"/>
              <a:buChar char="•"/>
            </a:pPr>
            <a:r>
              <a:rPr lang="en-US" sz="2000">
                <a:latin typeface="Montserrat"/>
                <a:ea typeface="Montserrat"/>
                <a:cs typeface="Montserrat"/>
                <a:sym typeface="Montserrat"/>
              </a:rPr>
              <a:t>Trainen van 2013-08-20 tot eind 2015</a:t>
            </a:r>
          </a:p>
          <a:p>
            <a:pPr marL="685800" lvl="1" indent="-203200" rtl="0">
              <a:spcBef>
                <a:spcPts val="0"/>
              </a:spcBef>
              <a:buSzPts val="2000"/>
              <a:buFont typeface="Montserrat"/>
              <a:buChar char="•"/>
            </a:pPr>
            <a:r>
              <a:rPr lang="en-US" sz="2000">
                <a:latin typeface="Montserrat"/>
                <a:ea typeface="Montserrat"/>
                <a:cs typeface="Montserrat"/>
                <a:sym typeface="Montserrat"/>
              </a:rPr>
              <a:t>Testset van 2016-01-01 tot 2016-04-29</a:t>
            </a:r>
          </a:p>
          <a:p>
            <a:pPr marL="685800" lvl="1" indent="-203200" rtl="0">
              <a:spcBef>
                <a:spcPts val="0"/>
              </a:spcBef>
              <a:buSzPts val="2000"/>
              <a:buFont typeface="Montserrat"/>
              <a:buChar char="•"/>
            </a:pPr>
            <a:r>
              <a:rPr lang="en-US" sz="2000">
                <a:latin typeface="Montserrat"/>
                <a:ea typeface="Montserrat"/>
                <a:cs typeface="Montserrat"/>
                <a:sym typeface="Montserrat"/>
              </a:rPr>
              <a:t>3 uur trainen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
        <p:cNvGrpSpPr/>
        <p:nvPr/>
      </p:nvGrpSpPr>
      <p:grpSpPr>
        <a:xfrm>
          <a:off x="0" y="0"/>
          <a:ext cx="0" cy="0"/>
          <a:chOff x="0" y="0"/>
          <a:chExt cx="0" cy="0"/>
        </a:xfrm>
      </p:grpSpPr>
      <p:sp>
        <p:nvSpPr>
          <p:cNvPr id="80" name="Shape 80"/>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1" name="Shape 81"/>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82" name="Shape 82"/>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83" name="Shape 83"/>
          <p:cNvSpPr txBox="1">
            <a:spLocks noGrp="1"/>
          </p:cNvSpPr>
          <p:nvPr>
            <p:ph type="title"/>
          </p:nvPr>
        </p:nvSpPr>
        <p:spPr>
          <a:xfrm>
            <a:off x="838201"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Deep Learning</a:t>
            </a:r>
          </a:p>
        </p:txBody>
      </p:sp>
      <p:sp>
        <p:nvSpPr>
          <p:cNvPr id="84" name="Shape 84"/>
          <p:cNvSpPr txBox="1">
            <a:spLocks noGrp="1"/>
          </p:cNvSpPr>
          <p:nvPr>
            <p:ph type="body" idx="2"/>
          </p:nvPr>
        </p:nvSpPr>
        <p:spPr>
          <a:xfrm>
            <a:off x="5155379" y="1065862"/>
            <a:ext cx="5744700" cy="472620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None/>
            </a:pPr>
            <a:endParaRPr sz="2000">
              <a:latin typeface="Montserrat"/>
              <a:ea typeface="Montserrat"/>
              <a:cs typeface="Montserrat"/>
              <a:sym typeface="Montserrat"/>
            </a:endParaRPr>
          </a:p>
        </p:txBody>
      </p:sp>
      <p:pic>
        <p:nvPicPr>
          <p:cNvPr id="85" name="Shape 85"/>
          <p:cNvPicPr preferRelativeResize="0"/>
          <p:nvPr/>
        </p:nvPicPr>
        <p:blipFill>
          <a:blip r:embed="rId4">
            <a:alphaModFix/>
          </a:blip>
          <a:stretch>
            <a:fillRect/>
          </a:stretch>
        </p:blipFill>
        <p:spPr>
          <a:xfrm>
            <a:off x="25" y="101600"/>
            <a:ext cx="12191999" cy="665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sp>
        <p:nvSpPr>
          <p:cNvPr id="91" name="Shape 91"/>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Shape 92"/>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93" name="Shape 93"/>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94" name="Shape 94"/>
          <p:cNvSpPr txBox="1">
            <a:spLocks noGrp="1"/>
          </p:cNvSpPr>
          <p:nvPr>
            <p:ph type="title"/>
          </p:nvPr>
        </p:nvSpPr>
        <p:spPr>
          <a:xfrm>
            <a:off x="838201"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Deep Learning</a:t>
            </a:r>
          </a:p>
        </p:txBody>
      </p:sp>
      <p:sp>
        <p:nvSpPr>
          <p:cNvPr id="95" name="Shape 95"/>
          <p:cNvSpPr txBox="1">
            <a:spLocks noGrp="1"/>
          </p:cNvSpPr>
          <p:nvPr>
            <p:ph type="body" idx="2"/>
          </p:nvPr>
        </p:nvSpPr>
        <p:spPr>
          <a:xfrm>
            <a:off x="5155379" y="1065862"/>
            <a:ext cx="5744700" cy="4726200"/>
          </a:xfrm>
          <a:prstGeom prst="rect">
            <a:avLst/>
          </a:prstGeom>
          <a:noFill/>
          <a:ln>
            <a:noFill/>
          </a:ln>
        </p:spPr>
        <p:txBody>
          <a:bodyPr wrap="square" lIns="91425" tIns="45700" rIns="91425" bIns="45700" anchor="ctr" anchorCtr="0">
            <a:noAutofit/>
          </a:bodyPr>
          <a:lstStyle/>
          <a:p>
            <a:pPr marL="228600" lvl="0" indent="-228600" rtl="0">
              <a:spcBef>
                <a:spcPts val="0"/>
              </a:spcBef>
              <a:buSzPts val="2000"/>
              <a:buChar char="•"/>
            </a:pPr>
            <a:r>
              <a:rPr lang="en-US" sz="2000">
                <a:latin typeface="Montserrat"/>
                <a:ea typeface="Montserrat"/>
                <a:cs typeface="Montserrat"/>
                <a:sym typeface="Montserrat"/>
              </a:rPr>
              <a:t>Eigen LSTM</a:t>
            </a:r>
          </a:p>
          <a:p>
            <a:pPr marL="685800" lvl="1" indent="-203200" rtl="0">
              <a:spcBef>
                <a:spcPts val="0"/>
              </a:spcBef>
              <a:buSzPts val="2000"/>
              <a:buFont typeface="Montserrat"/>
              <a:buChar char="•"/>
            </a:pPr>
            <a:r>
              <a:rPr lang="en-US" sz="2000">
                <a:latin typeface="Montserrat"/>
                <a:ea typeface="Montserrat"/>
                <a:cs typeface="Montserrat"/>
                <a:sym typeface="Montserrat"/>
              </a:rPr>
              <a:t>17 inputs: Sensorwaardes van afgelopen 24 uur</a:t>
            </a:r>
          </a:p>
          <a:p>
            <a:pPr marL="685800" lvl="1" indent="-203200" rtl="0">
              <a:spcBef>
                <a:spcPts val="0"/>
              </a:spcBef>
              <a:buSzPts val="2000"/>
              <a:buFont typeface="Montserrat"/>
              <a:buChar char="•"/>
            </a:pPr>
            <a:r>
              <a:rPr lang="en-US" sz="2000">
                <a:latin typeface="Montserrat"/>
                <a:ea typeface="Montserrat"/>
                <a:cs typeface="Montserrat"/>
                <a:sym typeface="Montserrat"/>
              </a:rPr>
              <a:t>17 output: CO2-waarde van 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0"/>
        <p:cNvGrpSpPr/>
        <p:nvPr/>
      </p:nvGrpSpPr>
      <p:grpSpPr>
        <a:xfrm>
          <a:off x="0" y="0"/>
          <a:ext cx="0" cy="0"/>
          <a:chOff x="0" y="0"/>
          <a:chExt cx="0" cy="0"/>
        </a:xfrm>
      </p:grpSpPr>
      <p:sp>
        <p:nvSpPr>
          <p:cNvPr id="101" name="Shape 101"/>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2" name="Shape 102"/>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103" name="Shape 103"/>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104" name="Shape 104"/>
          <p:cNvSpPr txBox="1">
            <a:spLocks noGrp="1"/>
          </p:cNvSpPr>
          <p:nvPr>
            <p:ph type="title"/>
          </p:nvPr>
        </p:nvSpPr>
        <p:spPr>
          <a:xfrm>
            <a:off x="838201"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Deep Learning</a:t>
            </a:r>
          </a:p>
        </p:txBody>
      </p:sp>
      <p:sp>
        <p:nvSpPr>
          <p:cNvPr id="105" name="Shape 105"/>
          <p:cNvSpPr txBox="1">
            <a:spLocks noGrp="1"/>
          </p:cNvSpPr>
          <p:nvPr>
            <p:ph type="body" idx="2"/>
          </p:nvPr>
        </p:nvSpPr>
        <p:spPr>
          <a:xfrm>
            <a:off x="5155379" y="1065862"/>
            <a:ext cx="5744700" cy="472620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None/>
            </a:pPr>
            <a:endParaRPr sz="2000">
              <a:latin typeface="Montserrat"/>
              <a:ea typeface="Montserrat"/>
              <a:cs typeface="Montserrat"/>
              <a:sym typeface="Montserrat"/>
            </a:endParaRPr>
          </a:p>
        </p:txBody>
      </p:sp>
      <p:pic>
        <p:nvPicPr>
          <p:cNvPr id="106" name="Shape 106"/>
          <p:cNvPicPr preferRelativeResize="0"/>
          <p:nvPr/>
        </p:nvPicPr>
        <p:blipFill>
          <a:blip r:embed="rId4">
            <a:alphaModFix/>
          </a:blip>
          <a:stretch>
            <a:fillRect/>
          </a:stretch>
        </p:blipFill>
        <p:spPr>
          <a:xfrm>
            <a:off x="25" y="116064"/>
            <a:ext cx="12191999" cy="66257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1"/>
        <p:cNvGrpSpPr/>
        <p:nvPr/>
      </p:nvGrpSpPr>
      <p:grpSpPr>
        <a:xfrm>
          <a:off x="0" y="0"/>
          <a:ext cx="0" cy="0"/>
          <a:chOff x="0" y="0"/>
          <a:chExt cx="0" cy="0"/>
        </a:xfrm>
      </p:grpSpPr>
      <p:sp>
        <p:nvSpPr>
          <p:cNvPr id="112" name="Shape 112"/>
          <p:cNvSpPr/>
          <p:nvPr/>
        </p:nvSpPr>
        <p:spPr>
          <a:xfrm>
            <a:off x="0" y="0"/>
            <a:ext cx="12192000" cy="6858000"/>
          </a:xfrm>
          <a:prstGeom prst="rect">
            <a:avLst/>
          </a:prstGeom>
          <a:solidFill>
            <a:srgbClr val="000000"/>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3" name="Shape 113"/>
          <p:cNvPicPr preferRelativeResize="0">
            <a:picLocks noGrp="1"/>
          </p:cNvPicPr>
          <p:nvPr>
            <p:ph type="body" idx="1"/>
          </p:nvPr>
        </p:nvPicPr>
        <p:blipFill rotWithShape="1">
          <a:blip r:embed="rId3">
            <a:alphaModFix amt="35000"/>
          </a:blip>
          <a:srcRect t="17884"/>
          <a:stretch/>
        </p:blipFill>
        <p:spPr>
          <a:xfrm>
            <a:off x="20" y="1"/>
            <a:ext cx="12192000" cy="6858000"/>
          </a:xfrm>
          <a:prstGeom prst="rect">
            <a:avLst/>
          </a:prstGeom>
          <a:noFill/>
          <a:ln>
            <a:noFill/>
          </a:ln>
        </p:spPr>
      </p:pic>
      <p:cxnSp>
        <p:nvCxnSpPr>
          <p:cNvPr id="114" name="Shape 114"/>
          <p:cNvCxnSpPr/>
          <p:nvPr/>
        </p:nvCxnSpPr>
        <p:spPr>
          <a:xfrm>
            <a:off x="4653372" y="2286000"/>
            <a:ext cx="0" cy="2286000"/>
          </a:xfrm>
          <a:prstGeom prst="straightConnector1">
            <a:avLst/>
          </a:prstGeom>
          <a:noFill/>
          <a:ln w="15875" cap="flat" cmpd="sng">
            <a:solidFill>
              <a:srgbClr val="FFFFFF"/>
            </a:solidFill>
            <a:prstDash val="solid"/>
            <a:miter lim="800000"/>
            <a:headEnd type="none" w="med" len="med"/>
            <a:tailEnd type="none" w="med" len="med"/>
          </a:ln>
        </p:spPr>
      </p:cxnSp>
      <p:sp>
        <p:nvSpPr>
          <p:cNvPr id="115" name="Shape 115"/>
          <p:cNvSpPr txBox="1">
            <a:spLocks noGrp="1"/>
          </p:cNvSpPr>
          <p:nvPr>
            <p:ph type="title"/>
          </p:nvPr>
        </p:nvSpPr>
        <p:spPr>
          <a:xfrm>
            <a:off x="838201" y="1065862"/>
            <a:ext cx="3313200" cy="4726200"/>
          </a:xfrm>
          <a:prstGeom prst="rect">
            <a:avLst/>
          </a:prstGeom>
          <a:noFill/>
          <a:ln>
            <a:noFill/>
          </a:ln>
        </p:spPr>
        <p:txBody>
          <a:bodyPr wrap="square" lIns="91425" tIns="45700" rIns="91425" bIns="45700" anchor="ctr" anchorCtr="0">
            <a:noAutofit/>
          </a:bodyPr>
          <a:lstStyle/>
          <a:p>
            <a:pPr marL="0" marR="0" lvl="0" indent="-254000" algn="r" rtl="0">
              <a:lnSpc>
                <a:spcPct val="9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Deep Learning</a:t>
            </a:r>
          </a:p>
        </p:txBody>
      </p:sp>
      <p:sp>
        <p:nvSpPr>
          <p:cNvPr id="116" name="Shape 116"/>
          <p:cNvSpPr txBox="1">
            <a:spLocks noGrp="1"/>
          </p:cNvSpPr>
          <p:nvPr>
            <p:ph type="body" idx="2"/>
          </p:nvPr>
        </p:nvSpPr>
        <p:spPr>
          <a:xfrm>
            <a:off x="5155379" y="1065862"/>
            <a:ext cx="5744700" cy="472620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None/>
            </a:pPr>
            <a:endParaRPr sz="2000">
              <a:latin typeface="Montserrat"/>
              <a:ea typeface="Montserrat"/>
              <a:cs typeface="Montserrat"/>
              <a:sym typeface="Montserrat"/>
            </a:endParaRPr>
          </a:p>
        </p:txBody>
      </p:sp>
      <p:pic>
        <p:nvPicPr>
          <p:cNvPr id="117" name="Shape 117"/>
          <p:cNvPicPr preferRelativeResize="0"/>
          <p:nvPr/>
        </p:nvPicPr>
        <p:blipFill>
          <a:blip r:embed="rId4">
            <a:alphaModFix/>
          </a:blip>
          <a:stretch>
            <a:fillRect/>
          </a:stretch>
        </p:blipFill>
        <p:spPr>
          <a:xfrm>
            <a:off x="25" y="101550"/>
            <a:ext cx="12191999" cy="66548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461</Words>
  <Application>Microsoft Office PowerPoint</Application>
  <PresentationFormat>Breedbeeld</PresentationFormat>
  <Paragraphs>85</Paragraphs>
  <Slides>15</Slides>
  <Notes>15</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15</vt:i4>
      </vt:variant>
    </vt:vector>
  </HeadingPairs>
  <TitlesOfParts>
    <vt:vector size="19" baseType="lpstr">
      <vt:lpstr>Montserrat</vt:lpstr>
      <vt:lpstr>Calibri</vt:lpstr>
      <vt:lpstr>Arial</vt:lpstr>
      <vt:lpstr>Office Theme</vt:lpstr>
      <vt:lpstr>Project:  Smart Building HHS</vt:lpstr>
      <vt:lpstr>Inhoud</vt:lpstr>
      <vt:lpstr> Dashboard</vt:lpstr>
      <vt:lpstr>Dashboard Back-end</vt:lpstr>
      <vt:lpstr>Deep Learning</vt:lpstr>
      <vt:lpstr>Deep Learning</vt:lpstr>
      <vt:lpstr>Deep Learning</vt:lpstr>
      <vt:lpstr>Deep Learning</vt:lpstr>
      <vt:lpstr>Deep Learning</vt:lpstr>
      <vt:lpstr>BBN</vt:lpstr>
      <vt:lpstr>BBN</vt:lpstr>
      <vt:lpstr>BBN</vt:lpstr>
      <vt:lpstr>BBN</vt:lpstr>
      <vt:lpstr>BBN</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Smart Building HHS</dc:title>
  <cp:lastModifiedBy>steven wetstein</cp:lastModifiedBy>
  <cp:revision>3</cp:revision>
  <dcterms:modified xsi:type="dcterms:W3CDTF">2017-12-15T12:11:17Z</dcterms:modified>
</cp:coreProperties>
</file>