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66" r:id="rId4"/>
    <p:sldId id="267" r:id="rId5"/>
    <p:sldId id="268" r:id="rId6"/>
    <p:sldId id="271" r:id="rId7"/>
    <p:sldId id="273" r:id="rId8"/>
    <p:sldId id="269" r:id="rId9"/>
    <p:sldId id="272" r:id="rId10"/>
    <p:sldId id="270" r:id="rId11"/>
    <p:sldId id="262" r:id="rId12"/>
  </p:sldIdLst>
  <p:sldSz cx="9144000" cy="5143500" type="screen16x9"/>
  <p:notesSz cx="6858000" cy="9144000"/>
  <p:embeddedFontLst>
    <p:embeddedFont>
      <p:font typeface="Quicksand" panose="02070303000000060000" pitchFamily="18" charset="0"/>
      <p:regular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9307269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8438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5738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8236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1254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8280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2772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1646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7058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39460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6238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  <a:endParaRPr lang="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  <a:endParaRPr lang="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  <a:endParaRPr lang="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  <a:endParaRPr lang="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  <a:endParaRPr lang="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  <a:endParaRPr lang="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  <a:endParaRPr lang="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  <a:endParaRPr lang="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  <a:endParaRPr lang="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nl" sz="1000">
                <a:solidFill>
                  <a:schemeClr val="dk2"/>
                </a:solidFill>
              </a:rPr>
              <a:t>‹#›</a:t>
            </a:fld>
            <a:endParaRPr lang="nl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hape 54"/>
          <p:cNvCxnSpPr/>
          <p:nvPr/>
        </p:nvCxnSpPr>
        <p:spPr>
          <a:xfrm rot="10800000" flipH="1">
            <a:off x="0" y="2920200"/>
            <a:ext cx="9147900" cy="1461300"/>
          </a:xfrm>
          <a:prstGeom prst="straightConnector1">
            <a:avLst/>
          </a:prstGeom>
          <a:noFill/>
          <a:ln w="28575" cap="flat" cmpd="sng">
            <a:solidFill>
              <a:srgbClr val="B6BA1D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4175" y="4051775"/>
            <a:ext cx="3528700" cy="747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/>
          <p:nvPr/>
        </p:nvSpPr>
        <p:spPr>
          <a:xfrm>
            <a:off x="3614075" y="1260450"/>
            <a:ext cx="6033900" cy="704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 sz="2400"/>
              <a:t>Applied Data Science: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nl" sz="2400" b="1"/>
              <a:t>   			Smart Building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 rot="10800000" flipH="1">
            <a:off x="0" y="2920200"/>
            <a:ext cx="9147900" cy="1461300"/>
          </a:xfrm>
          <a:prstGeom prst="straightConnector1">
            <a:avLst/>
          </a:prstGeom>
          <a:noFill/>
          <a:ln w="28575" cap="flat" cmpd="sng">
            <a:solidFill>
              <a:srgbClr val="B6BA1D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4175" y="4051775"/>
            <a:ext cx="3528700" cy="747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/>
          <p:nvPr/>
        </p:nvSpPr>
        <p:spPr>
          <a:xfrm>
            <a:off x="473695" y="298787"/>
            <a:ext cx="6288917" cy="543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114300">
              <a:buSzPct val="100000"/>
            </a:pPr>
            <a:r>
              <a:rPr lang="nl-NL" sz="1800" b="1" dirty="0">
                <a:latin typeface="+mj-lt"/>
                <a:ea typeface="Quicksand"/>
                <a:cs typeface="Quicksand"/>
                <a:sym typeface="Quicksand"/>
              </a:rPr>
              <a:t>F</a:t>
            </a:r>
            <a:r>
              <a:rPr lang="nl" sz="1800" b="1" dirty="0">
                <a:latin typeface="+mj-lt"/>
                <a:ea typeface="Quicksand"/>
                <a:cs typeface="Quicksand"/>
                <a:sym typeface="Quicksand"/>
              </a:rPr>
              <a:t>ault diagnostics methods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73695" y="1236743"/>
            <a:ext cx="41444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>
                <a:latin typeface="+mj-lt"/>
              </a:rPr>
              <a:t>Casual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>
                <a:latin typeface="+mj-lt"/>
              </a:rPr>
              <a:t>Bayesian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latin typeface="+mj-lt"/>
              </a:rPr>
              <a:t>Static vs. dynamic </a:t>
            </a:r>
            <a:r>
              <a:rPr lang="nl-NL" dirty="0" smtClean="0">
                <a:latin typeface="+mj-lt"/>
              </a:rPr>
              <a:t>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latin typeface="+mj-lt"/>
              </a:rPr>
              <a:t>Quantitative vs. qualitative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>
                <a:latin typeface="+mj-lt"/>
              </a:rPr>
              <a:t>Neural Networks</a:t>
            </a:r>
            <a:endParaRPr lang="nl-NL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08296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Shape 102"/>
          <p:cNvCxnSpPr/>
          <p:nvPr/>
        </p:nvCxnSpPr>
        <p:spPr>
          <a:xfrm rot="10800000" flipH="1">
            <a:off x="0" y="2920200"/>
            <a:ext cx="9147900" cy="1461300"/>
          </a:xfrm>
          <a:prstGeom prst="straightConnector1">
            <a:avLst/>
          </a:prstGeom>
          <a:noFill/>
          <a:ln w="28575" cap="flat" cmpd="sng">
            <a:solidFill>
              <a:srgbClr val="B6BA1D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4175" y="4051775"/>
            <a:ext cx="3528700" cy="74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/>
        </p:nvSpPr>
        <p:spPr>
          <a:xfrm>
            <a:off x="3789167" y="1730794"/>
            <a:ext cx="4079355" cy="15432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-NL" sz="1800" b="1" dirty="0" smtClean="0">
                <a:latin typeface="+mn-lt"/>
                <a:ea typeface="Quicksand"/>
                <a:cs typeface="Quicksand"/>
                <a:sym typeface="Quicksand"/>
              </a:rPr>
              <a:t>Vragen?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 rot="10800000" flipH="1">
            <a:off x="0" y="2920200"/>
            <a:ext cx="9147900" cy="1461300"/>
          </a:xfrm>
          <a:prstGeom prst="straightConnector1">
            <a:avLst/>
          </a:prstGeom>
          <a:noFill/>
          <a:ln w="28575" cap="flat" cmpd="sng">
            <a:solidFill>
              <a:srgbClr val="B6BA1D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4175" y="4051775"/>
            <a:ext cx="3528700" cy="747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/>
          <p:nvPr/>
        </p:nvSpPr>
        <p:spPr>
          <a:xfrm>
            <a:off x="1434145" y="805326"/>
            <a:ext cx="6033900" cy="1697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 sz="1800" b="1" dirty="0">
                <a:latin typeface="+mn-lt"/>
                <a:ea typeface="Quicksand"/>
                <a:cs typeface="Quicksand"/>
                <a:sym typeface="Quicksand"/>
              </a:rPr>
              <a:t>Inhoudsopgave: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latin typeface="+mn-lt"/>
              <a:ea typeface="Quicksand"/>
              <a:cs typeface="Quicksand"/>
              <a:sym typeface="Quicksand"/>
            </a:endParaRPr>
          </a:p>
          <a:p>
            <a:pPr marL="457200" lvl="0" indent="-342900" rtl="0">
              <a:spcBef>
                <a:spcPts val="0"/>
              </a:spcBef>
              <a:buSzPct val="100000"/>
              <a:buFont typeface="Quicksand"/>
              <a:buChar char="-"/>
            </a:pPr>
            <a:r>
              <a:rPr lang="nl" sz="1800" dirty="0" smtClean="0">
                <a:latin typeface="+mn-lt"/>
                <a:ea typeface="Quicksand"/>
                <a:cs typeface="Quicksand"/>
                <a:sym typeface="Quicksand"/>
              </a:rPr>
              <a:t>Afronden onderzoekskader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Quicksand"/>
              <a:buChar char="-"/>
            </a:pPr>
            <a:r>
              <a:rPr lang="nl" sz="1800" dirty="0" smtClean="0">
                <a:latin typeface="+mn-lt"/>
                <a:ea typeface="Quicksand"/>
                <a:cs typeface="Quicksand"/>
                <a:sym typeface="Quicksand"/>
              </a:rPr>
              <a:t>Big data expo</a:t>
            </a:r>
            <a:endParaRPr lang="nl" sz="1800" dirty="0">
              <a:latin typeface="+mn-lt"/>
              <a:ea typeface="Quicksand"/>
              <a:cs typeface="Quicksand"/>
              <a:sym typeface="Quicksand"/>
            </a:endParaRPr>
          </a:p>
          <a:p>
            <a:pPr marL="457200" lvl="0" indent="-342900" rtl="0">
              <a:spcBef>
                <a:spcPts val="0"/>
              </a:spcBef>
              <a:buSzPct val="100000"/>
              <a:buFont typeface="Quicksand"/>
              <a:buChar char="-"/>
            </a:pPr>
            <a:r>
              <a:rPr lang="nl" sz="1800" dirty="0" smtClean="0">
                <a:latin typeface="+mn-lt"/>
                <a:ea typeface="Quicksand"/>
                <a:cs typeface="Quicksand"/>
                <a:sym typeface="Quicksand"/>
              </a:rPr>
              <a:t>Stakeholder-analyse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Quicksand"/>
              <a:buChar char="-"/>
            </a:pPr>
            <a:r>
              <a:rPr lang="nl" sz="1800" dirty="0" smtClean="0">
                <a:latin typeface="+mn-lt"/>
                <a:ea typeface="Quicksand"/>
                <a:cs typeface="Quicksand"/>
                <a:sym typeface="Quicksand"/>
              </a:rPr>
              <a:t>Systeemkundig model</a:t>
            </a:r>
          </a:p>
          <a:p>
            <a:pPr marL="457200" indent="-342900">
              <a:buSzPct val="100000"/>
              <a:buFont typeface="Quicksand"/>
              <a:buChar char="-"/>
            </a:pPr>
            <a:r>
              <a:rPr lang="nl-NL" sz="1800" dirty="0">
                <a:latin typeface="+mn-lt"/>
                <a:sym typeface="Quicksand"/>
              </a:rPr>
              <a:t>Dataset bekende </a:t>
            </a:r>
            <a:r>
              <a:rPr lang="nl-NL" sz="1800" dirty="0" smtClean="0">
                <a:latin typeface="+mn-lt"/>
                <a:sym typeface="Quicksand"/>
              </a:rPr>
              <a:t>situaties </a:t>
            </a:r>
            <a:endParaRPr lang="nl-NL" sz="1800" dirty="0">
              <a:latin typeface="+mn-lt"/>
            </a:endParaRPr>
          </a:p>
          <a:p>
            <a:pPr marL="457200" indent="-342900">
              <a:buSzPct val="100000"/>
              <a:buFont typeface="Quicksand"/>
              <a:buChar char="-"/>
            </a:pPr>
            <a:r>
              <a:rPr lang="nl-NL" sz="1800" dirty="0" smtClean="0">
                <a:latin typeface="+mn-lt"/>
                <a:ea typeface="Quicksand"/>
                <a:cs typeface="Quicksand"/>
                <a:sym typeface="Quicksand"/>
              </a:rPr>
              <a:t>F</a:t>
            </a:r>
            <a:r>
              <a:rPr lang="nl" sz="1800" dirty="0" smtClean="0">
                <a:latin typeface="+mn-lt"/>
                <a:ea typeface="Quicksand"/>
                <a:cs typeface="Quicksand"/>
                <a:sym typeface="Quicksand"/>
              </a:rPr>
              <a:t>ault diagnostics methods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4175" y="4051775"/>
            <a:ext cx="3528700" cy="747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/>
          <p:nvPr/>
        </p:nvSpPr>
        <p:spPr>
          <a:xfrm>
            <a:off x="657249" y="234685"/>
            <a:ext cx="6033900" cy="1697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 sz="1800" b="1" dirty="0" smtClean="0">
                <a:latin typeface="+mn-lt"/>
                <a:ea typeface="Quicksand"/>
                <a:cs typeface="Quicksand"/>
                <a:sym typeface="Quicksand"/>
              </a:rPr>
              <a:t>Afronden onderzoekskader:</a:t>
            </a:r>
          </a:p>
          <a:p>
            <a:endParaRPr lang="nl-NL" sz="1800" dirty="0" smtClean="0">
              <a:latin typeface="+mn-lt"/>
            </a:endParaRPr>
          </a:p>
          <a:p>
            <a:r>
              <a:rPr lang="nl-NL" sz="1800" dirty="0" smtClean="0">
                <a:latin typeface="+mn-lt"/>
              </a:rPr>
              <a:t>Hoofdvraag</a:t>
            </a:r>
          </a:p>
          <a:p>
            <a:r>
              <a:rPr lang="nl-NL" dirty="0" smtClean="0">
                <a:solidFill>
                  <a:schemeClr val="bg2"/>
                </a:solidFill>
                <a:latin typeface="+mn-lt"/>
              </a:rPr>
              <a:t>Hoe </a:t>
            </a:r>
            <a:r>
              <a:rPr lang="nl-NL" dirty="0">
                <a:solidFill>
                  <a:schemeClr val="bg2"/>
                </a:solidFill>
                <a:latin typeface="+mn-lt"/>
              </a:rPr>
              <a:t>kan sensordata van De Haagse Hogeschool te Delft automatisch worden geanalyseerd en gepresenteerd zodat anomalieën real time gemeld worden</a:t>
            </a:r>
            <a:r>
              <a:rPr lang="nl-NL" dirty="0" smtClean="0">
                <a:solidFill>
                  <a:schemeClr val="bg2"/>
                </a:solidFill>
                <a:latin typeface="+mn-lt"/>
              </a:rPr>
              <a:t>?</a:t>
            </a:r>
          </a:p>
          <a:p>
            <a:endParaRPr lang="nl-NL" dirty="0" smtClean="0">
              <a:solidFill>
                <a:schemeClr val="bg2"/>
              </a:solidFill>
              <a:latin typeface="+mn-lt"/>
            </a:endParaRPr>
          </a:p>
          <a:p>
            <a:r>
              <a:rPr lang="nl-NL" dirty="0" smtClean="0">
                <a:solidFill>
                  <a:schemeClr val="tx1"/>
                </a:solidFill>
                <a:latin typeface="+mn-lt"/>
              </a:rPr>
              <a:t>Deelvragen</a:t>
            </a:r>
            <a:endParaRPr lang="nl-NL" dirty="0">
              <a:solidFill>
                <a:schemeClr val="tx1"/>
              </a:solidFill>
              <a:latin typeface="+mn-lt"/>
            </a:endParaRPr>
          </a:p>
          <a:p>
            <a:r>
              <a:rPr lang="nl-NL" dirty="0">
                <a:solidFill>
                  <a:schemeClr val="bg2"/>
                </a:solidFill>
                <a:latin typeface="+mn-lt"/>
              </a:rPr>
              <a:t>Welke anomalieën en defecten vinden nu plaats in De Haagse Hogeschool te Delft</a:t>
            </a:r>
            <a:r>
              <a:rPr lang="nl-NL" dirty="0" smtClean="0">
                <a:solidFill>
                  <a:schemeClr val="bg2"/>
                </a:solidFill>
                <a:latin typeface="+mn-lt"/>
              </a:rPr>
              <a:t>?</a:t>
            </a:r>
          </a:p>
          <a:p>
            <a:endParaRPr lang="nl-NL" dirty="0">
              <a:solidFill>
                <a:schemeClr val="bg2"/>
              </a:solidFill>
              <a:latin typeface="+mn-lt"/>
            </a:endParaRPr>
          </a:p>
          <a:p>
            <a:r>
              <a:rPr lang="nl-NL" dirty="0">
                <a:solidFill>
                  <a:schemeClr val="bg2"/>
                </a:solidFill>
                <a:latin typeface="+mn-lt"/>
              </a:rPr>
              <a:t>Op welke manier kan sensordata gebruikt worden om anomalieën op te sporen en defecten te weergeven, opgespoord en melden</a:t>
            </a:r>
            <a:r>
              <a:rPr lang="nl-NL" dirty="0" smtClean="0">
                <a:solidFill>
                  <a:schemeClr val="bg2"/>
                </a:solidFill>
                <a:latin typeface="+mn-lt"/>
              </a:rPr>
              <a:t>?</a:t>
            </a:r>
          </a:p>
          <a:p>
            <a:endParaRPr lang="nl-NL" dirty="0">
              <a:solidFill>
                <a:schemeClr val="bg2"/>
              </a:solidFill>
              <a:latin typeface="+mn-lt"/>
            </a:endParaRPr>
          </a:p>
          <a:p>
            <a:r>
              <a:rPr lang="nl-NL" dirty="0">
                <a:solidFill>
                  <a:schemeClr val="bg2"/>
                </a:solidFill>
                <a:latin typeface="+mn-lt"/>
              </a:rPr>
              <a:t>Wat is nodig zodat een zelfregulerend systeem kan worden ingezet op basis van de meldingen?</a:t>
            </a:r>
          </a:p>
          <a:p>
            <a:r>
              <a:rPr lang="nl-NL" sz="1800" dirty="0">
                <a:latin typeface="+mn-lt"/>
              </a:rPr>
              <a:t/>
            </a:r>
            <a:br>
              <a:rPr lang="nl-NL" sz="1800" dirty="0">
                <a:latin typeface="+mn-lt"/>
              </a:rPr>
            </a:br>
            <a:endParaRPr lang="nl" sz="1800" b="1" dirty="0" smtClean="0">
              <a:latin typeface="+mn-lt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3488359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 rot="10800000" flipH="1">
            <a:off x="0" y="2920200"/>
            <a:ext cx="9147900" cy="1461300"/>
          </a:xfrm>
          <a:prstGeom prst="straightConnector1">
            <a:avLst/>
          </a:prstGeom>
          <a:noFill/>
          <a:ln w="28575" cap="flat" cmpd="sng">
            <a:solidFill>
              <a:srgbClr val="B6BA1D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4175" y="4051775"/>
            <a:ext cx="3528700" cy="747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/>
          <p:nvPr/>
        </p:nvSpPr>
        <p:spPr>
          <a:xfrm>
            <a:off x="1434145" y="805326"/>
            <a:ext cx="6033900" cy="1697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-NL" sz="1800" b="1" dirty="0" smtClean="0">
                <a:latin typeface="+mn-lt"/>
                <a:ea typeface="Quicksand"/>
                <a:cs typeface="Quicksand"/>
                <a:sym typeface="Quicksand"/>
              </a:rPr>
              <a:t>Big data expo</a:t>
            </a:r>
          </a:p>
          <a:p>
            <a:pPr marL="285750" lvl="0" indent="-285750">
              <a:spcBef>
                <a:spcPts val="0"/>
              </a:spcBef>
              <a:buFontTx/>
              <a:buChar char="-"/>
            </a:pPr>
            <a:r>
              <a:rPr lang="nl-NL" sz="1800" dirty="0" smtClean="0">
                <a:latin typeface="+mn-lt"/>
                <a:ea typeface="Quicksand"/>
                <a:cs typeface="Quicksand"/>
                <a:sym typeface="Quicksand"/>
              </a:rPr>
              <a:t>Sensordata</a:t>
            </a:r>
          </a:p>
          <a:p>
            <a:pPr marL="285750" lvl="0" indent="-285750">
              <a:spcBef>
                <a:spcPts val="0"/>
              </a:spcBef>
              <a:buFontTx/>
              <a:buChar char="-"/>
            </a:pPr>
            <a:r>
              <a:rPr lang="nl-NL" sz="1800" dirty="0" smtClean="0">
                <a:latin typeface="+mn-lt"/>
                <a:ea typeface="Quicksand"/>
                <a:cs typeface="Quicksand"/>
                <a:sym typeface="Quicksand"/>
              </a:rPr>
              <a:t>Machine </a:t>
            </a:r>
            <a:r>
              <a:rPr lang="nl-NL" sz="1800" dirty="0" smtClean="0">
                <a:latin typeface="+mn-lt"/>
                <a:ea typeface="Quicksand"/>
                <a:cs typeface="Quicksand"/>
                <a:sym typeface="Quicksand"/>
              </a:rPr>
              <a:t>learning</a:t>
            </a:r>
            <a:endParaRPr lang="nl-NL" sz="1800" dirty="0" smtClean="0">
              <a:latin typeface="+mn-lt"/>
              <a:ea typeface="Quicksand"/>
              <a:cs typeface="Quicksand"/>
              <a:sym typeface="Quicksand"/>
            </a:endParaRPr>
          </a:p>
          <a:p>
            <a:pPr marL="285750" lvl="0" indent="-285750">
              <a:spcBef>
                <a:spcPts val="0"/>
              </a:spcBef>
              <a:buFontTx/>
              <a:buChar char="-"/>
            </a:pPr>
            <a:r>
              <a:rPr lang="nl-NL" sz="1800" dirty="0" smtClean="0">
                <a:latin typeface="+mn-lt"/>
                <a:ea typeface="Quicksand"/>
                <a:cs typeface="Quicksand"/>
                <a:sym typeface="Quicksand"/>
              </a:rPr>
              <a:t>Analyse software</a:t>
            </a:r>
          </a:p>
          <a:p>
            <a:pPr lvl="0">
              <a:spcBef>
                <a:spcPts val="0"/>
              </a:spcBef>
              <a:buNone/>
            </a:pPr>
            <a:endParaRPr lang="nl" sz="1800" dirty="0" smtClean="0">
              <a:latin typeface="+mn-lt"/>
              <a:ea typeface="Quicksand"/>
              <a:cs typeface="Quicksand"/>
              <a:sym typeface="Quicksand"/>
            </a:endParaRPr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2275" y="0"/>
            <a:ext cx="2075625" cy="201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39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 rot="10800000" flipH="1">
            <a:off x="0" y="2920200"/>
            <a:ext cx="9147900" cy="1461300"/>
          </a:xfrm>
          <a:prstGeom prst="straightConnector1">
            <a:avLst/>
          </a:prstGeom>
          <a:noFill/>
          <a:ln w="28575" cap="flat" cmpd="sng">
            <a:solidFill>
              <a:srgbClr val="B6BA1D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4175" y="4051775"/>
            <a:ext cx="3528700" cy="747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/>
          <p:nvPr/>
        </p:nvSpPr>
        <p:spPr>
          <a:xfrm>
            <a:off x="1461646" y="657313"/>
            <a:ext cx="6033900" cy="1697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 sz="1800" b="1" dirty="0" smtClean="0">
                <a:latin typeface="+mn-lt"/>
                <a:ea typeface="Quicksand"/>
                <a:cs typeface="Quicksand"/>
                <a:sym typeface="Quicksand"/>
              </a:rPr>
              <a:t>Stakeholder analyse:</a:t>
            </a:r>
            <a:endParaRPr lang="nl" sz="1800" b="1" dirty="0">
              <a:latin typeface="+mn-lt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0"/>
              </a:spcBef>
              <a:buNone/>
            </a:pPr>
            <a:endParaRPr sz="1800" dirty="0">
              <a:latin typeface="+mn-lt"/>
              <a:ea typeface="Quicksand"/>
              <a:cs typeface="Quicksand"/>
              <a:sym typeface="Quicksand"/>
            </a:endParaRPr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9120" y="1021989"/>
            <a:ext cx="5431398" cy="412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227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 rot="10800000" flipH="1">
            <a:off x="0" y="2920200"/>
            <a:ext cx="9147900" cy="1461300"/>
          </a:xfrm>
          <a:prstGeom prst="straightConnector1">
            <a:avLst/>
          </a:prstGeom>
          <a:noFill/>
          <a:ln w="28575" cap="flat" cmpd="sng">
            <a:solidFill>
              <a:srgbClr val="B6BA1D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4175" y="4051775"/>
            <a:ext cx="3528700" cy="747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/>
          <p:nvPr/>
        </p:nvSpPr>
        <p:spPr>
          <a:xfrm>
            <a:off x="148880" y="0"/>
            <a:ext cx="6033900" cy="1697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 sz="1800" b="1" dirty="0" smtClean="0">
                <a:latin typeface="+mn-lt"/>
                <a:ea typeface="Quicksand"/>
                <a:cs typeface="Quicksand"/>
                <a:sym typeface="Quicksand"/>
              </a:rPr>
              <a:t>Systeemkundig model</a:t>
            </a:r>
            <a:endParaRPr lang="nl" sz="1800" b="1" dirty="0">
              <a:latin typeface="+mn-lt"/>
              <a:ea typeface="Quicksand"/>
              <a:cs typeface="Quicksand"/>
              <a:sym typeface="Quicksand"/>
            </a:endParaRP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" y="577186"/>
            <a:ext cx="9144000" cy="456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66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5447" y="91300"/>
            <a:ext cx="8520600" cy="572700"/>
          </a:xfrm>
        </p:spPr>
        <p:txBody>
          <a:bodyPr/>
          <a:lstStyle/>
          <a:p>
            <a:r>
              <a:rPr lang="nl-NL" sz="1800" b="1" dirty="0" smtClean="0"/>
              <a:t>Systeemkundig model</a:t>
            </a:r>
            <a:endParaRPr lang="nl-NL" sz="1800" b="1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4000"/>
            <a:ext cx="9144000" cy="459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89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 rot="10800000" flipH="1">
            <a:off x="0" y="2920200"/>
            <a:ext cx="9147900" cy="1461300"/>
          </a:xfrm>
          <a:prstGeom prst="straightConnector1">
            <a:avLst/>
          </a:prstGeom>
          <a:noFill/>
          <a:ln w="28575" cap="flat" cmpd="sng">
            <a:solidFill>
              <a:srgbClr val="B6BA1D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4175" y="4051775"/>
            <a:ext cx="3528700" cy="747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/>
          <p:nvPr/>
        </p:nvSpPr>
        <p:spPr>
          <a:xfrm>
            <a:off x="809195" y="417199"/>
            <a:ext cx="4025942" cy="53667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 sz="1800" b="1" dirty="0" smtClean="0">
                <a:latin typeface="+mn-lt"/>
                <a:ea typeface="Quicksand"/>
                <a:cs typeface="Quicksand"/>
                <a:sym typeface="Quicksand"/>
              </a:rPr>
              <a:t>Dataset bekende situaties:</a:t>
            </a:r>
            <a:endParaRPr lang="nl" sz="1800" b="1" dirty="0">
              <a:latin typeface="+mn-lt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0"/>
              </a:spcBef>
              <a:buNone/>
            </a:pPr>
            <a:endParaRPr sz="1800" dirty="0">
              <a:latin typeface="+mn-lt"/>
              <a:ea typeface="Quicksand"/>
              <a:cs typeface="Quicksand"/>
              <a:sym typeface="Quicksand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29" y="1083854"/>
            <a:ext cx="5045646" cy="3565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54175" y="1453830"/>
            <a:ext cx="32753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latin typeface="+mn-lt"/>
              </a:rPr>
              <a:t>Rule Based Program. (expert program)</a:t>
            </a:r>
          </a:p>
          <a:p>
            <a:endParaRPr lang="nl-NL" dirty="0">
              <a:latin typeface="+mn-lt"/>
            </a:endParaRPr>
          </a:p>
          <a:p>
            <a:r>
              <a:rPr lang="nl-NL" dirty="0">
                <a:latin typeface="+mn-lt"/>
              </a:rPr>
              <a:t>Met een regelgebaseerd systeem wordt in de informatica een systeem bedoeld dat wordt gebruikt om kennis op te slaan en op een nuttige manier te </a:t>
            </a:r>
            <a:r>
              <a:rPr lang="nl-NL" dirty="0" smtClean="0">
                <a:latin typeface="+mn-lt"/>
              </a:rPr>
              <a:t>bewerken.</a:t>
            </a:r>
          </a:p>
          <a:p>
            <a:endParaRPr lang="nl-NL" dirty="0">
              <a:latin typeface="+mn-lt"/>
            </a:endParaRPr>
          </a:p>
          <a:p>
            <a:r>
              <a:rPr lang="nl-NL" dirty="0" smtClean="0">
                <a:latin typeface="+mn-lt"/>
              </a:rPr>
              <a:t> </a:t>
            </a:r>
            <a:endParaRPr lang="nl-NL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20072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 rot="10800000" flipH="1">
            <a:off x="0" y="2920200"/>
            <a:ext cx="9147900" cy="1461300"/>
          </a:xfrm>
          <a:prstGeom prst="straightConnector1">
            <a:avLst/>
          </a:prstGeom>
          <a:noFill/>
          <a:ln w="28575" cap="flat" cmpd="sng">
            <a:solidFill>
              <a:srgbClr val="B6BA1D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4175" y="4051775"/>
            <a:ext cx="3528700" cy="747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/>
          <p:nvPr/>
        </p:nvSpPr>
        <p:spPr>
          <a:xfrm>
            <a:off x="809195" y="417199"/>
            <a:ext cx="4025942" cy="53667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 sz="1800" b="1" dirty="0" smtClean="0">
                <a:latin typeface="+mn-lt"/>
                <a:ea typeface="Quicksand"/>
                <a:cs typeface="Quicksand"/>
                <a:sym typeface="Quicksand"/>
              </a:rPr>
              <a:t>Dataset bekende situaties:</a:t>
            </a:r>
            <a:endParaRPr lang="nl" sz="1800" b="1" dirty="0">
              <a:latin typeface="+mn-lt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0"/>
              </a:spcBef>
              <a:buNone/>
            </a:pPr>
            <a:endParaRPr sz="1800" dirty="0">
              <a:latin typeface="+mn-lt"/>
              <a:ea typeface="Quicksand"/>
              <a:cs typeface="Quicksand"/>
              <a:sym typeface="Quicksan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54175" y="1453830"/>
            <a:ext cx="327538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latin typeface="+mn-lt"/>
              </a:rPr>
              <a:t>Bayesian Belief Network.</a:t>
            </a:r>
          </a:p>
          <a:p>
            <a:endParaRPr lang="nl-NL" dirty="0">
              <a:latin typeface="+mn-lt"/>
            </a:endParaRPr>
          </a:p>
          <a:p>
            <a:r>
              <a:rPr lang="nl-NL" dirty="0" smtClean="0">
                <a:latin typeface="+mn-lt"/>
              </a:rPr>
              <a:t>BBN is </a:t>
            </a:r>
            <a:r>
              <a:rPr lang="nl-NL" dirty="0">
                <a:latin typeface="+mn-lt"/>
              </a:rPr>
              <a:t>een datastructuur die gebruikt wordt om probabilistische redeneringen (of abstracter gezien kansverdelingen) te modelleren.</a:t>
            </a:r>
          </a:p>
          <a:p>
            <a:r>
              <a:rPr lang="nl-NL" dirty="0" smtClean="0">
                <a:latin typeface="+mn-lt"/>
              </a:rPr>
              <a:t> </a:t>
            </a:r>
            <a:endParaRPr lang="nl-NL" dirty="0"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356" y="1341870"/>
            <a:ext cx="4952794" cy="315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63351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204</Words>
  <Application>Microsoft Office PowerPoint</Application>
  <PresentationFormat>On-screen Show (16:9)</PresentationFormat>
  <Paragraphs>47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Quicksand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Systeemkundig model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cp:lastModifiedBy>Andre Rodrigues Rosa</cp:lastModifiedBy>
  <cp:revision>24</cp:revision>
  <dcterms:modified xsi:type="dcterms:W3CDTF">2017-09-22T11:55:37Z</dcterms:modified>
</cp:coreProperties>
</file>