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fdd236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fdd236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4fdd236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4fdd236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amount of current and former employees that did the glassdoor survey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501f10099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501f10099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5078e853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5078e853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5078e853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5078e853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5078e853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78e853c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5078e853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5078e853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5078e85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5078e853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4fdd2361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4fdd2361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see if more current or former employees gave advice to management.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501f10099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501f10099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5501f1009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501f1009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new library called Word Cloud to help us analyze two specific columns in our Database, Pro’s and Con’s. Our initial thought was to remove these columns because there were just employee opinions. In fact, the opinions ranged from a few words to a few sentences. Therefore, instead of removing these columns, we asked ourselves, so how do they really feel. Long behold, we used Word Cloud to give us a neat visual of the repeated words for each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that cons were very similar, including words such as Work Balance, Management, and Environment and the pros were Smart People, Good Pay, and Great Benefits. Interestingly, Google had a unique benefit (Free Food)!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501f1009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501f1009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54fdd2361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54fdd236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Keywords = Good Pay, Team, Environment</a:t>
            </a:r>
            <a:endParaRPr/>
          </a:p>
          <a:p>
            <a:pPr indent="0" lvl="0" marL="0" rtl="0" algn="l">
              <a:spcBef>
                <a:spcPts val="0"/>
              </a:spcBef>
              <a:spcAft>
                <a:spcPts val="0"/>
              </a:spcAft>
              <a:buNone/>
            </a:pPr>
            <a:r>
              <a:rPr lang="en"/>
              <a:t>Cons Keywords = Life Balance, Employee, Management, Work Life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54fdd236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54fdd236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 Keywords = Benefits, Employee, Product, Training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 Keywords = Management, Life Balance, Position, Work Life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54fdd2361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54fdd2361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 Keywords = Culture, Smart People, People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 Keywords = Management, Work Life, Life Balance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54fdd236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54fdd236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 Keywords = Free Food, Life Balance, Smart People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 Keywords = Promotion, Life Balance, Management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54fdd2361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54fdd2361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 Keywords = Life Balance, Smart People, Work Life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 Keywords = Management, People, Life Balance, Culture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54fdd2361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54fdd2361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 Keywords = Culture, Freedom, Good Pay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 Keywords = Management, Environment, Working in Teams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5501f10099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5501f10099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5501f100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5501f1009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testing we took only a section of the data from 2014 to 2018, because when someone is searching for a job, they care most about how the company is doing in the past 3-5 years, and before that it becomes history.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501f1009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1f1009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501f1009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5501f1009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boxplot represent one aspect of the reviews. We have six aspects:</a:t>
            </a:r>
            <a:endParaRPr/>
          </a:p>
          <a:p>
            <a:pPr indent="0" lvl="0" marL="0" rtl="0" algn="l">
              <a:spcBef>
                <a:spcPts val="0"/>
              </a:spcBef>
              <a:spcAft>
                <a:spcPts val="0"/>
              </a:spcAft>
              <a:buNone/>
            </a:pPr>
            <a:r>
              <a:rPr lang="en"/>
              <a:t>Work balance, culture values, career opportunities, benefits, senior management, and overall rating</a:t>
            </a:r>
            <a:endParaRPr/>
          </a:p>
          <a:p>
            <a:pPr indent="0" lvl="0" marL="0" rtl="0" algn="l">
              <a:spcBef>
                <a:spcPts val="0"/>
              </a:spcBef>
              <a:spcAft>
                <a:spcPts val="0"/>
              </a:spcAft>
              <a:buNone/>
            </a:pPr>
            <a:r>
              <a:rPr lang="en"/>
              <a:t>Each boxplot figure shows which companies excel in which review aspect.</a:t>
            </a:r>
            <a:endParaRPr/>
          </a:p>
          <a:p>
            <a:pPr indent="0" lvl="0" marL="0" rtl="0" algn="l">
              <a:spcBef>
                <a:spcPts val="0"/>
              </a:spcBef>
              <a:spcAft>
                <a:spcPts val="0"/>
              </a:spcAft>
              <a:buNone/>
            </a:pPr>
            <a:r>
              <a:rPr lang="en"/>
              <a:t>Facebook and Google are excelling in all of the 6 aspects of the  reviews, except for few outliers here and there.</a:t>
            </a:r>
            <a:endParaRPr/>
          </a:p>
          <a:p>
            <a:pPr indent="0" lvl="0" marL="0" rtl="0" algn="l">
              <a:spcBef>
                <a:spcPts val="0"/>
              </a:spcBef>
              <a:spcAft>
                <a:spcPts val="0"/>
              </a:spcAft>
              <a:buNone/>
            </a:pPr>
            <a:r>
              <a:rPr lang="en"/>
              <a:t>Amazon clearly has some problems with career opportunities and senior management.</a:t>
            </a:r>
            <a:endParaRPr/>
          </a:p>
          <a:p>
            <a:pPr indent="0" lvl="0" marL="0" rtl="0" algn="l">
              <a:spcBef>
                <a:spcPts val="0"/>
              </a:spcBef>
              <a:spcAft>
                <a:spcPts val="0"/>
              </a:spcAft>
              <a:buNone/>
            </a:pPr>
            <a:r>
              <a:rPr lang="en"/>
              <a:t>Apple ranges between 3 and 5 star reviews for almost all of the reviews. Which puts it in middle position</a:t>
            </a:r>
            <a:endParaRPr/>
          </a:p>
          <a:p>
            <a:pPr indent="0" lvl="0" marL="0" rtl="0" algn="l">
              <a:spcBef>
                <a:spcPts val="0"/>
              </a:spcBef>
              <a:spcAft>
                <a:spcPts val="0"/>
              </a:spcAft>
              <a:buNone/>
            </a:pPr>
            <a:r>
              <a:rPr lang="en"/>
              <a:t>Microsoft is excelling in its Benefits to the employees, and we can attest to that by the fact that it gave for some time one year maternity and paternity leave to its employees. But then it realized that is difficult for the company so it compensated them with $20,000 beside 6 months paid leave in the occasion of becoming parents. However they are struggling a bit with senior management like Amazon.</a:t>
            </a:r>
            <a:endParaRPr/>
          </a:p>
          <a:p>
            <a:pPr indent="0" lvl="0" marL="0" rtl="0" algn="l">
              <a:spcBef>
                <a:spcPts val="0"/>
              </a:spcBef>
              <a:spcAft>
                <a:spcPts val="0"/>
              </a:spcAft>
              <a:buNone/>
            </a:pPr>
            <a:r>
              <a:rPr lang="en"/>
              <a:t>Finally, we come to Netflix, its senior management reviews varies widely from 2 to 5 stars, which leaves us with little to say about that. It is clearly excelling though in its benefits to employees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501f1009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501f1009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5501f100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5501f100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ANOVA testing for each aspect of the reviews comparing the means of the companies for that aspect. All the ANOVA testing led us to reject the Null Hypothesis that the means are equal. So we decided to go further and do pairwise comparisons.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5501f1009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5501f1009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here a new library called STATSMODEL. It has a function to run pairwise comparisons using Tukey’s formula. After doing that, we found out that all the companies are statistically different from each other in every single aspect except for a handful:</a:t>
            </a:r>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rPr>
              <a:t>N</a:t>
            </a:r>
            <a:r>
              <a:rPr lang="en" sz="1050">
                <a:solidFill>
                  <a:schemeClr val="dk1"/>
                </a:solidFill>
              </a:rPr>
              <a:t>etflix and Apple has no</a:t>
            </a:r>
            <a:r>
              <a:rPr lang="en" sz="1050">
                <a:solidFill>
                  <a:schemeClr val="dk1"/>
                </a:solidFill>
              </a:rPr>
              <a:t> significant difference between them in terms of work balance.</a:t>
            </a:r>
            <a:endParaRPr sz="1050">
              <a:solidFill>
                <a:schemeClr val="dk1"/>
              </a:solidFill>
            </a:endParaRPr>
          </a:p>
          <a:p>
            <a:pPr indent="0" lvl="0" marL="0" rtl="0" algn="l">
              <a:lnSpc>
                <a:spcPct val="115000"/>
              </a:lnSpc>
              <a:spcBef>
                <a:spcPts val="1100"/>
              </a:spcBef>
              <a:spcAft>
                <a:spcPts val="0"/>
              </a:spcAft>
              <a:buNone/>
            </a:pPr>
            <a:r>
              <a:rPr lang="en" sz="1050">
                <a:solidFill>
                  <a:schemeClr val="dk1"/>
                </a:solidFill>
              </a:rPr>
              <a:t>Netflix-Amazon and </a:t>
            </a:r>
            <a:r>
              <a:rPr lang="en" sz="1050">
                <a:solidFill>
                  <a:schemeClr val="dk1"/>
                </a:solidFill>
              </a:rPr>
              <a:t>Netflix-</a:t>
            </a:r>
            <a:r>
              <a:rPr lang="en" sz="1050">
                <a:solidFill>
                  <a:schemeClr val="dk1"/>
                </a:solidFill>
              </a:rPr>
              <a:t>Microsoft </a:t>
            </a:r>
            <a:r>
              <a:rPr lang="en" sz="1050">
                <a:solidFill>
                  <a:schemeClr val="dk1"/>
                </a:solidFill>
              </a:rPr>
              <a:t>have no significant difference between them in terms of culture values and senior management</a:t>
            </a:r>
            <a:endParaRPr sz="1050">
              <a:solidFill>
                <a:schemeClr val="dk1"/>
              </a:solidFill>
            </a:endParaRPr>
          </a:p>
          <a:p>
            <a:pPr indent="0" lvl="0" marL="0" rtl="0" algn="l">
              <a:lnSpc>
                <a:spcPct val="115000"/>
              </a:lnSpc>
              <a:spcBef>
                <a:spcPts val="1100"/>
              </a:spcBef>
              <a:spcAft>
                <a:spcPts val="0"/>
              </a:spcAft>
              <a:buNone/>
            </a:pPr>
            <a:r>
              <a:rPr lang="en" sz="1050">
                <a:solidFill>
                  <a:schemeClr val="dk1"/>
                </a:solidFill>
              </a:rPr>
              <a:t>Netflix-Amazon and Google-Facebook are statistically similar in the overall ratings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Google Shape;906;g5501f1009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5501f1009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t>Talk about the heatmap</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g5501f10099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5501f10099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50c1086531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50c1086531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4fdd2361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4fdd2361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That is the core of our study. However we were not able to answer that in relation to data analytics because we did not have that kind of data. </a:t>
            </a:r>
            <a:endParaRPr>
              <a:solidFill>
                <a:schemeClr val="dk1"/>
              </a:solidFill>
            </a:endParaRPr>
          </a:p>
          <a:p>
            <a:pPr indent="0" lvl="0" marL="0" rtl="0" algn="l">
              <a:spcBef>
                <a:spcPts val="0"/>
              </a:spcBef>
              <a:spcAft>
                <a:spcPts val="0"/>
              </a:spcAft>
              <a:buNone/>
            </a:pPr>
            <a:r>
              <a:rPr lang="en">
                <a:solidFill>
                  <a:schemeClr val="dk1"/>
                </a:solidFill>
              </a:rPr>
              <a:t>We were able though to visualize which companies are the achieving best reviews from their employees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01f100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501f100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question gives us perspective into the company’s policies and how likely the company will treat its employees fairly or not depending on their revenue.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501f1009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501f1009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make a pie chart for this topic.</a:t>
            </a:r>
            <a:endParaRPr/>
          </a:p>
          <a:p>
            <a:pPr indent="0" lvl="0" marL="0" rtl="0" algn="l">
              <a:spcBef>
                <a:spcPts val="0"/>
              </a:spcBef>
              <a:spcAft>
                <a:spcPts val="0"/>
              </a:spcAft>
              <a:buNone/>
            </a:pPr>
            <a:r>
              <a:rPr lang="en"/>
              <a:t>We thought at the beginning that the more the employees are willing to give advice to management, the better it is for the company, because it says that the company policy is not oppressive. However we were </a:t>
            </a:r>
            <a:r>
              <a:rPr lang="en"/>
              <a:t>surprised</a:t>
            </a:r>
            <a:r>
              <a:rPr lang="en"/>
              <a:t> to find out that that is not the case, as we will show you later when this section comes.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501f10099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501f10099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501f1009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501f1009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5078e853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5078e853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29.png"/><Relationship Id="rId7" Type="http://schemas.openxmlformats.org/officeDocument/2006/relationships/image" Target="../media/image2.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4.png"/><Relationship Id="rId7" Type="http://schemas.openxmlformats.org/officeDocument/2006/relationships/image" Target="../media/image6.png"/><Relationship Id="rId8"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39.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34.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jpg"/><Relationship Id="rId4" Type="http://schemas.openxmlformats.org/officeDocument/2006/relationships/image" Target="../media/image20.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jpg"/><Relationship Id="rId4" Type="http://schemas.openxmlformats.org/officeDocument/2006/relationships/image" Target="../media/image31.png"/><Relationship Id="rId5"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jpg"/><Relationship Id="rId4" Type="http://schemas.openxmlformats.org/officeDocument/2006/relationships/image" Target="../media/image32.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5.jp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73750" y="4609800"/>
            <a:ext cx="3285600" cy="5337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000000"/>
                </a:solidFill>
              </a:rPr>
              <a:t>Team 2: Abla Elsergany, Cristian Salazar,</a:t>
            </a:r>
            <a:endParaRPr b="1"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n" sz="1200">
                <a:solidFill>
                  <a:srgbClr val="000000"/>
                </a:solidFill>
              </a:rPr>
              <a:t> Jordy Salguero, Seeh Sohn</a:t>
            </a:r>
            <a:endParaRPr b="1" sz="1200">
              <a:solidFill>
                <a:srgbClr val="000000"/>
              </a:solidFill>
            </a:endParaRPr>
          </a:p>
          <a:p>
            <a:pPr indent="0" lvl="0" marL="0" rtl="0" algn="ctr">
              <a:spcBef>
                <a:spcPts val="0"/>
              </a:spcBef>
              <a:spcAft>
                <a:spcPts val="0"/>
              </a:spcAft>
              <a:buNone/>
            </a:pPr>
            <a:r>
              <a:t/>
            </a:r>
            <a:endParaRPr/>
          </a:p>
        </p:txBody>
      </p:sp>
      <p:sp>
        <p:nvSpPr>
          <p:cNvPr id="55" name="Google Shape;55;p13"/>
          <p:cNvSpPr txBox="1"/>
          <p:nvPr>
            <p:ph type="ctrTitle"/>
          </p:nvPr>
        </p:nvSpPr>
        <p:spPr>
          <a:xfrm>
            <a:off x="821825" y="2127000"/>
            <a:ext cx="7594200" cy="889500"/>
          </a:xfrm>
          <a:prstGeom prst="rect">
            <a:avLst/>
          </a:prstGeom>
          <a:noFill/>
          <a:ln>
            <a:noFill/>
          </a:ln>
          <a:effectLst>
            <a:outerShdw rotWithShape="0" algn="bl" dir="2340000" dist="104775">
              <a:srgbClr val="858585"/>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i="1" lang="en" sz="4800">
                <a:solidFill>
                  <a:srgbClr val="000000"/>
                </a:solidFill>
                <a:highlight>
                  <a:schemeClr val="lt1"/>
                </a:highlight>
              </a:rPr>
              <a:t>G</a:t>
            </a:r>
            <a:r>
              <a:rPr i="1" lang="en" sz="4800">
                <a:solidFill>
                  <a:srgbClr val="000000"/>
                </a:solidFill>
                <a:highlight>
                  <a:schemeClr val="lt1"/>
                </a:highlight>
              </a:rPr>
              <a:t>uaranteed</a:t>
            </a:r>
            <a:r>
              <a:rPr lang="en" sz="4800">
                <a:solidFill>
                  <a:srgbClr val="000000"/>
                </a:solidFill>
                <a:highlight>
                  <a:schemeClr val="lt1"/>
                </a:highlight>
              </a:rPr>
              <a:t> In Big Tech?</a:t>
            </a:r>
            <a:endParaRPr>
              <a:solidFill>
                <a:srgbClr val="000000"/>
              </a:solidFill>
              <a:highlight>
                <a:schemeClr val="lt1"/>
              </a:highlight>
            </a:endParaRPr>
          </a:p>
        </p:txBody>
      </p:sp>
      <p:grpSp>
        <p:nvGrpSpPr>
          <p:cNvPr id="56" name="Google Shape;56;p13"/>
          <p:cNvGrpSpPr/>
          <p:nvPr/>
        </p:nvGrpSpPr>
        <p:grpSpPr>
          <a:xfrm>
            <a:off x="4806822" y="4827244"/>
            <a:ext cx="3214023" cy="235450"/>
            <a:chOff x="3421585" y="2571707"/>
            <a:chExt cx="5446573" cy="399000"/>
          </a:xfrm>
        </p:grpSpPr>
        <p:sp>
          <p:nvSpPr>
            <p:cNvPr id="57" name="Google Shape;57;p13"/>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8" name="Google Shape;58;p13"/>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1" name="Google Shape;61;p13"/>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3" name="Google Shape;63;p13"/>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6" name="Google Shape;66;p1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8" name="Google Shape;68;p13"/>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9" name="Google Shape;69;p13"/>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3"/>
          <p:cNvSpPr txBox="1"/>
          <p:nvPr/>
        </p:nvSpPr>
        <p:spPr>
          <a:xfrm>
            <a:off x="523500" y="1387925"/>
            <a:ext cx="8249400" cy="1055400"/>
          </a:xfrm>
          <a:prstGeom prst="rect">
            <a:avLst/>
          </a:prstGeom>
          <a:noFill/>
          <a:ln>
            <a:noFill/>
          </a:ln>
          <a:effectLst>
            <a:outerShdw rotWithShape="0" algn="bl" dir="13260000" dist="66675">
              <a:srgbClr val="858585"/>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chemeClr val="dk1"/>
                </a:solidFill>
                <a:highlight>
                  <a:schemeClr val="lt1"/>
                </a:highlight>
              </a:rPr>
              <a:t>Is Employee Satisfaction</a:t>
            </a:r>
            <a:r>
              <a:rPr lang="en" sz="4800">
                <a:solidFill>
                  <a:schemeClr val="lt1"/>
                </a:solidFill>
                <a:highlight>
                  <a:schemeClr val="lt1"/>
                </a:highlight>
              </a:rPr>
              <a:t> </a:t>
            </a:r>
            <a:endParaRPr sz="4800">
              <a:solidFill>
                <a:schemeClr val="lt1"/>
              </a:solidFill>
              <a:highlight>
                <a:schemeClr val="lt1"/>
              </a:highlight>
            </a:endParaRPr>
          </a:p>
        </p:txBody>
      </p:sp>
      <p:grpSp>
        <p:nvGrpSpPr>
          <p:cNvPr id="71" name="Google Shape;71;p13"/>
          <p:cNvGrpSpPr/>
          <p:nvPr/>
        </p:nvGrpSpPr>
        <p:grpSpPr>
          <a:xfrm>
            <a:off x="8340394" y="4827244"/>
            <a:ext cx="753925" cy="235450"/>
            <a:chOff x="7590535" y="2571707"/>
            <a:chExt cx="1277623" cy="399000"/>
          </a:xfrm>
        </p:grpSpPr>
        <p:sp>
          <p:nvSpPr>
            <p:cNvPr id="72" name="Google Shape;72;p1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4" name="Google Shape;74;p1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p:nvPr/>
        </p:nvSpPr>
        <p:spPr>
          <a:xfrm>
            <a:off x="83219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Google Shape;293;p22"/>
          <p:cNvPicPr preferRelativeResize="0"/>
          <p:nvPr/>
        </p:nvPicPr>
        <p:blipFill>
          <a:blip r:embed="rId3">
            <a:alphaModFix/>
          </a:blip>
          <a:stretch>
            <a:fillRect/>
          </a:stretch>
        </p:blipFill>
        <p:spPr>
          <a:xfrm>
            <a:off x="3098462" y="3117525"/>
            <a:ext cx="2874500" cy="2002787"/>
          </a:xfrm>
          <a:prstGeom prst="rect">
            <a:avLst/>
          </a:prstGeom>
          <a:noFill/>
          <a:ln>
            <a:noFill/>
          </a:ln>
        </p:spPr>
      </p:pic>
      <p:pic>
        <p:nvPicPr>
          <p:cNvPr id="294" name="Google Shape;294;p22"/>
          <p:cNvPicPr preferRelativeResize="0"/>
          <p:nvPr/>
        </p:nvPicPr>
        <p:blipFill>
          <a:blip r:embed="rId4">
            <a:alphaModFix/>
          </a:blip>
          <a:stretch>
            <a:fillRect/>
          </a:stretch>
        </p:blipFill>
        <p:spPr>
          <a:xfrm>
            <a:off x="6218913" y="3114963"/>
            <a:ext cx="2925075" cy="2043142"/>
          </a:xfrm>
          <a:prstGeom prst="rect">
            <a:avLst/>
          </a:prstGeom>
          <a:noFill/>
          <a:ln>
            <a:noFill/>
          </a:ln>
        </p:spPr>
      </p:pic>
      <p:pic>
        <p:nvPicPr>
          <p:cNvPr id="295" name="Google Shape;295;p22"/>
          <p:cNvPicPr preferRelativeResize="0"/>
          <p:nvPr/>
        </p:nvPicPr>
        <p:blipFill>
          <a:blip r:embed="rId5">
            <a:alphaModFix/>
          </a:blip>
          <a:stretch>
            <a:fillRect/>
          </a:stretch>
        </p:blipFill>
        <p:spPr>
          <a:xfrm>
            <a:off x="-22000" y="3132625"/>
            <a:ext cx="2874508" cy="2007825"/>
          </a:xfrm>
          <a:prstGeom prst="rect">
            <a:avLst/>
          </a:prstGeom>
          <a:noFill/>
          <a:ln>
            <a:noFill/>
          </a:ln>
        </p:spPr>
      </p:pic>
      <p:pic>
        <p:nvPicPr>
          <p:cNvPr id="296" name="Google Shape;296;p22"/>
          <p:cNvPicPr preferRelativeResize="0"/>
          <p:nvPr/>
        </p:nvPicPr>
        <p:blipFill>
          <a:blip r:embed="rId6">
            <a:alphaModFix/>
          </a:blip>
          <a:stretch>
            <a:fillRect/>
          </a:stretch>
        </p:blipFill>
        <p:spPr>
          <a:xfrm>
            <a:off x="3120463" y="32752"/>
            <a:ext cx="2925075" cy="2007822"/>
          </a:xfrm>
          <a:prstGeom prst="rect">
            <a:avLst/>
          </a:prstGeom>
          <a:noFill/>
          <a:ln>
            <a:noFill/>
          </a:ln>
        </p:spPr>
      </p:pic>
      <p:sp>
        <p:nvSpPr>
          <p:cNvPr id="297" name="Google Shape;297;p22"/>
          <p:cNvSpPr txBox="1"/>
          <p:nvPr>
            <p:ph type="title"/>
          </p:nvPr>
        </p:nvSpPr>
        <p:spPr>
          <a:xfrm>
            <a:off x="311700" y="2121850"/>
            <a:ext cx="85206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Employment Statuses</a:t>
            </a:r>
            <a:endParaRPr sz="4800"/>
          </a:p>
        </p:txBody>
      </p:sp>
      <p:grpSp>
        <p:nvGrpSpPr>
          <p:cNvPr id="298" name="Google Shape;298;p22"/>
          <p:cNvGrpSpPr/>
          <p:nvPr/>
        </p:nvGrpSpPr>
        <p:grpSpPr>
          <a:xfrm>
            <a:off x="4654422" y="4827244"/>
            <a:ext cx="3214023" cy="235450"/>
            <a:chOff x="3421585" y="2571707"/>
            <a:chExt cx="5446573" cy="399000"/>
          </a:xfrm>
        </p:grpSpPr>
        <p:sp>
          <p:nvSpPr>
            <p:cNvPr id="299" name="Google Shape;299;p22"/>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01" name="Google Shape;301;p22"/>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04" name="Google Shape;304;p22"/>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06" name="Google Shape;306;p22"/>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09" name="Google Shape;309;p2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11" name="Google Shape;311;p22"/>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pic>
        <p:nvPicPr>
          <p:cNvPr id="312" name="Google Shape;312;p22"/>
          <p:cNvPicPr preferRelativeResize="0"/>
          <p:nvPr/>
        </p:nvPicPr>
        <p:blipFill>
          <a:blip r:embed="rId7">
            <a:alphaModFix/>
          </a:blip>
          <a:stretch>
            <a:fillRect/>
          </a:stretch>
        </p:blipFill>
        <p:spPr>
          <a:xfrm>
            <a:off x="6218925" y="0"/>
            <a:ext cx="2925075" cy="2043134"/>
          </a:xfrm>
          <a:prstGeom prst="rect">
            <a:avLst/>
          </a:prstGeom>
          <a:noFill/>
          <a:ln>
            <a:noFill/>
          </a:ln>
        </p:spPr>
      </p:pic>
      <p:pic>
        <p:nvPicPr>
          <p:cNvPr id="313" name="Google Shape;313;p22"/>
          <p:cNvPicPr preferRelativeResize="0"/>
          <p:nvPr/>
        </p:nvPicPr>
        <p:blipFill>
          <a:blip r:embed="rId8">
            <a:alphaModFix/>
          </a:blip>
          <a:stretch>
            <a:fillRect/>
          </a:stretch>
        </p:blipFill>
        <p:spPr>
          <a:xfrm>
            <a:off x="54200" y="44050"/>
            <a:ext cx="2969075" cy="2038027"/>
          </a:xfrm>
          <a:prstGeom prst="rect">
            <a:avLst/>
          </a:prstGeom>
          <a:noFill/>
          <a:ln>
            <a:noFill/>
          </a:ln>
        </p:spPr>
      </p:pic>
      <p:sp>
        <p:nvSpPr>
          <p:cNvPr id="314" name="Google Shape;314;p22"/>
          <p:cNvSpPr/>
          <p:nvPr/>
        </p:nvSpPr>
        <p:spPr>
          <a:xfrm>
            <a:off x="6643306" y="48272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grpSp>
        <p:nvGrpSpPr>
          <p:cNvPr id="315" name="Google Shape;315;p22"/>
          <p:cNvGrpSpPr/>
          <p:nvPr/>
        </p:nvGrpSpPr>
        <p:grpSpPr>
          <a:xfrm>
            <a:off x="8078369" y="4827219"/>
            <a:ext cx="753925" cy="235450"/>
            <a:chOff x="7590535" y="2571707"/>
            <a:chExt cx="1277623" cy="399000"/>
          </a:xfrm>
        </p:grpSpPr>
        <p:sp>
          <p:nvSpPr>
            <p:cNvPr id="316" name="Google Shape;316;p2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18" name="Google Shape;318;p2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2"/>
          <p:cNvSpPr/>
          <p:nvPr/>
        </p:nvSpPr>
        <p:spPr>
          <a:xfrm>
            <a:off x="8059881" y="4827219"/>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66454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71057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23"/>
          <p:cNvPicPr preferRelativeResize="0"/>
          <p:nvPr/>
        </p:nvPicPr>
        <p:blipFill rotWithShape="1">
          <a:blip r:embed="rId3">
            <a:alphaModFix/>
          </a:blip>
          <a:srcRect b="0" l="5367" r="5465" t="4571"/>
          <a:stretch/>
        </p:blipFill>
        <p:spPr>
          <a:xfrm>
            <a:off x="687688" y="1412596"/>
            <a:ext cx="3550427" cy="2849750"/>
          </a:xfrm>
          <a:prstGeom prst="rect">
            <a:avLst/>
          </a:prstGeom>
          <a:noFill/>
          <a:ln>
            <a:noFill/>
          </a:ln>
        </p:spPr>
      </p:pic>
      <p:pic>
        <p:nvPicPr>
          <p:cNvPr id="328" name="Google Shape;328;p23"/>
          <p:cNvPicPr preferRelativeResize="0"/>
          <p:nvPr/>
        </p:nvPicPr>
        <p:blipFill rotWithShape="1">
          <a:blip r:embed="rId4">
            <a:alphaModFix/>
          </a:blip>
          <a:srcRect b="4571" l="3994" r="6839" t="0"/>
          <a:stretch/>
        </p:blipFill>
        <p:spPr>
          <a:xfrm>
            <a:off x="4905886" y="1412596"/>
            <a:ext cx="3550427" cy="2849750"/>
          </a:xfrm>
          <a:prstGeom prst="rect">
            <a:avLst/>
          </a:prstGeom>
          <a:noFill/>
          <a:ln>
            <a:noFill/>
          </a:ln>
        </p:spPr>
      </p:pic>
      <p:sp>
        <p:nvSpPr>
          <p:cNvPr id="329" name="Google Shape;329;p23"/>
          <p:cNvSpPr txBox="1"/>
          <p:nvPr/>
        </p:nvSpPr>
        <p:spPr>
          <a:xfrm>
            <a:off x="504150" y="440900"/>
            <a:ext cx="81357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Demographic Distribution of Participants:</a:t>
            </a:r>
            <a:endParaRPr b="1" sz="3000"/>
          </a:p>
          <a:p>
            <a:pPr indent="0" lvl="0" marL="0" rtl="0" algn="ctr">
              <a:spcBef>
                <a:spcPts val="0"/>
              </a:spcBef>
              <a:spcAft>
                <a:spcPts val="0"/>
              </a:spcAft>
              <a:buNone/>
            </a:pPr>
            <a:r>
              <a:t/>
            </a:r>
            <a:endParaRPr b="1" sz="3000"/>
          </a:p>
          <a:p>
            <a:pPr indent="0" lvl="0" marL="0" rtl="0" algn="l">
              <a:spcBef>
                <a:spcPts val="0"/>
              </a:spcBef>
              <a:spcAft>
                <a:spcPts val="0"/>
              </a:spcAft>
              <a:buNone/>
            </a:pPr>
            <a:r>
              <a:t/>
            </a:r>
            <a:endParaRPr b="1" sz="3000"/>
          </a:p>
        </p:txBody>
      </p:sp>
      <p:grpSp>
        <p:nvGrpSpPr>
          <p:cNvPr id="330" name="Google Shape;330;p23"/>
          <p:cNvGrpSpPr/>
          <p:nvPr/>
        </p:nvGrpSpPr>
        <p:grpSpPr>
          <a:xfrm>
            <a:off x="4578222" y="4827244"/>
            <a:ext cx="3214023" cy="235450"/>
            <a:chOff x="3421585" y="2571707"/>
            <a:chExt cx="5446573" cy="399000"/>
          </a:xfrm>
        </p:grpSpPr>
        <p:sp>
          <p:nvSpPr>
            <p:cNvPr id="331" name="Google Shape;331;p23"/>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33" name="Google Shape;333;p23"/>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36" name="Google Shape;336;p23"/>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38" name="Google Shape;338;p23"/>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41" name="Google Shape;341;p2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43" name="Google Shape;343;p23"/>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344" name="Google Shape;344;p23"/>
          <p:cNvGrpSpPr/>
          <p:nvPr/>
        </p:nvGrpSpPr>
        <p:grpSpPr>
          <a:xfrm>
            <a:off x="8111794" y="4827244"/>
            <a:ext cx="753925" cy="235450"/>
            <a:chOff x="7590535" y="2571707"/>
            <a:chExt cx="1277623" cy="399000"/>
          </a:xfrm>
        </p:grpSpPr>
        <p:sp>
          <p:nvSpPr>
            <p:cNvPr id="345" name="Google Shape;345;p2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47" name="Google Shape;347;p2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4"/>
          <p:cNvSpPr txBox="1"/>
          <p:nvPr/>
        </p:nvSpPr>
        <p:spPr>
          <a:xfrm>
            <a:off x="359850" y="194150"/>
            <a:ext cx="8135700" cy="12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Distribution of </a:t>
            </a:r>
            <a:r>
              <a:rPr b="1" lang="en" sz="3000"/>
              <a:t>Participants by Company</a:t>
            </a:r>
            <a:endParaRPr b="1" sz="3000"/>
          </a:p>
        </p:txBody>
      </p:sp>
      <p:pic>
        <p:nvPicPr>
          <p:cNvPr id="357" name="Google Shape;357;p24"/>
          <p:cNvPicPr preferRelativeResize="0"/>
          <p:nvPr/>
        </p:nvPicPr>
        <p:blipFill>
          <a:blip r:embed="rId3">
            <a:alphaModFix/>
          </a:blip>
          <a:stretch>
            <a:fillRect/>
          </a:stretch>
        </p:blipFill>
        <p:spPr>
          <a:xfrm>
            <a:off x="1935221" y="1074280"/>
            <a:ext cx="4535774" cy="3401850"/>
          </a:xfrm>
          <a:prstGeom prst="rect">
            <a:avLst/>
          </a:prstGeom>
          <a:noFill/>
          <a:ln>
            <a:noFill/>
          </a:ln>
        </p:spPr>
      </p:pic>
      <p:grpSp>
        <p:nvGrpSpPr>
          <p:cNvPr id="358" name="Google Shape;358;p24"/>
          <p:cNvGrpSpPr/>
          <p:nvPr/>
        </p:nvGrpSpPr>
        <p:grpSpPr>
          <a:xfrm>
            <a:off x="4578222" y="4827244"/>
            <a:ext cx="3214023" cy="235450"/>
            <a:chOff x="3421585" y="2571707"/>
            <a:chExt cx="5446573" cy="399000"/>
          </a:xfrm>
        </p:grpSpPr>
        <p:sp>
          <p:nvSpPr>
            <p:cNvPr id="359" name="Google Shape;359;p24"/>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61" name="Google Shape;361;p24"/>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64" name="Google Shape;364;p24"/>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66" name="Google Shape;366;p24"/>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69" name="Google Shape;369;p2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71" name="Google Shape;371;p24"/>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372" name="Google Shape;372;p24"/>
          <p:cNvGrpSpPr/>
          <p:nvPr/>
        </p:nvGrpSpPr>
        <p:grpSpPr>
          <a:xfrm>
            <a:off x="8111794" y="4827244"/>
            <a:ext cx="753925" cy="235450"/>
            <a:chOff x="7590535" y="2571707"/>
            <a:chExt cx="1277623" cy="399000"/>
          </a:xfrm>
        </p:grpSpPr>
        <p:sp>
          <p:nvSpPr>
            <p:cNvPr id="373" name="Google Shape;373;p2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75" name="Google Shape;375;p2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4"/>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5"/>
          <p:cNvSpPr txBox="1"/>
          <p:nvPr/>
        </p:nvSpPr>
        <p:spPr>
          <a:xfrm>
            <a:off x="337975" y="164950"/>
            <a:ext cx="84306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Distribution of Employee Status by Company</a:t>
            </a:r>
            <a:endParaRPr b="1" sz="3000"/>
          </a:p>
        </p:txBody>
      </p:sp>
      <p:pic>
        <p:nvPicPr>
          <p:cNvPr id="385" name="Google Shape;385;p25"/>
          <p:cNvPicPr preferRelativeResize="0"/>
          <p:nvPr/>
        </p:nvPicPr>
        <p:blipFill>
          <a:blip r:embed="rId3">
            <a:alphaModFix/>
          </a:blip>
          <a:stretch>
            <a:fillRect/>
          </a:stretch>
        </p:blipFill>
        <p:spPr>
          <a:xfrm>
            <a:off x="1674350" y="1002249"/>
            <a:ext cx="4902026" cy="3676525"/>
          </a:xfrm>
          <a:prstGeom prst="rect">
            <a:avLst/>
          </a:prstGeom>
          <a:noFill/>
          <a:ln>
            <a:noFill/>
          </a:ln>
        </p:spPr>
      </p:pic>
      <p:grpSp>
        <p:nvGrpSpPr>
          <p:cNvPr id="386" name="Google Shape;386;p25"/>
          <p:cNvGrpSpPr/>
          <p:nvPr/>
        </p:nvGrpSpPr>
        <p:grpSpPr>
          <a:xfrm>
            <a:off x="4578222" y="4827244"/>
            <a:ext cx="3214023" cy="235450"/>
            <a:chOff x="3421585" y="2571707"/>
            <a:chExt cx="5446573" cy="399000"/>
          </a:xfrm>
        </p:grpSpPr>
        <p:sp>
          <p:nvSpPr>
            <p:cNvPr id="387" name="Google Shape;387;p25"/>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89" name="Google Shape;389;p25"/>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5"/>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92" name="Google Shape;392;p25"/>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5"/>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94" name="Google Shape;394;p25"/>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97" name="Google Shape;397;p2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399" name="Google Shape;399;p25"/>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400" name="Google Shape;400;p25"/>
          <p:cNvGrpSpPr/>
          <p:nvPr/>
        </p:nvGrpSpPr>
        <p:grpSpPr>
          <a:xfrm>
            <a:off x="8111794" y="4827244"/>
            <a:ext cx="753925" cy="235450"/>
            <a:chOff x="7590535" y="2571707"/>
            <a:chExt cx="1277623" cy="399000"/>
          </a:xfrm>
        </p:grpSpPr>
        <p:sp>
          <p:nvSpPr>
            <p:cNvPr id="401" name="Google Shape;401;p2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03" name="Google Shape;403;p2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5"/>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6"/>
          <p:cNvSpPr txBox="1"/>
          <p:nvPr/>
        </p:nvSpPr>
        <p:spPr>
          <a:xfrm>
            <a:off x="313250" y="123750"/>
            <a:ext cx="81357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Overall Rating over Time</a:t>
            </a:r>
            <a:endParaRPr b="1" sz="3000"/>
          </a:p>
        </p:txBody>
      </p:sp>
      <p:pic>
        <p:nvPicPr>
          <p:cNvPr id="413" name="Google Shape;413;p26"/>
          <p:cNvPicPr preferRelativeResize="0"/>
          <p:nvPr/>
        </p:nvPicPr>
        <p:blipFill>
          <a:blip r:embed="rId3">
            <a:alphaModFix/>
          </a:blip>
          <a:stretch>
            <a:fillRect/>
          </a:stretch>
        </p:blipFill>
        <p:spPr>
          <a:xfrm>
            <a:off x="1789851" y="864450"/>
            <a:ext cx="5182501" cy="3886876"/>
          </a:xfrm>
          <a:prstGeom prst="rect">
            <a:avLst/>
          </a:prstGeom>
          <a:noFill/>
          <a:ln>
            <a:noFill/>
          </a:ln>
        </p:spPr>
      </p:pic>
      <p:grpSp>
        <p:nvGrpSpPr>
          <p:cNvPr id="414" name="Google Shape;414;p26"/>
          <p:cNvGrpSpPr/>
          <p:nvPr/>
        </p:nvGrpSpPr>
        <p:grpSpPr>
          <a:xfrm>
            <a:off x="4578222" y="4827244"/>
            <a:ext cx="3214023" cy="235450"/>
            <a:chOff x="3421585" y="2571707"/>
            <a:chExt cx="5446573" cy="399000"/>
          </a:xfrm>
        </p:grpSpPr>
        <p:sp>
          <p:nvSpPr>
            <p:cNvPr id="415" name="Google Shape;415;p26"/>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17" name="Google Shape;417;p26"/>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20" name="Google Shape;420;p26"/>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22" name="Google Shape;422;p26"/>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25" name="Google Shape;425;p2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27" name="Google Shape;427;p26"/>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428" name="Google Shape;428;p26"/>
          <p:cNvGrpSpPr/>
          <p:nvPr/>
        </p:nvGrpSpPr>
        <p:grpSpPr>
          <a:xfrm>
            <a:off x="8111794" y="4827244"/>
            <a:ext cx="753925" cy="235450"/>
            <a:chOff x="7590535" y="2571707"/>
            <a:chExt cx="1277623" cy="399000"/>
          </a:xfrm>
        </p:grpSpPr>
        <p:sp>
          <p:nvSpPr>
            <p:cNvPr id="429" name="Google Shape;429;p2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31" name="Google Shape;431;p2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6"/>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7"/>
          <p:cNvSpPr txBox="1"/>
          <p:nvPr/>
        </p:nvSpPr>
        <p:spPr>
          <a:xfrm>
            <a:off x="5722788" y="1025300"/>
            <a:ext cx="33633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Ratings Timeline</a:t>
            </a:r>
            <a:endParaRPr b="1" sz="3000"/>
          </a:p>
        </p:txBody>
      </p:sp>
      <p:pic>
        <p:nvPicPr>
          <p:cNvPr id="441" name="Google Shape;441;p27"/>
          <p:cNvPicPr preferRelativeResize="0"/>
          <p:nvPr/>
        </p:nvPicPr>
        <p:blipFill>
          <a:blip r:embed="rId3">
            <a:alphaModFix/>
          </a:blip>
          <a:stretch>
            <a:fillRect/>
          </a:stretch>
        </p:blipFill>
        <p:spPr>
          <a:xfrm>
            <a:off x="294825" y="512485"/>
            <a:ext cx="2549144" cy="1911853"/>
          </a:xfrm>
          <a:prstGeom prst="rect">
            <a:avLst/>
          </a:prstGeom>
          <a:noFill/>
          <a:ln>
            <a:noFill/>
          </a:ln>
        </p:spPr>
      </p:pic>
      <p:pic>
        <p:nvPicPr>
          <p:cNvPr id="442" name="Google Shape;442;p27"/>
          <p:cNvPicPr preferRelativeResize="0"/>
          <p:nvPr/>
        </p:nvPicPr>
        <p:blipFill>
          <a:blip r:embed="rId4">
            <a:alphaModFix/>
          </a:blip>
          <a:stretch>
            <a:fillRect/>
          </a:stretch>
        </p:blipFill>
        <p:spPr>
          <a:xfrm>
            <a:off x="2934295" y="512474"/>
            <a:ext cx="2549122" cy="1911853"/>
          </a:xfrm>
          <a:prstGeom prst="rect">
            <a:avLst/>
          </a:prstGeom>
          <a:noFill/>
          <a:ln>
            <a:noFill/>
          </a:ln>
        </p:spPr>
      </p:pic>
      <p:pic>
        <p:nvPicPr>
          <p:cNvPr id="443" name="Google Shape;443;p27"/>
          <p:cNvPicPr preferRelativeResize="0"/>
          <p:nvPr/>
        </p:nvPicPr>
        <p:blipFill>
          <a:blip r:embed="rId5">
            <a:alphaModFix/>
          </a:blip>
          <a:stretch>
            <a:fillRect/>
          </a:stretch>
        </p:blipFill>
        <p:spPr>
          <a:xfrm>
            <a:off x="5573735" y="2553744"/>
            <a:ext cx="2549115" cy="1911848"/>
          </a:xfrm>
          <a:prstGeom prst="rect">
            <a:avLst/>
          </a:prstGeom>
          <a:noFill/>
          <a:ln>
            <a:noFill/>
          </a:ln>
        </p:spPr>
      </p:pic>
      <p:pic>
        <p:nvPicPr>
          <p:cNvPr id="444" name="Google Shape;444;p27"/>
          <p:cNvPicPr preferRelativeResize="0"/>
          <p:nvPr/>
        </p:nvPicPr>
        <p:blipFill>
          <a:blip r:embed="rId6">
            <a:alphaModFix/>
          </a:blip>
          <a:stretch>
            <a:fillRect/>
          </a:stretch>
        </p:blipFill>
        <p:spPr>
          <a:xfrm>
            <a:off x="294843" y="2553756"/>
            <a:ext cx="2549115" cy="1911826"/>
          </a:xfrm>
          <a:prstGeom prst="rect">
            <a:avLst/>
          </a:prstGeom>
          <a:noFill/>
          <a:ln>
            <a:noFill/>
          </a:ln>
        </p:spPr>
      </p:pic>
      <p:pic>
        <p:nvPicPr>
          <p:cNvPr id="445" name="Google Shape;445;p27"/>
          <p:cNvPicPr preferRelativeResize="0"/>
          <p:nvPr/>
        </p:nvPicPr>
        <p:blipFill>
          <a:blip r:embed="rId7">
            <a:alphaModFix/>
          </a:blip>
          <a:stretch>
            <a:fillRect/>
          </a:stretch>
        </p:blipFill>
        <p:spPr>
          <a:xfrm>
            <a:off x="2934295" y="2553728"/>
            <a:ext cx="2549115" cy="1911871"/>
          </a:xfrm>
          <a:prstGeom prst="rect">
            <a:avLst/>
          </a:prstGeom>
          <a:noFill/>
          <a:ln>
            <a:noFill/>
          </a:ln>
        </p:spPr>
      </p:pic>
      <p:grpSp>
        <p:nvGrpSpPr>
          <p:cNvPr id="446" name="Google Shape;446;p27"/>
          <p:cNvGrpSpPr/>
          <p:nvPr/>
        </p:nvGrpSpPr>
        <p:grpSpPr>
          <a:xfrm>
            <a:off x="4578222" y="4827244"/>
            <a:ext cx="3214023" cy="235450"/>
            <a:chOff x="3421585" y="2571707"/>
            <a:chExt cx="5446573" cy="399000"/>
          </a:xfrm>
        </p:grpSpPr>
        <p:sp>
          <p:nvSpPr>
            <p:cNvPr id="447" name="Google Shape;447;p27"/>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49" name="Google Shape;449;p27"/>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52" name="Google Shape;452;p27"/>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54" name="Google Shape;454;p27"/>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57" name="Google Shape;457;p2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59" name="Google Shape;459;p27"/>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460" name="Google Shape;460;p27"/>
          <p:cNvGrpSpPr/>
          <p:nvPr/>
        </p:nvGrpSpPr>
        <p:grpSpPr>
          <a:xfrm>
            <a:off x="8111794" y="4827244"/>
            <a:ext cx="753925" cy="235450"/>
            <a:chOff x="7590535" y="2571707"/>
            <a:chExt cx="1277623" cy="399000"/>
          </a:xfrm>
        </p:grpSpPr>
        <p:sp>
          <p:nvSpPr>
            <p:cNvPr id="461" name="Google Shape;461;p2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63" name="Google Shape;463;p2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7"/>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Which employees give more advice to management?</a:t>
            </a:r>
            <a:endParaRPr/>
          </a:p>
        </p:txBody>
      </p:sp>
      <p:grpSp>
        <p:nvGrpSpPr>
          <p:cNvPr id="472" name="Google Shape;472;p28"/>
          <p:cNvGrpSpPr/>
          <p:nvPr/>
        </p:nvGrpSpPr>
        <p:grpSpPr>
          <a:xfrm>
            <a:off x="4806822" y="4827244"/>
            <a:ext cx="3214023" cy="235450"/>
            <a:chOff x="3421585" y="2571707"/>
            <a:chExt cx="5446573" cy="399000"/>
          </a:xfrm>
        </p:grpSpPr>
        <p:sp>
          <p:nvSpPr>
            <p:cNvPr id="473" name="Google Shape;473;p28"/>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75" name="Google Shape;475;p28"/>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78" name="Google Shape;478;p28"/>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80" name="Google Shape;480;p28"/>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83" name="Google Shape;483;p2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85" name="Google Shape;485;p28"/>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sp>
        <p:nvSpPr>
          <p:cNvPr id="486" name="Google Shape;486;p28"/>
          <p:cNvSpPr/>
          <p:nvPr/>
        </p:nvSpPr>
        <p:spPr>
          <a:xfrm>
            <a:off x="5799281" y="48272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28"/>
          <p:cNvGrpSpPr/>
          <p:nvPr/>
        </p:nvGrpSpPr>
        <p:grpSpPr>
          <a:xfrm>
            <a:off x="8340394" y="4827244"/>
            <a:ext cx="753925" cy="235450"/>
            <a:chOff x="7590535" y="2571707"/>
            <a:chExt cx="1277623" cy="399000"/>
          </a:xfrm>
        </p:grpSpPr>
        <p:sp>
          <p:nvSpPr>
            <p:cNvPr id="488" name="Google Shape;488;p2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90" name="Google Shape;490;p2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28"/>
          <p:cNvSpPr/>
          <p:nvPr/>
        </p:nvSpPr>
        <p:spPr>
          <a:xfrm>
            <a:off x="83219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8118111"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493" name="Google Shape;493;p28"/>
          <p:cNvSpPr/>
          <p:nvPr/>
        </p:nvSpPr>
        <p:spPr>
          <a:xfrm>
            <a:off x="5807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7277472"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id="499" name="Google Shape;499;p29"/>
          <p:cNvPicPr preferRelativeResize="0"/>
          <p:nvPr/>
        </p:nvPicPr>
        <p:blipFill>
          <a:blip r:embed="rId3">
            <a:alphaModFix/>
          </a:blip>
          <a:stretch>
            <a:fillRect/>
          </a:stretch>
        </p:blipFill>
        <p:spPr>
          <a:xfrm>
            <a:off x="3152788" y="3428602"/>
            <a:ext cx="2906850" cy="1712723"/>
          </a:xfrm>
          <a:prstGeom prst="rect">
            <a:avLst/>
          </a:prstGeom>
          <a:noFill/>
          <a:ln>
            <a:noFill/>
          </a:ln>
        </p:spPr>
      </p:pic>
      <p:pic>
        <p:nvPicPr>
          <p:cNvPr id="500" name="Google Shape;500;p29"/>
          <p:cNvPicPr preferRelativeResize="0"/>
          <p:nvPr/>
        </p:nvPicPr>
        <p:blipFill>
          <a:blip r:embed="rId4">
            <a:alphaModFix/>
          </a:blip>
          <a:stretch>
            <a:fillRect/>
          </a:stretch>
        </p:blipFill>
        <p:spPr>
          <a:xfrm>
            <a:off x="6250325" y="3426436"/>
            <a:ext cx="2893675" cy="1717065"/>
          </a:xfrm>
          <a:prstGeom prst="rect">
            <a:avLst/>
          </a:prstGeom>
          <a:noFill/>
          <a:ln>
            <a:noFill/>
          </a:ln>
        </p:spPr>
      </p:pic>
      <p:grpSp>
        <p:nvGrpSpPr>
          <p:cNvPr id="501" name="Google Shape;501;p29"/>
          <p:cNvGrpSpPr/>
          <p:nvPr/>
        </p:nvGrpSpPr>
        <p:grpSpPr>
          <a:xfrm>
            <a:off x="4806822" y="4816144"/>
            <a:ext cx="3214023" cy="235450"/>
            <a:chOff x="3421585" y="2571707"/>
            <a:chExt cx="5446573" cy="399000"/>
          </a:xfrm>
        </p:grpSpPr>
        <p:sp>
          <p:nvSpPr>
            <p:cNvPr id="502" name="Google Shape;502;p29"/>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04" name="Google Shape;504;p29"/>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07" name="Google Shape;507;p29"/>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09" name="Google Shape;509;p29"/>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12" name="Google Shape;512;p2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14" name="Google Shape;514;p29"/>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pic>
        <p:nvPicPr>
          <p:cNvPr id="515" name="Google Shape;515;p29"/>
          <p:cNvPicPr preferRelativeResize="0"/>
          <p:nvPr/>
        </p:nvPicPr>
        <p:blipFill>
          <a:blip r:embed="rId5">
            <a:alphaModFix/>
          </a:blip>
          <a:stretch>
            <a:fillRect/>
          </a:stretch>
        </p:blipFill>
        <p:spPr>
          <a:xfrm>
            <a:off x="0" y="3426425"/>
            <a:ext cx="2962105" cy="1717075"/>
          </a:xfrm>
          <a:prstGeom prst="rect">
            <a:avLst/>
          </a:prstGeom>
          <a:noFill/>
          <a:ln>
            <a:noFill/>
          </a:ln>
        </p:spPr>
      </p:pic>
      <p:pic>
        <p:nvPicPr>
          <p:cNvPr id="516" name="Google Shape;516;p29"/>
          <p:cNvPicPr preferRelativeResize="0"/>
          <p:nvPr/>
        </p:nvPicPr>
        <p:blipFill>
          <a:blip r:embed="rId6">
            <a:alphaModFix/>
          </a:blip>
          <a:stretch>
            <a:fillRect/>
          </a:stretch>
        </p:blipFill>
        <p:spPr>
          <a:xfrm>
            <a:off x="6323594" y="0"/>
            <a:ext cx="2820406" cy="1693600"/>
          </a:xfrm>
          <a:prstGeom prst="rect">
            <a:avLst/>
          </a:prstGeom>
          <a:noFill/>
          <a:ln>
            <a:noFill/>
          </a:ln>
        </p:spPr>
      </p:pic>
      <p:pic>
        <p:nvPicPr>
          <p:cNvPr id="517" name="Google Shape;517;p29"/>
          <p:cNvPicPr preferRelativeResize="0"/>
          <p:nvPr/>
        </p:nvPicPr>
        <p:blipFill>
          <a:blip r:embed="rId7">
            <a:alphaModFix/>
          </a:blip>
          <a:stretch>
            <a:fillRect/>
          </a:stretch>
        </p:blipFill>
        <p:spPr>
          <a:xfrm>
            <a:off x="0" y="0"/>
            <a:ext cx="3009193" cy="1712725"/>
          </a:xfrm>
          <a:prstGeom prst="rect">
            <a:avLst/>
          </a:prstGeom>
          <a:noFill/>
          <a:ln>
            <a:noFill/>
          </a:ln>
        </p:spPr>
      </p:pic>
      <p:pic>
        <p:nvPicPr>
          <p:cNvPr id="518" name="Google Shape;518;p29"/>
          <p:cNvPicPr preferRelativeResize="0"/>
          <p:nvPr/>
        </p:nvPicPr>
        <p:blipFill>
          <a:blip r:embed="rId8">
            <a:alphaModFix/>
          </a:blip>
          <a:stretch>
            <a:fillRect/>
          </a:stretch>
        </p:blipFill>
        <p:spPr>
          <a:xfrm>
            <a:off x="3125175" y="0"/>
            <a:ext cx="2962100" cy="1693597"/>
          </a:xfrm>
          <a:prstGeom prst="rect">
            <a:avLst/>
          </a:prstGeom>
          <a:noFill/>
          <a:ln>
            <a:noFill/>
          </a:ln>
        </p:spPr>
      </p:pic>
      <p:sp>
        <p:nvSpPr>
          <p:cNvPr id="519" name="Google Shape;519;p29"/>
          <p:cNvSpPr txBox="1"/>
          <p:nvPr/>
        </p:nvSpPr>
        <p:spPr>
          <a:xfrm>
            <a:off x="295975" y="1993463"/>
            <a:ext cx="8620500" cy="11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Employees Who Gave Advice to Management</a:t>
            </a:r>
            <a:endParaRPr sz="3600"/>
          </a:p>
        </p:txBody>
      </p:sp>
      <p:sp>
        <p:nvSpPr>
          <p:cNvPr id="520" name="Google Shape;520;p29"/>
          <p:cNvSpPr/>
          <p:nvPr/>
        </p:nvSpPr>
        <p:spPr>
          <a:xfrm>
            <a:off x="7279981" y="4816119"/>
            <a:ext cx="235500" cy="23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29"/>
          <p:cNvGrpSpPr/>
          <p:nvPr/>
        </p:nvGrpSpPr>
        <p:grpSpPr>
          <a:xfrm>
            <a:off x="8340394" y="4827244"/>
            <a:ext cx="753925" cy="235450"/>
            <a:chOff x="7590535" y="2571707"/>
            <a:chExt cx="1277623" cy="399000"/>
          </a:xfrm>
        </p:grpSpPr>
        <p:sp>
          <p:nvSpPr>
            <p:cNvPr id="522" name="Google Shape;522;p2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24" name="Google Shape;524;p2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9"/>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26" name="Google Shape;526;p29"/>
          <p:cNvSpPr/>
          <p:nvPr/>
        </p:nvSpPr>
        <p:spPr>
          <a:xfrm>
            <a:off x="83219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279972" y="48161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30"/>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 Word Cloud</a:t>
            </a:r>
            <a:endParaRPr/>
          </a:p>
        </p:txBody>
      </p:sp>
      <p:grpSp>
        <p:nvGrpSpPr>
          <p:cNvPr id="533" name="Google Shape;533;p30"/>
          <p:cNvGrpSpPr/>
          <p:nvPr/>
        </p:nvGrpSpPr>
        <p:grpSpPr>
          <a:xfrm>
            <a:off x="4578222" y="4827244"/>
            <a:ext cx="3214023" cy="235450"/>
            <a:chOff x="3421585" y="2571707"/>
            <a:chExt cx="5446573" cy="399000"/>
          </a:xfrm>
        </p:grpSpPr>
        <p:sp>
          <p:nvSpPr>
            <p:cNvPr id="534" name="Google Shape;534;p30"/>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36" name="Google Shape;536;p30"/>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39" name="Google Shape;539;p30"/>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41" name="Google Shape;541;p30"/>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44" name="Google Shape;544;p3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46" name="Google Shape;546;p30"/>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547" name="Google Shape;547;p30"/>
          <p:cNvGrpSpPr/>
          <p:nvPr/>
        </p:nvGrpSpPr>
        <p:grpSpPr>
          <a:xfrm>
            <a:off x="8111794" y="4827244"/>
            <a:ext cx="753925" cy="235450"/>
            <a:chOff x="7590535" y="2571707"/>
            <a:chExt cx="1277623" cy="399000"/>
          </a:xfrm>
        </p:grpSpPr>
        <p:sp>
          <p:nvSpPr>
            <p:cNvPr id="548" name="Google Shape;548;p3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50" name="Google Shape;550;p3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30"/>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31"/>
          <p:cNvSpPr txBox="1"/>
          <p:nvPr>
            <p:ph idx="4294967295" type="title"/>
          </p:nvPr>
        </p:nvSpPr>
        <p:spPr>
          <a:xfrm>
            <a:off x="311700" y="1519275"/>
            <a:ext cx="8339100" cy="1815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Word Cloud</a:t>
            </a:r>
            <a:endParaRPr b="1" sz="3000">
              <a:solidFill>
                <a:srgbClr val="000000"/>
              </a:solidFill>
            </a:endParaRPr>
          </a:p>
          <a:p>
            <a:pPr indent="0" lvl="0" marL="0" rtl="0" algn="ctr">
              <a:spcBef>
                <a:spcPts val="0"/>
              </a:spcBef>
              <a:spcAft>
                <a:spcPts val="0"/>
              </a:spcAft>
              <a:buNone/>
            </a:pPr>
            <a:r>
              <a:t/>
            </a:r>
            <a:endParaRPr b="1" sz="3000">
              <a:solidFill>
                <a:srgbClr val="000000"/>
              </a:solidFill>
            </a:endParaRPr>
          </a:p>
          <a:p>
            <a:pPr indent="0" lvl="0" marL="0" rtl="0" algn="ctr">
              <a:spcBef>
                <a:spcPts val="0"/>
              </a:spcBef>
              <a:spcAft>
                <a:spcPts val="0"/>
              </a:spcAft>
              <a:buNone/>
            </a:pPr>
            <a:r>
              <a:rPr b="1" lang="en" sz="3000">
                <a:solidFill>
                  <a:srgbClr val="000000"/>
                </a:solidFill>
              </a:rPr>
              <a:t>“Tell me how you really feel...”</a:t>
            </a:r>
            <a:endParaRPr b="1" sz="3000">
              <a:solidFill>
                <a:srgbClr val="000000"/>
              </a:solidFill>
            </a:endParaRPr>
          </a:p>
        </p:txBody>
      </p:sp>
      <p:grpSp>
        <p:nvGrpSpPr>
          <p:cNvPr id="559" name="Google Shape;559;p31"/>
          <p:cNvGrpSpPr/>
          <p:nvPr/>
        </p:nvGrpSpPr>
        <p:grpSpPr>
          <a:xfrm>
            <a:off x="4578222" y="4827244"/>
            <a:ext cx="3214023" cy="235450"/>
            <a:chOff x="3421585" y="2571707"/>
            <a:chExt cx="5446573" cy="399000"/>
          </a:xfrm>
        </p:grpSpPr>
        <p:sp>
          <p:nvSpPr>
            <p:cNvPr id="560" name="Google Shape;560;p31"/>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62" name="Google Shape;562;p31"/>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65" name="Google Shape;565;p31"/>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67" name="Google Shape;567;p31"/>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70" name="Google Shape;570;p3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72" name="Google Shape;572;p31"/>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573" name="Google Shape;573;p31"/>
          <p:cNvGrpSpPr/>
          <p:nvPr/>
        </p:nvGrpSpPr>
        <p:grpSpPr>
          <a:xfrm>
            <a:off x="8111794" y="4827244"/>
            <a:ext cx="753925" cy="235450"/>
            <a:chOff x="7590535" y="2571707"/>
            <a:chExt cx="1277623" cy="399000"/>
          </a:xfrm>
        </p:grpSpPr>
        <p:sp>
          <p:nvSpPr>
            <p:cNvPr id="574" name="Google Shape;574;p3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76" name="Google Shape;576;p3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31"/>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ctrTitle"/>
          </p:nvPr>
        </p:nvSpPr>
        <p:spPr>
          <a:xfrm>
            <a:off x="305775" y="148350"/>
            <a:ext cx="2545800" cy="111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82" name="Google Shape;82;p14"/>
          <p:cNvSpPr txBox="1"/>
          <p:nvPr>
            <p:ph idx="1" type="subTitle"/>
          </p:nvPr>
        </p:nvSpPr>
        <p:spPr>
          <a:xfrm>
            <a:off x="305775" y="1337100"/>
            <a:ext cx="4658400" cy="351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1- Motivation and Questions</a:t>
            </a:r>
            <a:endParaRPr sz="2700"/>
          </a:p>
          <a:p>
            <a:pPr indent="0" lvl="0" marL="0" rtl="0" algn="l">
              <a:lnSpc>
                <a:spcPct val="115000"/>
              </a:lnSpc>
              <a:spcBef>
                <a:spcPts val="0"/>
              </a:spcBef>
              <a:spcAft>
                <a:spcPts val="0"/>
              </a:spcAft>
              <a:buNone/>
            </a:pPr>
            <a:r>
              <a:rPr lang="en" sz="2700"/>
              <a:t>2- Data cleanup</a:t>
            </a:r>
            <a:endParaRPr sz="2700"/>
          </a:p>
          <a:p>
            <a:pPr indent="0" lvl="0" marL="0" rtl="0" algn="l">
              <a:lnSpc>
                <a:spcPct val="115000"/>
              </a:lnSpc>
              <a:spcBef>
                <a:spcPts val="0"/>
              </a:spcBef>
              <a:spcAft>
                <a:spcPts val="0"/>
              </a:spcAft>
              <a:buNone/>
            </a:pPr>
            <a:r>
              <a:rPr lang="en" sz="2700"/>
              <a:t>3- Data Visualization</a:t>
            </a:r>
            <a:endParaRPr sz="2700"/>
          </a:p>
          <a:p>
            <a:pPr indent="0" lvl="0" marL="0" rtl="0" algn="l">
              <a:lnSpc>
                <a:spcPct val="115000"/>
              </a:lnSpc>
              <a:spcBef>
                <a:spcPts val="0"/>
              </a:spcBef>
              <a:spcAft>
                <a:spcPts val="0"/>
              </a:spcAft>
              <a:buNone/>
            </a:pPr>
            <a:r>
              <a:rPr lang="en" sz="2700"/>
              <a:t>4- Word Cloud Visualization </a:t>
            </a:r>
            <a:endParaRPr sz="2700"/>
          </a:p>
          <a:p>
            <a:pPr indent="0" lvl="0" marL="0" rtl="0" algn="l">
              <a:lnSpc>
                <a:spcPct val="115000"/>
              </a:lnSpc>
              <a:spcBef>
                <a:spcPts val="0"/>
              </a:spcBef>
              <a:spcAft>
                <a:spcPts val="0"/>
              </a:spcAft>
              <a:buNone/>
            </a:pPr>
            <a:r>
              <a:rPr lang="en" sz="2700"/>
              <a:t>5- Statistical Testing</a:t>
            </a:r>
            <a:endParaRPr sz="2700"/>
          </a:p>
          <a:p>
            <a:pPr indent="0" lvl="0" marL="0" rtl="0" algn="l">
              <a:lnSpc>
                <a:spcPct val="115000"/>
              </a:lnSpc>
              <a:spcBef>
                <a:spcPts val="0"/>
              </a:spcBef>
              <a:spcAft>
                <a:spcPts val="0"/>
              </a:spcAft>
              <a:buNone/>
            </a:pPr>
            <a:r>
              <a:rPr lang="en" sz="2700"/>
              <a:t>6- Post Mortem</a:t>
            </a:r>
            <a:endParaRPr sz="2700"/>
          </a:p>
          <a:p>
            <a:pPr indent="0" lvl="0" marL="0" rtl="0" algn="l">
              <a:lnSpc>
                <a:spcPct val="115000"/>
              </a:lnSpc>
              <a:spcBef>
                <a:spcPts val="0"/>
              </a:spcBef>
              <a:spcAft>
                <a:spcPts val="0"/>
              </a:spcAft>
              <a:buNone/>
            </a:pPr>
            <a:r>
              <a:rPr lang="en" sz="2700"/>
              <a:t>7- Q&amp;A</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grpSp>
        <p:nvGrpSpPr>
          <p:cNvPr id="83" name="Google Shape;83;p14"/>
          <p:cNvGrpSpPr/>
          <p:nvPr/>
        </p:nvGrpSpPr>
        <p:grpSpPr>
          <a:xfrm>
            <a:off x="4806822" y="4827244"/>
            <a:ext cx="3214023" cy="235450"/>
            <a:chOff x="3421585" y="2571707"/>
            <a:chExt cx="5446573" cy="399000"/>
          </a:xfrm>
        </p:grpSpPr>
        <p:sp>
          <p:nvSpPr>
            <p:cNvPr id="84" name="Google Shape;84;p14"/>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6" name="Google Shape;86;p14"/>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9" name="Google Shape;89;p14"/>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1" name="Google Shape;91;p14"/>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 name="Google Shape;94;p1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6" name="Google Shape;96;p14"/>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97" name="Google Shape;97;p14"/>
          <p:cNvGrpSpPr/>
          <p:nvPr/>
        </p:nvGrpSpPr>
        <p:grpSpPr>
          <a:xfrm>
            <a:off x="8340394" y="4827244"/>
            <a:ext cx="753925" cy="235450"/>
            <a:chOff x="7590535" y="2571707"/>
            <a:chExt cx="1277623" cy="399000"/>
          </a:xfrm>
        </p:grpSpPr>
        <p:sp>
          <p:nvSpPr>
            <p:cNvPr id="98" name="Google Shape;98;p1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0" name="Google Shape;100;p1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p:nvPr/>
        </p:nvSpPr>
        <p:spPr>
          <a:xfrm>
            <a:off x="83219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3" name="Shape 583"/>
        <p:cNvGrpSpPr/>
        <p:nvPr/>
      </p:nvGrpSpPr>
      <p:grpSpPr>
        <a:xfrm>
          <a:off x="0" y="0"/>
          <a:ext cx="0" cy="0"/>
          <a:chOff x="0" y="0"/>
          <a:chExt cx="0" cy="0"/>
        </a:xfrm>
      </p:grpSpPr>
      <p:pic>
        <p:nvPicPr>
          <p:cNvPr id="584" name="Google Shape;584;p32"/>
          <p:cNvPicPr preferRelativeResize="0"/>
          <p:nvPr/>
        </p:nvPicPr>
        <p:blipFill>
          <a:blip r:embed="rId4">
            <a:alphaModFix/>
          </a:blip>
          <a:stretch>
            <a:fillRect/>
          </a:stretch>
        </p:blipFill>
        <p:spPr>
          <a:xfrm>
            <a:off x="241725" y="2903900"/>
            <a:ext cx="2891175" cy="1927457"/>
          </a:xfrm>
          <a:prstGeom prst="rect">
            <a:avLst/>
          </a:prstGeom>
          <a:noFill/>
          <a:ln>
            <a:noFill/>
          </a:ln>
        </p:spPr>
      </p:pic>
      <p:pic>
        <p:nvPicPr>
          <p:cNvPr id="585" name="Google Shape;585;p32"/>
          <p:cNvPicPr preferRelativeResize="0"/>
          <p:nvPr/>
        </p:nvPicPr>
        <p:blipFill>
          <a:blip r:embed="rId5">
            <a:alphaModFix/>
          </a:blip>
          <a:stretch>
            <a:fillRect/>
          </a:stretch>
        </p:blipFill>
        <p:spPr>
          <a:xfrm>
            <a:off x="241725" y="483974"/>
            <a:ext cx="2891175" cy="1927450"/>
          </a:xfrm>
          <a:prstGeom prst="rect">
            <a:avLst/>
          </a:prstGeom>
          <a:noFill/>
          <a:ln>
            <a:noFill/>
          </a:ln>
        </p:spPr>
      </p:pic>
      <p:sp>
        <p:nvSpPr>
          <p:cNvPr id="586" name="Google Shape;586;p32"/>
          <p:cNvSpPr txBox="1"/>
          <p:nvPr/>
        </p:nvSpPr>
        <p:spPr>
          <a:xfrm>
            <a:off x="5471750" y="237225"/>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Good Pay, Team Environment, Smart People</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a:t>
            </a:r>
            <a:r>
              <a:rPr b="1" lang="en" sz="1800">
                <a:solidFill>
                  <a:schemeClr val="dk1"/>
                </a:solidFill>
              </a:rPr>
              <a:t>Life Balance, Long Hour’s, Management</a:t>
            </a:r>
            <a:endParaRPr b="1" sz="1800"/>
          </a:p>
        </p:txBody>
      </p:sp>
      <p:grpSp>
        <p:nvGrpSpPr>
          <p:cNvPr id="587" name="Google Shape;587;p32"/>
          <p:cNvGrpSpPr/>
          <p:nvPr/>
        </p:nvGrpSpPr>
        <p:grpSpPr>
          <a:xfrm>
            <a:off x="4578222" y="4827244"/>
            <a:ext cx="3214023" cy="235450"/>
            <a:chOff x="3421585" y="2571707"/>
            <a:chExt cx="5446573" cy="399000"/>
          </a:xfrm>
        </p:grpSpPr>
        <p:sp>
          <p:nvSpPr>
            <p:cNvPr id="588" name="Google Shape;588;p32"/>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90" name="Google Shape;590;p32"/>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93" name="Google Shape;593;p32"/>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95" name="Google Shape;595;p32"/>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598" name="Google Shape;598;p3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00" name="Google Shape;600;p32"/>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601" name="Google Shape;601;p32"/>
          <p:cNvGrpSpPr/>
          <p:nvPr/>
        </p:nvGrpSpPr>
        <p:grpSpPr>
          <a:xfrm>
            <a:off x="8111794" y="4827244"/>
            <a:ext cx="753925" cy="235450"/>
            <a:chOff x="7590535" y="2571707"/>
            <a:chExt cx="1277623" cy="399000"/>
          </a:xfrm>
        </p:grpSpPr>
        <p:sp>
          <p:nvSpPr>
            <p:cNvPr id="602" name="Google Shape;602;p3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04" name="Google Shape;604;p3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2"/>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33"/>
          <p:cNvSpPr/>
          <p:nvPr/>
        </p:nvSpPr>
        <p:spPr>
          <a:xfrm>
            <a:off x="256225" y="474500"/>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256225" y="2903875"/>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4" name="Google Shape;614;p33"/>
          <p:cNvPicPr preferRelativeResize="0"/>
          <p:nvPr/>
        </p:nvPicPr>
        <p:blipFill>
          <a:blip r:embed="rId4">
            <a:alphaModFix/>
          </a:blip>
          <a:stretch>
            <a:fillRect/>
          </a:stretch>
        </p:blipFill>
        <p:spPr>
          <a:xfrm>
            <a:off x="256175" y="2903900"/>
            <a:ext cx="2891186" cy="1927450"/>
          </a:xfrm>
          <a:prstGeom prst="rect">
            <a:avLst/>
          </a:prstGeom>
          <a:noFill/>
          <a:ln>
            <a:noFill/>
          </a:ln>
        </p:spPr>
      </p:pic>
      <p:pic>
        <p:nvPicPr>
          <p:cNvPr id="615" name="Google Shape;615;p33"/>
          <p:cNvPicPr preferRelativeResize="0"/>
          <p:nvPr/>
        </p:nvPicPr>
        <p:blipFill>
          <a:blip r:embed="rId5">
            <a:alphaModFix/>
          </a:blip>
          <a:stretch>
            <a:fillRect/>
          </a:stretch>
        </p:blipFill>
        <p:spPr>
          <a:xfrm>
            <a:off x="256180" y="474525"/>
            <a:ext cx="2891186" cy="1927450"/>
          </a:xfrm>
          <a:prstGeom prst="rect">
            <a:avLst/>
          </a:prstGeom>
          <a:noFill/>
          <a:ln>
            <a:noFill/>
          </a:ln>
        </p:spPr>
      </p:pic>
      <p:sp>
        <p:nvSpPr>
          <p:cNvPr id="616" name="Google Shape;616;p33"/>
          <p:cNvSpPr txBox="1"/>
          <p:nvPr/>
        </p:nvSpPr>
        <p:spPr>
          <a:xfrm>
            <a:off x="3469375" y="3051475"/>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Benefits, Employee’s, Product</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a:t>
            </a:r>
            <a:r>
              <a:rPr b="1" lang="en" sz="1800">
                <a:solidFill>
                  <a:schemeClr val="dk1"/>
                </a:solidFill>
              </a:rPr>
              <a:t>Life Balance, Customer’s, Management</a:t>
            </a:r>
            <a:endParaRPr b="1" sz="1800"/>
          </a:p>
        </p:txBody>
      </p:sp>
      <p:grpSp>
        <p:nvGrpSpPr>
          <p:cNvPr id="617" name="Google Shape;617;p33"/>
          <p:cNvGrpSpPr/>
          <p:nvPr/>
        </p:nvGrpSpPr>
        <p:grpSpPr>
          <a:xfrm>
            <a:off x="4578222" y="4827244"/>
            <a:ext cx="3214023" cy="235450"/>
            <a:chOff x="3421585" y="2571707"/>
            <a:chExt cx="5446573" cy="399000"/>
          </a:xfrm>
        </p:grpSpPr>
        <p:sp>
          <p:nvSpPr>
            <p:cNvPr id="618" name="Google Shape;618;p33"/>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20" name="Google Shape;620;p33"/>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23" name="Google Shape;623;p33"/>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25" name="Google Shape;625;p33"/>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28" name="Google Shape;628;p3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30" name="Google Shape;630;p33"/>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631" name="Google Shape;631;p33"/>
          <p:cNvGrpSpPr/>
          <p:nvPr/>
        </p:nvGrpSpPr>
        <p:grpSpPr>
          <a:xfrm>
            <a:off x="8111794" y="4827244"/>
            <a:ext cx="753925" cy="235450"/>
            <a:chOff x="7590535" y="2571707"/>
            <a:chExt cx="1277623" cy="399000"/>
          </a:xfrm>
        </p:grpSpPr>
        <p:sp>
          <p:nvSpPr>
            <p:cNvPr id="632" name="Google Shape;632;p3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34" name="Google Shape;634;p3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33"/>
          <p:cNvSpPr/>
          <p:nvPr/>
        </p:nvSpPr>
        <p:spPr>
          <a:xfrm>
            <a:off x="7889511"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36" name="Google Shape;636;p33"/>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0" name="Shape 640"/>
        <p:cNvGrpSpPr/>
        <p:nvPr/>
      </p:nvGrpSpPr>
      <p:grpSpPr>
        <a:xfrm>
          <a:off x="0" y="0"/>
          <a:ext cx="0" cy="0"/>
          <a:chOff x="0" y="0"/>
          <a:chExt cx="0" cy="0"/>
        </a:xfrm>
      </p:grpSpPr>
      <p:sp>
        <p:nvSpPr>
          <p:cNvPr id="641" name="Google Shape;641;p34"/>
          <p:cNvSpPr/>
          <p:nvPr/>
        </p:nvSpPr>
        <p:spPr>
          <a:xfrm>
            <a:off x="5818825" y="474500"/>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5818825" y="2903875"/>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3" name="Google Shape;643;p34"/>
          <p:cNvPicPr preferRelativeResize="0"/>
          <p:nvPr/>
        </p:nvPicPr>
        <p:blipFill>
          <a:blip r:embed="rId4">
            <a:alphaModFix/>
          </a:blip>
          <a:stretch>
            <a:fillRect/>
          </a:stretch>
        </p:blipFill>
        <p:spPr>
          <a:xfrm>
            <a:off x="5818825" y="474500"/>
            <a:ext cx="2891250" cy="1927500"/>
          </a:xfrm>
          <a:prstGeom prst="rect">
            <a:avLst/>
          </a:prstGeom>
          <a:noFill/>
          <a:ln>
            <a:noFill/>
          </a:ln>
        </p:spPr>
      </p:pic>
      <p:pic>
        <p:nvPicPr>
          <p:cNvPr id="644" name="Google Shape;644;p34"/>
          <p:cNvPicPr preferRelativeResize="0"/>
          <p:nvPr/>
        </p:nvPicPr>
        <p:blipFill>
          <a:blip r:embed="rId5">
            <a:alphaModFix/>
          </a:blip>
          <a:stretch>
            <a:fillRect/>
          </a:stretch>
        </p:blipFill>
        <p:spPr>
          <a:xfrm>
            <a:off x="5807050" y="2896075"/>
            <a:ext cx="2914650" cy="1943100"/>
          </a:xfrm>
          <a:prstGeom prst="rect">
            <a:avLst/>
          </a:prstGeom>
          <a:noFill/>
          <a:ln>
            <a:noFill/>
          </a:ln>
        </p:spPr>
      </p:pic>
      <p:sp>
        <p:nvSpPr>
          <p:cNvPr id="645" name="Google Shape;645;p34"/>
          <p:cNvSpPr txBox="1"/>
          <p:nvPr/>
        </p:nvSpPr>
        <p:spPr>
          <a:xfrm>
            <a:off x="128925" y="185550"/>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Culture, Smart People, Benefits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a:t>
            </a:r>
            <a:r>
              <a:rPr b="1" lang="en" sz="1800">
                <a:solidFill>
                  <a:schemeClr val="dk1"/>
                </a:solidFill>
              </a:rPr>
              <a:t>Life Balance, Management, Time</a:t>
            </a:r>
            <a:endParaRPr b="1" sz="1800"/>
          </a:p>
        </p:txBody>
      </p:sp>
      <p:grpSp>
        <p:nvGrpSpPr>
          <p:cNvPr id="646" name="Google Shape;646;p34"/>
          <p:cNvGrpSpPr/>
          <p:nvPr/>
        </p:nvGrpSpPr>
        <p:grpSpPr>
          <a:xfrm>
            <a:off x="4578222" y="4827244"/>
            <a:ext cx="3214023" cy="235450"/>
            <a:chOff x="3421585" y="2571707"/>
            <a:chExt cx="5446573" cy="399000"/>
          </a:xfrm>
        </p:grpSpPr>
        <p:sp>
          <p:nvSpPr>
            <p:cNvPr id="647" name="Google Shape;647;p34"/>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49" name="Google Shape;649;p34"/>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52" name="Google Shape;652;p34"/>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54" name="Google Shape;654;p34"/>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57" name="Google Shape;657;p3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59" name="Google Shape;659;p34"/>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660" name="Google Shape;660;p34"/>
          <p:cNvGrpSpPr/>
          <p:nvPr/>
        </p:nvGrpSpPr>
        <p:grpSpPr>
          <a:xfrm>
            <a:off x="8111794" y="4827244"/>
            <a:ext cx="753925" cy="235450"/>
            <a:chOff x="7590535" y="2571707"/>
            <a:chExt cx="1277623" cy="399000"/>
          </a:xfrm>
        </p:grpSpPr>
        <p:sp>
          <p:nvSpPr>
            <p:cNvPr id="661" name="Google Shape;661;p3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63" name="Google Shape;663;p3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34"/>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9" name="Shape 669"/>
        <p:cNvGrpSpPr/>
        <p:nvPr/>
      </p:nvGrpSpPr>
      <p:grpSpPr>
        <a:xfrm>
          <a:off x="0" y="0"/>
          <a:ext cx="0" cy="0"/>
          <a:chOff x="0" y="0"/>
          <a:chExt cx="0" cy="0"/>
        </a:xfrm>
      </p:grpSpPr>
      <p:sp>
        <p:nvSpPr>
          <p:cNvPr id="670" name="Google Shape;670;p35"/>
          <p:cNvSpPr/>
          <p:nvPr/>
        </p:nvSpPr>
        <p:spPr>
          <a:xfrm>
            <a:off x="5818825" y="474500"/>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5818825" y="2903875"/>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2" name="Google Shape;672;p35"/>
          <p:cNvPicPr preferRelativeResize="0"/>
          <p:nvPr/>
        </p:nvPicPr>
        <p:blipFill>
          <a:blip r:embed="rId4">
            <a:alphaModFix/>
          </a:blip>
          <a:stretch>
            <a:fillRect/>
          </a:stretch>
        </p:blipFill>
        <p:spPr>
          <a:xfrm>
            <a:off x="5818825" y="474500"/>
            <a:ext cx="2891100" cy="1927400"/>
          </a:xfrm>
          <a:prstGeom prst="rect">
            <a:avLst/>
          </a:prstGeom>
          <a:noFill/>
          <a:ln>
            <a:noFill/>
          </a:ln>
        </p:spPr>
      </p:pic>
      <p:pic>
        <p:nvPicPr>
          <p:cNvPr id="673" name="Google Shape;673;p35"/>
          <p:cNvPicPr preferRelativeResize="0"/>
          <p:nvPr/>
        </p:nvPicPr>
        <p:blipFill>
          <a:blip r:embed="rId5">
            <a:alphaModFix/>
          </a:blip>
          <a:stretch>
            <a:fillRect/>
          </a:stretch>
        </p:blipFill>
        <p:spPr>
          <a:xfrm>
            <a:off x="5818825" y="2903925"/>
            <a:ext cx="2891100" cy="1927400"/>
          </a:xfrm>
          <a:prstGeom prst="rect">
            <a:avLst/>
          </a:prstGeom>
          <a:noFill/>
          <a:ln>
            <a:noFill/>
          </a:ln>
        </p:spPr>
      </p:pic>
      <p:sp>
        <p:nvSpPr>
          <p:cNvPr id="674" name="Google Shape;674;p35"/>
          <p:cNvSpPr txBox="1"/>
          <p:nvPr/>
        </p:nvSpPr>
        <p:spPr>
          <a:xfrm>
            <a:off x="119450" y="3317200"/>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Life Balance, Free Food, Smart People</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a:t>
            </a:r>
            <a:r>
              <a:rPr b="1" lang="en" sz="1800">
                <a:solidFill>
                  <a:schemeClr val="dk1"/>
                </a:solidFill>
              </a:rPr>
              <a:t>Promotions, Life Balance, Management</a:t>
            </a:r>
            <a:endParaRPr b="1" sz="1800"/>
          </a:p>
        </p:txBody>
      </p:sp>
      <p:grpSp>
        <p:nvGrpSpPr>
          <p:cNvPr id="675" name="Google Shape;675;p35"/>
          <p:cNvGrpSpPr/>
          <p:nvPr/>
        </p:nvGrpSpPr>
        <p:grpSpPr>
          <a:xfrm>
            <a:off x="4578222" y="4827244"/>
            <a:ext cx="3214023" cy="235450"/>
            <a:chOff x="3421585" y="2571707"/>
            <a:chExt cx="5446573" cy="399000"/>
          </a:xfrm>
        </p:grpSpPr>
        <p:sp>
          <p:nvSpPr>
            <p:cNvPr id="676" name="Google Shape;676;p35"/>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78" name="Google Shape;678;p35"/>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81" name="Google Shape;681;p35"/>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83" name="Google Shape;683;p35"/>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86" name="Google Shape;686;p3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88" name="Google Shape;688;p35"/>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689" name="Google Shape;689;p35"/>
          <p:cNvGrpSpPr/>
          <p:nvPr/>
        </p:nvGrpSpPr>
        <p:grpSpPr>
          <a:xfrm>
            <a:off x="8111794" y="4827244"/>
            <a:ext cx="753925" cy="235450"/>
            <a:chOff x="7590535" y="2571707"/>
            <a:chExt cx="1277623" cy="399000"/>
          </a:xfrm>
        </p:grpSpPr>
        <p:sp>
          <p:nvSpPr>
            <p:cNvPr id="690" name="Google Shape;690;p3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692" name="Google Shape;692;p3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35"/>
          <p:cNvSpPr/>
          <p:nvPr/>
        </p:nvSpPr>
        <p:spPr>
          <a:xfrm>
            <a:off x="65444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8" name="Shape 698"/>
        <p:cNvGrpSpPr/>
        <p:nvPr/>
      </p:nvGrpSpPr>
      <p:grpSpPr>
        <a:xfrm>
          <a:off x="0" y="0"/>
          <a:ext cx="0" cy="0"/>
          <a:chOff x="0" y="0"/>
          <a:chExt cx="0" cy="0"/>
        </a:xfrm>
      </p:grpSpPr>
      <p:sp>
        <p:nvSpPr>
          <p:cNvPr id="699" name="Google Shape;699;p36"/>
          <p:cNvSpPr/>
          <p:nvPr/>
        </p:nvSpPr>
        <p:spPr>
          <a:xfrm>
            <a:off x="256225" y="474500"/>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256225" y="2903875"/>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1" name="Google Shape;701;p36"/>
          <p:cNvPicPr preferRelativeResize="0"/>
          <p:nvPr/>
        </p:nvPicPr>
        <p:blipFill>
          <a:blip r:embed="rId4">
            <a:alphaModFix/>
          </a:blip>
          <a:stretch>
            <a:fillRect/>
          </a:stretch>
        </p:blipFill>
        <p:spPr>
          <a:xfrm>
            <a:off x="256225" y="2903875"/>
            <a:ext cx="2891250" cy="1927500"/>
          </a:xfrm>
          <a:prstGeom prst="rect">
            <a:avLst/>
          </a:prstGeom>
          <a:noFill/>
          <a:ln>
            <a:noFill/>
          </a:ln>
        </p:spPr>
      </p:pic>
      <p:pic>
        <p:nvPicPr>
          <p:cNvPr id="702" name="Google Shape;702;p36"/>
          <p:cNvPicPr preferRelativeResize="0"/>
          <p:nvPr/>
        </p:nvPicPr>
        <p:blipFill>
          <a:blip r:embed="rId5">
            <a:alphaModFix/>
          </a:blip>
          <a:stretch>
            <a:fillRect/>
          </a:stretch>
        </p:blipFill>
        <p:spPr>
          <a:xfrm>
            <a:off x="256225" y="474500"/>
            <a:ext cx="2891250" cy="1927500"/>
          </a:xfrm>
          <a:prstGeom prst="rect">
            <a:avLst/>
          </a:prstGeom>
          <a:noFill/>
          <a:ln>
            <a:noFill/>
          </a:ln>
        </p:spPr>
      </p:pic>
      <p:sp>
        <p:nvSpPr>
          <p:cNvPr id="703" name="Google Shape;703;p36"/>
          <p:cNvSpPr txBox="1"/>
          <p:nvPr/>
        </p:nvSpPr>
        <p:spPr>
          <a:xfrm>
            <a:off x="4219100" y="284700"/>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Life Balance, Great benefits, Smart People, Products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Management, Culture, Political</a:t>
            </a:r>
            <a:endParaRPr b="1" sz="1800"/>
          </a:p>
        </p:txBody>
      </p:sp>
      <p:grpSp>
        <p:nvGrpSpPr>
          <p:cNvPr id="704" name="Google Shape;704;p36"/>
          <p:cNvGrpSpPr/>
          <p:nvPr/>
        </p:nvGrpSpPr>
        <p:grpSpPr>
          <a:xfrm>
            <a:off x="4578222" y="4827244"/>
            <a:ext cx="3214023" cy="235450"/>
            <a:chOff x="3421585" y="2571707"/>
            <a:chExt cx="5446573" cy="399000"/>
          </a:xfrm>
        </p:grpSpPr>
        <p:sp>
          <p:nvSpPr>
            <p:cNvPr id="705" name="Google Shape;705;p36"/>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07" name="Google Shape;707;p36"/>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0" name="Google Shape;710;p36"/>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2" name="Google Shape;712;p36"/>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5" name="Google Shape;715;p3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6"/>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7" name="Google Shape;717;p36"/>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718" name="Google Shape;718;p36"/>
          <p:cNvGrpSpPr/>
          <p:nvPr/>
        </p:nvGrpSpPr>
        <p:grpSpPr>
          <a:xfrm>
            <a:off x="8111794" y="4827244"/>
            <a:ext cx="753925" cy="235450"/>
            <a:chOff x="7590535" y="2571707"/>
            <a:chExt cx="1277623" cy="399000"/>
          </a:xfrm>
        </p:grpSpPr>
        <p:sp>
          <p:nvSpPr>
            <p:cNvPr id="719" name="Google Shape;719;p3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21" name="Google Shape;721;p3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6"/>
          <p:cNvSpPr/>
          <p:nvPr/>
        </p:nvSpPr>
        <p:spPr>
          <a:xfrm>
            <a:off x="6582447" y="48272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7" name="Shape 727"/>
        <p:cNvGrpSpPr/>
        <p:nvPr/>
      </p:nvGrpSpPr>
      <p:grpSpPr>
        <a:xfrm>
          <a:off x="0" y="0"/>
          <a:ext cx="0" cy="0"/>
          <a:chOff x="0" y="0"/>
          <a:chExt cx="0" cy="0"/>
        </a:xfrm>
      </p:grpSpPr>
      <p:sp>
        <p:nvSpPr>
          <p:cNvPr id="728" name="Google Shape;728;p37"/>
          <p:cNvSpPr/>
          <p:nvPr/>
        </p:nvSpPr>
        <p:spPr>
          <a:xfrm>
            <a:off x="256225" y="474500"/>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256225" y="2903875"/>
            <a:ext cx="2891100" cy="19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0" name="Google Shape;730;p37"/>
          <p:cNvPicPr preferRelativeResize="0"/>
          <p:nvPr/>
        </p:nvPicPr>
        <p:blipFill>
          <a:blip r:embed="rId4">
            <a:alphaModFix/>
          </a:blip>
          <a:stretch>
            <a:fillRect/>
          </a:stretch>
        </p:blipFill>
        <p:spPr>
          <a:xfrm>
            <a:off x="256225" y="2903875"/>
            <a:ext cx="2891250" cy="1927500"/>
          </a:xfrm>
          <a:prstGeom prst="rect">
            <a:avLst/>
          </a:prstGeom>
          <a:noFill/>
          <a:ln>
            <a:noFill/>
          </a:ln>
        </p:spPr>
      </p:pic>
      <p:pic>
        <p:nvPicPr>
          <p:cNvPr id="731" name="Google Shape;731;p37"/>
          <p:cNvPicPr preferRelativeResize="0"/>
          <p:nvPr/>
        </p:nvPicPr>
        <p:blipFill>
          <a:blip r:embed="rId5">
            <a:alphaModFix/>
          </a:blip>
          <a:stretch>
            <a:fillRect/>
          </a:stretch>
        </p:blipFill>
        <p:spPr>
          <a:xfrm>
            <a:off x="256225" y="474500"/>
            <a:ext cx="2891100" cy="1927400"/>
          </a:xfrm>
          <a:prstGeom prst="rect">
            <a:avLst/>
          </a:prstGeom>
          <a:noFill/>
          <a:ln>
            <a:noFill/>
          </a:ln>
        </p:spPr>
      </p:pic>
      <p:sp>
        <p:nvSpPr>
          <p:cNvPr id="732" name="Google Shape;732;p37"/>
          <p:cNvSpPr txBox="1"/>
          <p:nvPr/>
        </p:nvSpPr>
        <p:spPr>
          <a:xfrm>
            <a:off x="5471750" y="474500"/>
            <a:ext cx="3539700" cy="16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Pro’s : </a:t>
            </a:r>
            <a:r>
              <a:rPr b="1" lang="en" sz="1800">
                <a:solidFill>
                  <a:schemeClr val="dk1"/>
                </a:solidFill>
              </a:rPr>
              <a:t>Culture, Freedom, Good Pay</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b="1" lang="en" sz="1800"/>
              <a:t>Con’s : Management, Environment, Working in Teams</a:t>
            </a:r>
            <a:endParaRPr b="1" sz="1800"/>
          </a:p>
        </p:txBody>
      </p:sp>
      <p:grpSp>
        <p:nvGrpSpPr>
          <p:cNvPr id="733" name="Google Shape;733;p37"/>
          <p:cNvGrpSpPr/>
          <p:nvPr/>
        </p:nvGrpSpPr>
        <p:grpSpPr>
          <a:xfrm>
            <a:off x="4578222" y="4827244"/>
            <a:ext cx="3214023" cy="235450"/>
            <a:chOff x="3421585" y="2571707"/>
            <a:chExt cx="5446573" cy="399000"/>
          </a:xfrm>
        </p:grpSpPr>
        <p:sp>
          <p:nvSpPr>
            <p:cNvPr id="734" name="Google Shape;734;p37"/>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36" name="Google Shape;736;p37"/>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39" name="Google Shape;739;p37"/>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41" name="Google Shape;741;p37"/>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44" name="Google Shape;744;p3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46" name="Google Shape;746;p37"/>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747" name="Google Shape;747;p37"/>
          <p:cNvGrpSpPr/>
          <p:nvPr/>
        </p:nvGrpSpPr>
        <p:grpSpPr>
          <a:xfrm>
            <a:off x="8111794" y="4827244"/>
            <a:ext cx="753925" cy="235450"/>
            <a:chOff x="7590535" y="2571707"/>
            <a:chExt cx="1277623" cy="399000"/>
          </a:xfrm>
        </p:grpSpPr>
        <p:sp>
          <p:nvSpPr>
            <p:cNvPr id="748" name="Google Shape;748;p3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50" name="Google Shape;750;p3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37"/>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52" name="Google Shape;752;p37"/>
          <p:cNvSpPr/>
          <p:nvPr/>
        </p:nvSpPr>
        <p:spPr>
          <a:xfrm>
            <a:off x="6582447" y="48272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38"/>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a:t>
            </a:r>
            <a:r>
              <a:rPr lang="en"/>
              <a:t>- Statistical Testing</a:t>
            </a:r>
            <a:endParaRPr/>
          </a:p>
        </p:txBody>
      </p:sp>
      <p:grpSp>
        <p:nvGrpSpPr>
          <p:cNvPr id="758" name="Google Shape;758;p38"/>
          <p:cNvGrpSpPr/>
          <p:nvPr/>
        </p:nvGrpSpPr>
        <p:grpSpPr>
          <a:xfrm>
            <a:off x="4578222" y="4827244"/>
            <a:ext cx="3214023" cy="235450"/>
            <a:chOff x="3421585" y="2571707"/>
            <a:chExt cx="5446573" cy="399000"/>
          </a:xfrm>
        </p:grpSpPr>
        <p:sp>
          <p:nvSpPr>
            <p:cNvPr id="759" name="Google Shape;759;p38"/>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61" name="Google Shape;761;p38"/>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64" name="Google Shape;764;p38"/>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66" name="Google Shape;766;p38"/>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69" name="Google Shape;769;p3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71" name="Google Shape;771;p38"/>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772" name="Google Shape;772;p38"/>
          <p:cNvGrpSpPr/>
          <p:nvPr/>
        </p:nvGrpSpPr>
        <p:grpSpPr>
          <a:xfrm>
            <a:off x="8111794" y="4827244"/>
            <a:ext cx="753925" cy="235450"/>
            <a:chOff x="7590535" y="2571707"/>
            <a:chExt cx="1277623" cy="399000"/>
          </a:xfrm>
        </p:grpSpPr>
        <p:sp>
          <p:nvSpPr>
            <p:cNvPr id="773" name="Google Shape;773;p3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75" name="Google Shape;775;p3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8"/>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77" name="Google Shape;777;p38"/>
          <p:cNvSpPr/>
          <p:nvPr/>
        </p:nvSpPr>
        <p:spPr>
          <a:xfrm>
            <a:off x="7010897"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39"/>
          <p:cNvSpPr txBox="1"/>
          <p:nvPr>
            <p:ph idx="4294967295" type="title"/>
          </p:nvPr>
        </p:nvSpPr>
        <p:spPr>
          <a:xfrm>
            <a:off x="311700" y="667625"/>
            <a:ext cx="8339100" cy="32160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Statistical Testing:</a:t>
            </a:r>
            <a:endParaRPr b="1" sz="4800">
              <a:solidFill>
                <a:srgbClr val="000000"/>
              </a:solidFill>
            </a:endParaRPr>
          </a:p>
          <a:p>
            <a:pPr indent="-419100" lvl="0" marL="457200" rtl="0" algn="ctr">
              <a:spcBef>
                <a:spcPts val="0"/>
              </a:spcBef>
              <a:spcAft>
                <a:spcPts val="0"/>
              </a:spcAft>
              <a:buClr>
                <a:srgbClr val="000000"/>
              </a:buClr>
              <a:buSzPts val="3000"/>
              <a:buAutoNum type="arabicParenR"/>
            </a:pPr>
            <a:r>
              <a:rPr lang="en" sz="3000">
                <a:solidFill>
                  <a:srgbClr val="000000"/>
                </a:solidFill>
              </a:rPr>
              <a:t>Boxplots for the means</a:t>
            </a:r>
            <a:endParaRPr sz="3000">
              <a:solidFill>
                <a:srgbClr val="000000"/>
              </a:solidFill>
            </a:endParaRPr>
          </a:p>
          <a:p>
            <a:pPr indent="-419100" lvl="0" marL="457200" rtl="0" algn="ctr">
              <a:spcBef>
                <a:spcPts val="0"/>
              </a:spcBef>
              <a:spcAft>
                <a:spcPts val="0"/>
              </a:spcAft>
              <a:buClr>
                <a:srgbClr val="000000"/>
              </a:buClr>
              <a:buSzPts val="3000"/>
              <a:buAutoNum type="arabicParenR"/>
            </a:pPr>
            <a:r>
              <a:rPr lang="en" sz="3000">
                <a:solidFill>
                  <a:srgbClr val="000000"/>
                </a:solidFill>
              </a:rPr>
              <a:t>ANOVA</a:t>
            </a:r>
            <a:endParaRPr sz="3000">
              <a:solidFill>
                <a:srgbClr val="000000"/>
              </a:solidFill>
            </a:endParaRPr>
          </a:p>
          <a:p>
            <a:pPr indent="-419100" lvl="0" marL="457200" rtl="0" algn="ctr">
              <a:spcBef>
                <a:spcPts val="0"/>
              </a:spcBef>
              <a:spcAft>
                <a:spcPts val="0"/>
              </a:spcAft>
              <a:buClr>
                <a:srgbClr val="000000"/>
              </a:buClr>
              <a:buSzPts val="3000"/>
              <a:buAutoNum type="arabicParenR"/>
            </a:pPr>
            <a:r>
              <a:rPr lang="en" sz="3000">
                <a:solidFill>
                  <a:srgbClr val="000000"/>
                </a:solidFill>
              </a:rPr>
              <a:t>Pairwise Comparisons using Tukey Method</a:t>
            </a:r>
            <a:endParaRPr sz="3000">
              <a:solidFill>
                <a:srgbClr val="000000"/>
              </a:solidFill>
            </a:endParaRPr>
          </a:p>
        </p:txBody>
      </p:sp>
      <p:grpSp>
        <p:nvGrpSpPr>
          <p:cNvPr id="783" name="Google Shape;783;p39"/>
          <p:cNvGrpSpPr/>
          <p:nvPr/>
        </p:nvGrpSpPr>
        <p:grpSpPr>
          <a:xfrm>
            <a:off x="4578222" y="4827244"/>
            <a:ext cx="3214023" cy="235450"/>
            <a:chOff x="3421585" y="2571707"/>
            <a:chExt cx="5446573" cy="399000"/>
          </a:xfrm>
        </p:grpSpPr>
        <p:sp>
          <p:nvSpPr>
            <p:cNvPr id="784" name="Google Shape;784;p39"/>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86" name="Google Shape;786;p39"/>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89" name="Google Shape;789;p39"/>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91" name="Google Shape;791;p39"/>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94" name="Google Shape;794;p3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96" name="Google Shape;796;p39"/>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797" name="Google Shape;797;p39"/>
          <p:cNvGrpSpPr/>
          <p:nvPr/>
        </p:nvGrpSpPr>
        <p:grpSpPr>
          <a:xfrm>
            <a:off x="8111794" y="4827244"/>
            <a:ext cx="753925" cy="235450"/>
            <a:chOff x="7590535" y="2571707"/>
            <a:chExt cx="1277623" cy="399000"/>
          </a:xfrm>
        </p:grpSpPr>
        <p:sp>
          <p:nvSpPr>
            <p:cNvPr id="798" name="Google Shape;798;p3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00" name="Google Shape;800;p3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9"/>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02" name="Google Shape;802;p39"/>
          <p:cNvSpPr/>
          <p:nvPr/>
        </p:nvSpPr>
        <p:spPr>
          <a:xfrm>
            <a:off x="7039372"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40"/>
          <p:cNvSpPr txBox="1"/>
          <p:nvPr>
            <p:ph idx="1" type="body"/>
          </p:nvPr>
        </p:nvSpPr>
        <p:spPr>
          <a:xfrm>
            <a:off x="318300" y="1792950"/>
            <a:ext cx="8507400" cy="15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rPr>
              <a:t>1) </a:t>
            </a:r>
            <a:r>
              <a:rPr b="1" lang="en" sz="4800">
                <a:solidFill>
                  <a:schemeClr val="dk1"/>
                </a:solidFill>
              </a:rPr>
              <a:t>Boxplots</a:t>
            </a:r>
            <a:r>
              <a:rPr b="1" lang="en" sz="2400">
                <a:solidFill>
                  <a:schemeClr val="dk1"/>
                </a:solidFill>
              </a:rPr>
              <a:t> </a:t>
            </a:r>
            <a:endParaRPr b="1" sz="2400">
              <a:solidFill>
                <a:schemeClr val="dk1"/>
              </a:solidFill>
            </a:endParaRPr>
          </a:p>
          <a:p>
            <a:pPr indent="0" lvl="0" marL="0" rtl="0" algn="l">
              <a:spcBef>
                <a:spcPts val="0"/>
              </a:spcBef>
              <a:spcAft>
                <a:spcPts val="0"/>
              </a:spcAft>
              <a:buNone/>
            </a:pPr>
            <a:r>
              <a:t/>
            </a:r>
            <a:endParaRPr sz="3000">
              <a:solidFill>
                <a:srgbClr val="000000"/>
              </a:solidFill>
            </a:endParaRPr>
          </a:p>
        </p:txBody>
      </p:sp>
      <p:grpSp>
        <p:nvGrpSpPr>
          <p:cNvPr id="808" name="Google Shape;808;p40"/>
          <p:cNvGrpSpPr/>
          <p:nvPr/>
        </p:nvGrpSpPr>
        <p:grpSpPr>
          <a:xfrm>
            <a:off x="4578222" y="4827244"/>
            <a:ext cx="3214023" cy="235450"/>
            <a:chOff x="3421585" y="2571707"/>
            <a:chExt cx="5446573" cy="399000"/>
          </a:xfrm>
        </p:grpSpPr>
        <p:sp>
          <p:nvSpPr>
            <p:cNvPr id="809" name="Google Shape;809;p40"/>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11" name="Google Shape;811;p40"/>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14" name="Google Shape;814;p40"/>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16" name="Google Shape;816;p40"/>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19" name="Google Shape;819;p4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21" name="Google Shape;821;p40"/>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822" name="Google Shape;822;p40"/>
          <p:cNvGrpSpPr/>
          <p:nvPr/>
        </p:nvGrpSpPr>
        <p:grpSpPr>
          <a:xfrm>
            <a:off x="8111794" y="4827244"/>
            <a:ext cx="753925" cy="235450"/>
            <a:chOff x="7590535" y="2571707"/>
            <a:chExt cx="1277623" cy="399000"/>
          </a:xfrm>
        </p:grpSpPr>
        <p:sp>
          <p:nvSpPr>
            <p:cNvPr id="823" name="Google Shape;823;p4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25" name="Google Shape;825;p4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40"/>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27" name="Google Shape;827;p40"/>
          <p:cNvSpPr/>
          <p:nvPr/>
        </p:nvSpPr>
        <p:spPr>
          <a:xfrm>
            <a:off x="7029872"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1" name="Shape 831"/>
        <p:cNvGrpSpPr/>
        <p:nvPr/>
      </p:nvGrpSpPr>
      <p:grpSpPr>
        <a:xfrm>
          <a:off x="0" y="0"/>
          <a:ext cx="0" cy="0"/>
          <a:chOff x="0" y="0"/>
          <a:chExt cx="0" cy="0"/>
        </a:xfrm>
      </p:grpSpPr>
      <p:pic>
        <p:nvPicPr>
          <p:cNvPr id="832" name="Google Shape;832;p41"/>
          <p:cNvPicPr preferRelativeResize="0"/>
          <p:nvPr/>
        </p:nvPicPr>
        <p:blipFill>
          <a:blip r:embed="rId4">
            <a:alphaModFix/>
          </a:blip>
          <a:stretch>
            <a:fillRect/>
          </a:stretch>
        </p:blipFill>
        <p:spPr>
          <a:xfrm>
            <a:off x="267850" y="265625"/>
            <a:ext cx="4996402" cy="4612249"/>
          </a:xfrm>
          <a:prstGeom prst="rect">
            <a:avLst/>
          </a:prstGeom>
          <a:noFill/>
          <a:ln>
            <a:noFill/>
          </a:ln>
        </p:spPr>
      </p:pic>
      <p:grpSp>
        <p:nvGrpSpPr>
          <p:cNvPr id="833" name="Google Shape;833;p41"/>
          <p:cNvGrpSpPr/>
          <p:nvPr/>
        </p:nvGrpSpPr>
        <p:grpSpPr>
          <a:xfrm>
            <a:off x="4578222" y="4827244"/>
            <a:ext cx="3214023" cy="235450"/>
            <a:chOff x="3421585" y="2571707"/>
            <a:chExt cx="5446573" cy="399000"/>
          </a:xfrm>
        </p:grpSpPr>
        <p:sp>
          <p:nvSpPr>
            <p:cNvPr id="834" name="Google Shape;834;p41"/>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36" name="Google Shape;836;p41"/>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39" name="Google Shape;839;p41"/>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41" name="Google Shape;841;p41"/>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44" name="Google Shape;844;p4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46" name="Google Shape;846;p41"/>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847" name="Google Shape;847;p41"/>
          <p:cNvGrpSpPr/>
          <p:nvPr/>
        </p:nvGrpSpPr>
        <p:grpSpPr>
          <a:xfrm>
            <a:off x="8111794" y="4827244"/>
            <a:ext cx="753925" cy="235450"/>
            <a:chOff x="7590535" y="2571707"/>
            <a:chExt cx="1277623" cy="399000"/>
          </a:xfrm>
        </p:grpSpPr>
        <p:sp>
          <p:nvSpPr>
            <p:cNvPr id="848" name="Google Shape;848;p4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50" name="Google Shape;850;p4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1"/>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52" name="Google Shape;852;p41"/>
          <p:cNvSpPr/>
          <p:nvPr/>
        </p:nvSpPr>
        <p:spPr>
          <a:xfrm>
            <a:off x="7048847"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txBox="1"/>
          <p:nvPr/>
        </p:nvSpPr>
        <p:spPr>
          <a:xfrm>
            <a:off x="5556350" y="1742925"/>
            <a:ext cx="3220500" cy="18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dk1"/>
                </a:solidFill>
              </a:rPr>
              <a:t>Comparing the companies’ Means for each review aspect</a:t>
            </a:r>
            <a:endParaRPr b="1" sz="2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Motivation And Questions</a:t>
            </a:r>
            <a:endParaRPr/>
          </a:p>
        </p:txBody>
      </p:sp>
      <p:grpSp>
        <p:nvGrpSpPr>
          <p:cNvPr id="108" name="Google Shape;108;p15"/>
          <p:cNvGrpSpPr/>
          <p:nvPr/>
        </p:nvGrpSpPr>
        <p:grpSpPr>
          <a:xfrm>
            <a:off x="4730622" y="4799894"/>
            <a:ext cx="3214023" cy="235450"/>
            <a:chOff x="3421585" y="2571707"/>
            <a:chExt cx="5446573" cy="399000"/>
          </a:xfrm>
        </p:grpSpPr>
        <p:sp>
          <p:nvSpPr>
            <p:cNvPr id="109" name="Google Shape;109;p15"/>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11" name="Google Shape;111;p15"/>
            <p:cNvSpPr/>
            <p:nvPr/>
          </p:nvSpPr>
          <p:spPr>
            <a:xfrm>
              <a:off x="430020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14" name="Google Shape;114;p15"/>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16" name="Google Shape;116;p15"/>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19" name="Google Shape;119;p1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21" name="Google Shape;121;p15"/>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122" name="Google Shape;122;p15"/>
          <p:cNvGrpSpPr/>
          <p:nvPr/>
        </p:nvGrpSpPr>
        <p:grpSpPr>
          <a:xfrm>
            <a:off x="8264194" y="4799894"/>
            <a:ext cx="753925" cy="235450"/>
            <a:chOff x="7590535" y="2571707"/>
            <a:chExt cx="1277623" cy="399000"/>
          </a:xfrm>
        </p:grpSpPr>
        <p:sp>
          <p:nvSpPr>
            <p:cNvPr id="123" name="Google Shape;123;p1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25" name="Google Shape;125;p1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p:nvPr/>
        </p:nvSpPr>
        <p:spPr>
          <a:xfrm>
            <a:off x="8245706" y="479989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80352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42"/>
          <p:cNvSpPr txBox="1"/>
          <p:nvPr>
            <p:ph idx="4294967295" type="title"/>
          </p:nvPr>
        </p:nvSpPr>
        <p:spPr>
          <a:xfrm>
            <a:off x="311700" y="1519275"/>
            <a:ext cx="8339100" cy="1815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2) </a:t>
            </a:r>
            <a:r>
              <a:rPr b="1" lang="en" sz="4800">
                <a:solidFill>
                  <a:srgbClr val="000000"/>
                </a:solidFill>
              </a:rPr>
              <a:t>ANOVA</a:t>
            </a:r>
            <a:endParaRPr b="1" sz="4800">
              <a:solidFill>
                <a:srgbClr val="000000"/>
              </a:solidFill>
            </a:endParaRPr>
          </a:p>
        </p:txBody>
      </p:sp>
      <p:grpSp>
        <p:nvGrpSpPr>
          <p:cNvPr id="859" name="Google Shape;859;p42"/>
          <p:cNvGrpSpPr/>
          <p:nvPr/>
        </p:nvGrpSpPr>
        <p:grpSpPr>
          <a:xfrm>
            <a:off x="4578222" y="4827244"/>
            <a:ext cx="3214023" cy="235450"/>
            <a:chOff x="3421585" y="2571707"/>
            <a:chExt cx="5446573" cy="399000"/>
          </a:xfrm>
        </p:grpSpPr>
        <p:sp>
          <p:nvSpPr>
            <p:cNvPr id="860" name="Google Shape;860;p42"/>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62" name="Google Shape;862;p42"/>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65" name="Google Shape;865;p42"/>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67" name="Google Shape;867;p42"/>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70" name="Google Shape;870;p4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72" name="Google Shape;872;p42"/>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873" name="Google Shape;873;p42"/>
          <p:cNvGrpSpPr/>
          <p:nvPr/>
        </p:nvGrpSpPr>
        <p:grpSpPr>
          <a:xfrm>
            <a:off x="8111794" y="4827244"/>
            <a:ext cx="753925" cy="235450"/>
            <a:chOff x="7590535" y="2571707"/>
            <a:chExt cx="1277623" cy="399000"/>
          </a:xfrm>
        </p:grpSpPr>
        <p:sp>
          <p:nvSpPr>
            <p:cNvPr id="874" name="Google Shape;874;p42"/>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76" name="Google Shape;876;p42"/>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42"/>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78" name="Google Shape;878;p42"/>
          <p:cNvSpPr/>
          <p:nvPr/>
        </p:nvSpPr>
        <p:spPr>
          <a:xfrm>
            <a:off x="7039397"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43"/>
          <p:cNvSpPr txBox="1"/>
          <p:nvPr>
            <p:ph idx="4294967295" type="title"/>
          </p:nvPr>
        </p:nvSpPr>
        <p:spPr>
          <a:xfrm>
            <a:off x="402450" y="58950"/>
            <a:ext cx="8339100" cy="1815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3) Pairwise Comparisons</a:t>
            </a:r>
            <a:endParaRPr b="1" sz="4800">
              <a:solidFill>
                <a:srgbClr val="000000"/>
              </a:solidFill>
            </a:endParaRPr>
          </a:p>
          <a:p>
            <a:pPr indent="0" lvl="0" marL="0" rtl="0" algn="ctr">
              <a:spcBef>
                <a:spcPts val="0"/>
              </a:spcBef>
              <a:spcAft>
                <a:spcPts val="0"/>
              </a:spcAft>
              <a:buNone/>
            </a:pPr>
            <a:r>
              <a:rPr b="1" lang="en" sz="3000">
                <a:solidFill>
                  <a:srgbClr val="000000"/>
                </a:solidFill>
              </a:rPr>
              <a:t>Using Tukey Method to control for alpha</a:t>
            </a:r>
            <a:endParaRPr b="1" sz="3000">
              <a:solidFill>
                <a:srgbClr val="000000"/>
              </a:solidFill>
            </a:endParaRPr>
          </a:p>
        </p:txBody>
      </p:sp>
      <p:grpSp>
        <p:nvGrpSpPr>
          <p:cNvPr id="884" name="Google Shape;884;p43"/>
          <p:cNvGrpSpPr/>
          <p:nvPr/>
        </p:nvGrpSpPr>
        <p:grpSpPr>
          <a:xfrm>
            <a:off x="4578222" y="4827244"/>
            <a:ext cx="3214023" cy="235450"/>
            <a:chOff x="3421585" y="2571707"/>
            <a:chExt cx="5446573" cy="399000"/>
          </a:xfrm>
        </p:grpSpPr>
        <p:sp>
          <p:nvSpPr>
            <p:cNvPr id="885" name="Google Shape;885;p43"/>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87" name="Google Shape;887;p43"/>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3"/>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3"/>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90" name="Google Shape;890;p43"/>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3"/>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92" name="Google Shape;892;p43"/>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95" name="Google Shape;895;p4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3"/>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897" name="Google Shape;897;p43"/>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898" name="Google Shape;898;p43"/>
          <p:cNvGrpSpPr/>
          <p:nvPr/>
        </p:nvGrpSpPr>
        <p:grpSpPr>
          <a:xfrm>
            <a:off x="8111794" y="4827244"/>
            <a:ext cx="753925" cy="235450"/>
            <a:chOff x="7590535" y="2571707"/>
            <a:chExt cx="1277623" cy="399000"/>
          </a:xfrm>
        </p:grpSpPr>
        <p:sp>
          <p:nvSpPr>
            <p:cNvPr id="899" name="Google Shape;899;p43"/>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3"/>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01" name="Google Shape;901;p43"/>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43"/>
          <p:cNvSpPr/>
          <p:nvPr/>
        </p:nvSpPr>
        <p:spPr>
          <a:xfrm>
            <a:off x="78828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03" name="Google Shape;903;p43"/>
          <p:cNvSpPr/>
          <p:nvPr/>
        </p:nvSpPr>
        <p:spPr>
          <a:xfrm>
            <a:off x="7067847" y="481739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4" name="Google Shape;904;p43"/>
          <p:cNvPicPr preferRelativeResize="0"/>
          <p:nvPr/>
        </p:nvPicPr>
        <p:blipFill>
          <a:blip r:embed="rId3">
            <a:alphaModFix/>
          </a:blip>
          <a:stretch>
            <a:fillRect/>
          </a:stretch>
        </p:blipFill>
        <p:spPr>
          <a:xfrm>
            <a:off x="2765789" y="1874250"/>
            <a:ext cx="3612424" cy="2705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Google Shape;909;p44"/>
          <p:cNvSpPr txBox="1"/>
          <p:nvPr>
            <p:ph idx="4294967295" type="title"/>
          </p:nvPr>
        </p:nvSpPr>
        <p:spPr>
          <a:xfrm>
            <a:off x="311700" y="1519275"/>
            <a:ext cx="8339100" cy="1815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00"/>
                </a:solidFill>
              </a:rPr>
              <a:t>6- Post Mortem</a:t>
            </a:r>
            <a:endParaRPr b="1" sz="3000">
              <a:solidFill>
                <a:srgbClr val="000000"/>
              </a:solidFill>
            </a:endParaRPr>
          </a:p>
        </p:txBody>
      </p:sp>
      <p:grpSp>
        <p:nvGrpSpPr>
          <p:cNvPr id="910" name="Google Shape;910;p44"/>
          <p:cNvGrpSpPr/>
          <p:nvPr/>
        </p:nvGrpSpPr>
        <p:grpSpPr>
          <a:xfrm>
            <a:off x="4883022" y="4827244"/>
            <a:ext cx="3214023" cy="235450"/>
            <a:chOff x="3421585" y="2571707"/>
            <a:chExt cx="5446573" cy="399000"/>
          </a:xfrm>
        </p:grpSpPr>
        <p:sp>
          <p:nvSpPr>
            <p:cNvPr id="911" name="Google Shape;911;p44"/>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13" name="Google Shape;913;p44"/>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16" name="Google Shape;916;p44"/>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18" name="Google Shape;918;p44"/>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1" name="Google Shape;921;p4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3" name="Google Shape;923;p44"/>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924" name="Google Shape;924;p44"/>
          <p:cNvGrpSpPr/>
          <p:nvPr/>
        </p:nvGrpSpPr>
        <p:grpSpPr>
          <a:xfrm>
            <a:off x="8340394" y="4827244"/>
            <a:ext cx="753925" cy="235450"/>
            <a:chOff x="7590535" y="2571707"/>
            <a:chExt cx="1277623" cy="399000"/>
          </a:xfrm>
        </p:grpSpPr>
        <p:sp>
          <p:nvSpPr>
            <p:cNvPr id="925" name="Google Shape;925;p44"/>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7" name="Google Shape;927;p44"/>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44"/>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9" name="Google Shape;929;p44"/>
          <p:cNvSpPr/>
          <p:nvPr/>
        </p:nvSpPr>
        <p:spPr>
          <a:xfrm>
            <a:off x="8340406" y="4827219"/>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45"/>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t>7</a:t>
            </a:r>
            <a:r>
              <a:rPr b="1" lang="en" sz="4800"/>
              <a:t>- Questions</a:t>
            </a:r>
            <a:endParaRPr b="1" sz="4800"/>
          </a:p>
        </p:txBody>
      </p:sp>
      <p:grpSp>
        <p:nvGrpSpPr>
          <p:cNvPr id="935" name="Google Shape;935;p45"/>
          <p:cNvGrpSpPr/>
          <p:nvPr/>
        </p:nvGrpSpPr>
        <p:grpSpPr>
          <a:xfrm>
            <a:off x="4806822" y="4827244"/>
            <a:ext cx="3214023" cy="235450"/>
            <a:chOff x="3421585" y="2571707"/>
            <a:chExt cx="5446573" cy="399000"/>
          </a:xfrm>
        </p:grpSpPr>
        <p:sp>
          <p:nvSpPr>
            <p:cNvPr id="936" name="Google Shape;936;p45"/>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5"/>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8" name="Google Shape;938;p45"/>
            <p:cNvSpPr/>
            <p:nvPr/>
          </p:nvSpPr>
          <p:spPr>
            <a:xfrm>
              <a:off x="430020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5"/>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5"/>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1" name="Google Shape;941;p45"/>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5"/>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3" name="Google Shape;943;p45"/>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6" name="Google Shape;946;p45"/>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48" name="Google Shape;948;p45"/>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949" name="Google Shape;949;p45"/>
          <p:cNvGrpSpPr/>
          <p:nvPr/>
        </p:nvGrpSpPr>
        <p:grpSpPr>
          <a:xfrm>
            <a:off x="8340394" y="4827244"/>
            <a:ext cx="753925" cy="235450"/>
            <a:chOff x="7590535" y="2571707"/>
            <a:chExt cx="1277623" cy="399000"/>
          </a:xfrm>
        </p:grpSpPr>
        <p:sp>
          <p:nvSpPr>
            <p:cNvPr id="950" name="Google Shape;950;p45"/>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52" name="Google Shape;952;p45"/>
            <p:cNvSpPr/>
            <p:nvPr/>
          </p:nvSpPr>
          <p:spPr>
            <a:xfrm>
              <a:off x="846915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45"/>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54" name="Google Shape;954;p45"/>
          <p:cNvSpPr/>
          <p:nvPr/>
        </p:nvSpPr>
        <p:spPr>
          <a:xfrm>
            <a:off x="83219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5329219" y="481739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46"/>
          <p:cNvSpPr txBox="1"/>
          <p:nvPr>
            <p:ph type="ctrTitle"/>
          </p:nvPr>
        </p:nvSpPr>
        <p:spPr>
          <a:xfrm>
            <a:off x="311708" y="2511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961" name="Google Shape;961;p46"/>
          <p:cNvSpPr txBox="1"/>
          <p:nvPr>
            <p:ph idx="1" type="subTitle"/>
          </p:nvPr>
        </p:nvSpPr>
        <p:spPr>
          <a:xfrm>
            <a:off x="368625" y="2571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“So have you decided which company to join?”</a:t>
            </a:r>
            <a:endParaRPr sz="2600"/>
          </a:p>
          <a:p>
            <a:pPr indent="0" lvl="0" marL="0" rtl="0" algn="ctr">
              <a:spcBef>
                <a:spcPts val="0"/>
              </a:spcBef>
              <a:spcAft>
                <a:spcPts val="0"/>
              </a:spcAft>
              <a:buNone/>
            </a:pPr>
            <a:r>
              <a:t/>
            </a:r>
            <a:endParaRPr/>
          </a:p>
          <a:p>
            <a:pPr indent="0" lvl="0" marL="0" rtl="0" algn="ctr">
              <a:spcBef>
                <a:spcPts val="0"/>
              </a:spcBef>
              <a:spcAft>
                <a:spcPts val="0"/>
              </a:spcAft>
              <a:buNone/>
            </a:pPr>
            <a:r>
              <a:rPr lang="en"/>
              <a:t>Thank you!</a:t>
            </a:r>
            <a:endParaRPr/>
          </a:p>
        </p:txBody>
      </p:sp>
      <p:grpSp>
        <p:nvGrpSpPr>
          <p:cNvPr id="962" name="Google Shape;962;p46"/>
          <p:cNvGrpSpPr/>
          <p:nvPr/>
        </p:nvGrpSpPr>
        <p:grpSpPr>
          <a:xfrm>
            <a:off x="4806822" y="4827244"/>
            <a:ext cx="3214023" cy="235450"/>
            <a:chOff x="3421585" y="2571707"/>
            <a:chExt cx="5446573" cy="399000"/>
          </a:xfrm>
        </p:grpSpPr>
        <p:sp>
          <p:nvSpPr>
            <p:cNvPr id="963" name="Google Shape;963;p46"/>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6"/>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65" name="Google Shape;965;p46"/>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6"/>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6"/>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68" name="Google Shape;968;p46"/>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6"/>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70" name="Google Shape;970;p46"/>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73" name="Google Shape;973;p4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6"/>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75" name="Google Shape;975;p46"/>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976" name="Google Shape;976;p46"/>
          <p:cNvGrpSpPr/>
          <p:nvPr/>
        </p:nvGrpSpPr>
        <p:grpSpPr>
          <a:xfrm>
            <a:off x="8340394" y="4827244"/>
            <a:ext cx="753925" cy="235450"/>
            <a:chOff x="7590535" y="2571707"/>
            <a:chExt cx="1277623" cy="399000"/>
          </a:xfrm>
        </p:grpSpPr>
        <p:sp>
          <p:nvSpPr>
            <p:cNvPr id="977" name="Google Shape;977;p4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79" name="Google Shape;979;p46"/>
            <p:cNvSpPr/>
            <p:nvPr/>
          </p:nvSpPr>
          <p:spPr>
            <a:xfrm>
              <a:off x="846915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46"/>
          <p:cNvSpPr/>
          <p:nvPr/>
        </p:nvSpPr>
        <p:spPr>
          <a:xfrm>
            <a:off x="8111436" y="492779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6"/>
          <p:cNvSpPr txBox="1"/>
          <p:nvPr>
            <p:ph idx="4294967295" type="title"/>
          </p:nvPr>
        </p:nvSpPr>
        <p:spPr>
          <a:xfrm>
            <a:off x="402450" y="1676150"/>
            <a:ext cx="8339100" cy="2420400"/>
          </a:xfrm>
          <a:prstGeom prst="rect">
            <a:avLst/>
          </a:prstGeom>
          <a:noFill/>
        </p:spPr>
        <p:txBody>
          <a:bodyPr anchorCtr="0" anchor="ctr" bIns="91425" lIns="91425" spcFirstLastPara="1" rIns="91425" wrap="square" tIns="91425">
            <a:noAutofit/>
          </a:bodyPr>
          <a:lstStyle/>
          <a:p>
            <a:pPr indent="-419100" lvl="0" marL="457200" rtl="0" algn="ctr">
              <a:spcBef>
                <a:spcPts val="0"/>
              </a:spcBef>
              <a:spcAft>
                <a:spcPts val="0"/>
              </a:spcAft>
              <a:buSzPts val="3000"/>
              <a:buAutoNum type="arabicPeriod"/>
            </a:pPr>
            <a:r>
              <a:rPr lang="en" sz="3000"/>
              <a:t>Which companies are highest in general employee satisfaction vs data analyst satisfaction?</a:t>
            </a:r>
            <a:endParaRPr sz="3000"/>
          </a:p>
          <a:p>
            <a:pPr indent="0" lvl="0" marL="457200" rtl="0" algn="l">
              <a:spcBef>
                <a:spcPts val="0"/>
              </a:spcBef>
              <a:spcAft>
                <a:spcPts val="0"/>
              </a:spcAft>
              <a:buNone/>
            </a:pPr>
            <a:r>
              <a:t/>
            </a:r>
            <a:endParaRPr sz="3000"/>
          </a:p>
          <a:p>
            <a:pPr indent="0" lvl="0" marL="0" rtl="0" algn="l">
              <a:spcBef>
                <a:spcPts val="0"/>
              </a:spcBef>
              <a:spcAft>
                <a:spcPts val="0"/>
              </a:spcAft>
              <a:buNone/>
            </a:pPr>
            <a:r>
              <a:t/>
            </a:r>
            <a:endParaRPr sz="3000"/>
          </a:p>
        </p:txBody>
      </p:sp>
      <p:grpSp>
        <p:nvGrpSpPr>
          <p:cNvPr id="133" name="Google Shape;133;p16"/>
          <p:cNvGrpSpPr/>
          <p:nvPr/>
        </p:nvGrpSpPr>
        <p:grpSpPr>
          <a:xfrm>
            <a:off x="4598422" y="4790069"/>
            <a:ext cx="3214023" cy="235450"/>
            <a:chOff x="3421585" y="2571707"/>
            <a:chExt cx="5446573" cy="399000"/>
          </a:xfrm>
        </p:grpSpPr>
        <p:sp>
          <p:nvSpPr>
            <p:cNvPr id="134" name="Google Shape;134;p16"/>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36" name="Google Shape;136;p16"/>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39" name="Google Shape;139;p16"/>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41" name="Google Shape;141;p16"/>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44" name="Google Shape;144;p1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46" name="Google Shape;146;p16"/>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147" name="Google Shape;147;p16"/>
          <p:cNvGrpSpPr/>
          <p:nvPr/>
        </p:nvGrpSpPr>
        <p:grpSpPr>
          <a:xfrm>
            <a:off x="8093294" y="4790069"/>
            <a:ext cx="753925" cy="235450"/>
            <a:chOff x="7590535" y="2571707"/>
            <a:chExt cx="1277623" cy="399000"/>
          </a:xfrm>
        </p:grpSpPr>
        <p:sp>
          <p:nvSpPr>
            <p:cNvPr id="148" name="Google Shape;148;p16"/>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50" name="Google Shape;150;p16"/>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6"/>
          <p:cNvSpPr/>
          <p:nvPr/>
        </p:nvSpPr>
        <p:spPr>
          <a:xfrm>
            <a:off x="8093306" y="47900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106172"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idx="4294967295" type="title"/>
          </p:nvPr>
        </p:nvSpPr>
        <p:spPr>
          <a:xfrm>
            <a:off x="268600" y="1717725"/>
            <a:ext cx="8339100" cy="2106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rPr>
              <a:t>2. </a:t>
            </a:r>
            <a:r>
              <a:rPr lang="en" sz="3000">
                <a:solidFill>
                  <a:srgbClr val="000000"/>
                </a:solidFill>
              </a:rPr>
              <a:t>How the company ratings have changed over time?</a:t>
            </a:r>
            <a:endParaRPr sz="3000">
              <a:solidFill>
                <a:srgbClr val="000000"/>
              </a:solidFill>
            </a:endParaRPr>
          </a:p>
          <a:p>
            <a:pPr indent="0" lvl="0" marL="457200" rtl="0" algn="ctr">
              <a:spcBef>
                <a:spcPts val="0"/>
              </a:spcBef>
              <a:spcAft>
                <a:spcPts val="0"/>
              </a:spcAft>
              <a:buNone/>
            </a:pPr>
            <a:r>
              <a:t/>
            </a:r>
            <a:endParaRPr sz="3000">
              <a:solidFill>
                <a:srgbClr val="000000"/>
              </a:solidFill>
            </a:endParaRPr>
          </a:p>
          <a:p>
            <a:pPr indent="0" lvl="0" marL="0" rtl="0" algn="ctr">
              <a:spcBef>
                <a:spcPts val="0"/>
              </a:spcBef>
              <a:spcAft>
                <a:spcPts val="0"/>
              </a:spcAft>
              <a:buNone/>
            </a:pPr>
            <a:r>
              <a:t/>
            </a:r>
            <a:endParaRPr sz="3000">
              <a:solidFill>
                <a:srgbClr val="000000"/>
              </a:solidFill>
            </a:endParaRPr>
          </a:p>
        </p:txBody>
      </p:sp>
      <p:grpSp>
        <p:nvGrpSpPr>
          <p:cNvPr id="159" name="Google Shape;159;p17"/>
          <p:cNvGrpSpPr/>
          <p:nvPr/>
        </p:nvGrpSpPr>
        <p:grpSpPr>
          <a:xfrm>
            <a:off x="4578222" y="4827244"/>
            <a:ext cx="3214023" cy="235450"/>
            <a:chOff x="3421585" y="2571707"/>
            <a:chExt cx="5446573" cy="399000"/>
          </a:xfrm>
        </p:grpSpPr>
        <p:sp>
          <p:nvSpPr>
            <p:cNvPr id="160" name="Google Shape;160;p17"/>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2" name="Google Shape;162;p17"/>
            <p:cNvSpPr/>
            <p:nvPr/>
          </p:nvSpPr>
          <p:spPr>
            <a:xfrm>
              <a:off x="430020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5" name="Google Shape;165;p17"/>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7" name="Google Shape;167;p17"/>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70" name="Google Shape;170;p1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72" name="Google Shape;172;p17"/>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173" name="Google Shape;173;p17"/>
          <p:cNvGrpSpPr/>
          <p:nvPr/>
        </p:nvGrpSpPr>
        <p:grpSpPr>
          <a:xfrm>
            <a:off x="8111794" y="4827244"/>
            <a:ext cx="753925" cy="235450"/>
            <a:chOff x="7590535" y="2571707"/>
            <a:chExt cx="1277623" cy="399000"/>
          </a:xfrm>
        </p:grpSpPr>
        <p:sp>
          <p:nvSpPr>
            <p:cNvPr id="174" name="Google Shape;174;p17"/>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76" name="Google Shape;176;p17"/>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8"/>
          <p:cNvSpPr txBox="1"/>
          <p:nvPr>
            <p:ph idx="4294967295" type="title"/>
          </p:nvPr>
        </p:nvSpPr>
        <p:spPr>
          <a:xfrm>
            <a:off x="311700" y="1519275"/>
            <a:ext cx="8339100" cy="18153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rPr>
              <a:t>3. </a:t>
            </a:r>
            <a:r>
              <a:rPr lang="en" sz="3000">
                <a:solidFill>
                  <a:srgbClr val="000000"/>
                </a:solidFill>
              </a:rPr>
              <a:t>What is the correlation between position and advice to management?</a:t>
            </a:r>
            <a:endParaRPr sz="3000">
              <a:solidFill>
                <a:srgbClr val="000000"/>
              </a:solidFill>
            </a:endParaRPr>
          </a:p>
        </p:txBody>
      </p:sp>
      <p:grpSp>
        <p:nvGrpSpPr>
          <p:cNvPr id="184" name="Google Shape;184;p18"/>
          <p:cNvGrpSpPr/>
          <p:nvPr/>
        </p:nvGrpSpPr>
        <p:grpSpPr>
          <a:xfrm>
            <a:off x="4571997" y="4827269"/>
            <a:ext cx="3214023" cy="235450"/>
            <a:chOff x="3421585" y="2571707"/>
            <a:chExt cx="5446573" cy="399000"/>
          </a:xfrm>
        </p:grpSpPr>
        <p:sp>
          <p:nvSpPr>
            <p:cNvPr id="185" name="Google Shape;185;p18"/>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87" name="Google Shape;187;p18"/>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90" name="Google Shape;190;p18"/>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92" name="Google Shape;192;p18"/>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95" name="Google Shape;195;p1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97" name="Google Shape;197;p18"/>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198" name="Google Shape;198;p18"/>
          <p:cNvGrpSpPr/>
          <p:nvPr/>
        </p:nvGrpSpPr>
        <p:grpSpPr>
          <a:xfrm>
            <a:off x="8111794" y="4827244"/>
            <a:ext cx="753925" cy="235450"/>
            <a:chOff x="7590535" y="2571707"/>
            <a:chExt cx="1277623" cy="399000"/>
          </a:xfrm>
        </p:grpSpPr>
        <p:sp>
          <p:nvSpPr>
            <p:cNvPr id="199" name="Google Shape;199;p18"/>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01" name="Google Shape;201;p18"/>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8"/>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50966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9"/>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 Data Cleanup</a:t>
            </a:r>
            <a:endParaRPr/>
          </a:p>
        </p:txBody>
      </p:sp>
      <p:grpSp>
        <p:nvGrpSpPr>
          <p:cNvPr id="210" name="Google Shape;210;p19"/>
          <p:cNvGrpSpPr/>
          <p:nvPr/>
        </p:nvGrpSpPr>
        <p:grpSpPr>
          <a:xfrm>
            <a:off x="4578222" y="4827244"/>
            <a:ext cx="3214023" cy="235450"/>
            <a:chOff x="3421585" y="2571707"/>
            <a:chExt cx="5446573" cy="399000"/>
          </a:xfrm>
        </p:grpSpPr>
        <p:sp>
          <p:nvSpPr>
            <p:cNvPr id="211" name="Google Shape;211;p19"/>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13" name="Google Shape;213;p19"/>
            <p:cNvSpPr/>
            <p:nvPr/>
          </p:nvSpPr>
          <p:spPr>
            <a:xfrm>
              <a:off x="4300208"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16" name="Google Shape;216;p19"/>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18" name="Google Shape;218;p19"/>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21" name="Google Shape;221;p1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23" name="Google Shape;223;p19"/>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224" name="Google Shape;224;p19"/>
          <p:cNvGrpSpPr/>
          <p:nvPr/>
        </p:nvGrpSpPr>
        <p:grpSpPr>
          <a:xfrm>
            <a:off x="8111794" y="4827244"/>
            <a:ext cx="753925" cy="235450"/>
            <a:chOff x="7590535" y="2571707"/>
            <a:chExt cx="1277623" cy="399000"/>
          </a:xfrm>
        </p:grpSpPr>
        <p:sp>
          <p:nvSpPr>
            <p:cNvPr id="225" name="Google Shape;225;p19"/>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27" name="Google Shape;227;p19"/>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9"/>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5102285" y="4827269"/>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55538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b="46831" l="0" r="0" t="0"/>
          <a:stretch/>
        </p:blipFill>
        <p:spPr>
          <a:xfrm>
            <a:off x="2989275" y="438425"/>
            <a:ext cx="5770526" cy="1623609"/>
          </a:xfrm>
          <a:prstGeom prst="rect">
            <a:avLst/>
          </a:prstGeom>
          <a:noFill/>
          <a:ln>
            <a:noFill/>
          </a:ln>
        </p:spPr>
      </p:pic>
      <p:sp>
        <p:nvSpPr>
          <p:cNvPr id="237" name="Google Shape;237;p20"/>
          <p:cNvSpPr/>
          <p:nvPr/>
        </p:nvSpPr>
        <p:spPr>
          <a:xfrm rot="5400000">
            <a:off x="5548650" y="2350650"/>
            <a:ext cx="798000" cy="6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0"/>
          <p:cNvPicPr preferRelativeResize="0"/>
          <p:nvPr/>
        </p:nvPicPr>
        <p:blipFill rotWithShape="1">
          <a:blip r:embed="rId4">
            <a:alphaModFix/>
          </a:blip>
          <a:srcRect b="55826" l="0" r="0" t="0"/>
          <a:stretch/>
        </p:blipFill>
        <p:spPr>
          <a:xfrm>
            <a:off x="2989275" y="3413940"/>
            <a:ext cx="5770524" cy="1291135"/>
          </a:xfrm>
          <a:prstGeom prst="rect">
            <a:avLst/>
          </a:prstGeom>
          <a:noFill/>
          <a:ln>
            <a:noFill/>
          </a:ln>
        </p:spPr>
      </p:pic>
      <p:sp>
        <p:nvSpPr>
          <p:cNvPr id="239" name="Google Shape;239;p20"/>
          <p:cNvSpPr txBox="1"/>
          <p:nvPr/>
        </p:nvSpPr>
        <p:spPr>
          <a:xfrm>
            <a:off x="189800" y="1055675"/>
            <a:ext cx="26952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Original DataFrame:</a:t>
            </a:r>
            <a:endParaRPr b="1" sz="2000"/>
          </a:p>
        </p:txBody>
      </p:sp>
      <p:sp>
        <p:nvSpPr>
          <p:cNvPr id="240" name="Google Shape;240;p20"/>
          <p:cNvSpPr txBox="1"/>
          <p:nvPr/>
        </p:nvSpPr>
        <p:spPr>
          <a:xfrm>
            <a:off x="189800" y="3721075"/>
            <a:ext cx="2695200" cy="5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Cleaned</a:t>
            </a:r>
            <a:r>
              <a:rPr b="1" lang="en" sz="2000"/>
              <a:t> DataFrame:</a:t>
            </a:r>
            <a:endParaRPr b="1" sz="2000"/>
          </a:p>
        </p:txBody>
      </p:sp>
      <p:grpSp>
        <p:nvGrpSpPr>
          <p:cNvPr id="241" name="Google Shape;241;p20"/>
          <p:cNvGrpSpPr/>
          <p:nvPr/>
        </p:nvGrpSpPr>
        <p:grpSpPr>
          <a:xfrm>
            <a:off x="4578222" y="4827244"/>
            <a:ext cx="3214023" cy="235450"/>
            <a:chOff x="3421585" y="2571707"/>
            <a:chExt cx="5446573" cy="399000"/>
          </a:xfrm>
        </p:grpSpPr>
        <p:sp>
          <p:nvSpPr>
            <p:cNvPr id="242" name="Google Shape;242;p20"/>
            <p:cNvSpPr/>
            <p:nvPr/>
          </p:nvSpPr>
          <p:spPr>
            <a:xfrm>
              <a:off x="342158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44" name="Google Shape;244;p20"/>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47" name="Google Shape;247;p20"/>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49" name="Google Shape;249;p20"/>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52" name="Google Shape;252;p2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54" name="Google Shape;254;p20"/>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255" name="Google Shape;255;p20"/>
          <p:cNvGrpSpPr/>
          <p:nvPr/>
        </p:nvGrpSpPr>
        <p:grpSpPr>
          <a:xfrm>
            <a:off x="8111794" y="4827244"/>
            <a:ext cx="753925" cy="235450"/>
            <a:chOff x="7590535" y="2571707"/>
            <a:chExt cx="1277623" cy="399000"/>
          </a:xfrm>
        </p:grpSpPr>
        <p:sp>
          <p:nvSpPr>
            <p:cNvPr id="256" name="Google Shape;256;p20"/>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58" name="Google Shape;258;p20"/>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0"/>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55538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1"/>
          <p:cNvSpPr txBox="1"/>
          <p:nvPr>
            <p:ph type="ctrTitle"/>
          </p:nvPr>
        </p:nvSpPr>
        <p:spPr>
          <a:xfrm>
            <a:off x="114025" y="1634250"/>
            <a:ext cx="8897400" cy="111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 Data Visualization</a:t>
            </a:r>
            <a:endParaRPr/>
          </a:p>
        </p:txBody>
      </p:sp>
      <p:grpSp>
        <p:nvGrpSpPr>
          <p:cNvPr id="267" name="Google Shape;267;p21"/>
          <p:cNvGrpSpPr/>
          <p:nvPr/>
        </p:nvGrpSpPr>
        <p:grpSpPr>
          <a:xfrm>
            <a:off x="4578222" y="4827244"/>
            <a:ext cx="3214023" cy="235450"/>
            <a:chOff x="3421585" y="2571707"/>
            <a:chExt cx="5446573" cy="399000"/>
          </a:xfrm>
        </p:grpSpPr>
        <p:sp>
          <p:nvSpPr>
            <p:cNvPr id="268" name="Google Shape;268;p21"/>
            <p:cNvSpPr/>
            <p:nvPr/>
          </p:nvSpPr>
          <p:spPr>
            <a:xfrm>
              <a:off x="3421585" y="2571707"/>
              <a:ext cx="399000" cy="3990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394881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70" name="Google Shape;270;p21"/>
            <p:cNvSpPr/>
            <p:nvPr/>
          </p:nvSpPr>
          <p:spPr>
            <a:xfrm>
              <a:off x="430020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095010"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5622238"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73" name="Google Shape;273;p21"/>
            <p:cNvSpPr/>
            <p:nvPr/>
          </p:nvSpPr>
          <p:spPr>
            <a:xfrm>
              <a:off x="59736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4785526"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75" name="Google Shape;275;p21"/>
            <p:cNvSpPr/>
            <p:nvPr/>
          </p:nvSpPr>
          <p:spPr>
            <a:xfrm>
              <a:off x="6795733"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78" name="Google Shape;278;p2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7281051"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80" name="Google Shape;280;p21"/>
            <p:cNvSpPr/>
            <p:nvPr/>
          </p:nvSpPr>
          <p:spPr>
            <a:xfrm>
              <a:off x="6451638" y="275875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grpSp>
      <p:grpSp>
        <p:nvGrpSpPr>
          <p:cNvPr id="281" name="Google Shape;281;p21"/>
          <p:cNvGrpSpPr/>
          <p:nvPr/>
        </p:nvGrpSpPr>
        <p:grpSpPr>
          <a:xfrm>
            <a:off x="8111794" y="4827244"/>
            <a:ext cx="753925" cy="235450"/>
            <a:chOff x="7590535" y="2571707"/>
            <a:chExt cx="1277623" cy="399000"/>
          </a:xfrm>
        </p:grpSpPr>
        <p:sp>
          <p:nvSpPr>
            <p:cNvPr id="282" name="Google Shape;282;p21"/>
            <p:cNvSpPr/>
            <p:nvPr/>
          </p:nvSpPr>
          <p:spPr>
            <a:xfrm>
              <a:off x="7590535"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8117763" y="2742106"/>
              <a:ext cx="237300" cy="249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284" name="Google Shape;284;p21"/>
            <p:cNvSpPr/>
            <p:nvPr/>
          </p:nvSpPr>
          <p:spPr>
            <a:xfrm>
              <a:off x="8469158" y="2571707"/>
              <a:ext cx="399000" cy="3990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1"/>
          <p:cNvSpPr/>
          <p:nvPr/>
        </p:nvSpPr>
        <p:spPr>
          <a:xfrm>
            <a:off x="8093306"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4563297" y="4827244"/>
            <a:ext cx="235500" cy="235500"/>
          </a:xfrm>
          <a:prstGeom prst="ellipse">
            <a:avLst/>
          </a:prstGeom>
          <a:solidFill>
            <a:srgbClr val="858585"/>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6087297" y="4827244"/>
            <a:ext cx="235500" cy="235500"/>
          </a:xfrm>
          <a:prstGeom prst="ellipse">
            <a:avLst/>
          </a:prstGeom>
          <a:solidFill>
            <a:srgbClr val="0C58D3"/>
          </a:solidFill>
          <a:ln cap="flat" cmpd="sng" w="38100">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7882836" y="4900447"/>
            <a:ext cx="140100" cy="14700"/>
          </a:xfrm>
          <a:prstGeom prst="roundRect">
            <a:avLst>
              <a:gd fmla="val 50000" name="adj"/>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