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Roboto Medium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657A79-945D-4A6C-87A1-1C51B6FC695D}">
  <a:tblStyle styleId="{57657A79-945D-4A6C-87A1-1C51B6FC69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boldItalic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6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8.xml"/><Relationship Id="rId46" Type="http://schemas.openxmlformats.org/officeDocument/2006/relationships/font" Target="fonts/Lato-bold.fntdata"/><Relationship Id="rId23" Type="http://schemas.openxmlformats.org/officeDocument/2006/relationships/slide" Target="slides/slide17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Lato-boldItalic.fntdata"/><Relationship Id="rId25" Type="http://schemas.openxmlformats.org/officeDocument/2006/relationships/slide" Target="slides/slide19.xml"/><Relationship Id="rId47" Type="http://schemas.openxmlformats.org/officeDocument/2006/relationships/font" Target="fonts/La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RobotoMedium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Medium-italic.fntdata"/><Relationship Id="rId16" Type="http://schemas.openxmlformats.org/officeDocument/2006/relationships/slide" Target="slides/slide10.xml"/><Relationship Id="rId38" Type="http://schemas.openxmlformats.org/officeDocument/2006/relationships/font" Target="fonts/RobotoMediu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360c13e7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360c13e7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bc0ca496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bc0ca496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bc0ca49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bc0ca49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Adult Learning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babcc11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babcc11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43679c85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43679c85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b6af6b35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b6af6b35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b9445aab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b9445aab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70a10e2e9_6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70a10e2e9_6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1faa4f75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1faa4f75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Adult Learning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1faa4f75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01faa4f75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1faa4f75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1faa4f75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babcc11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babcc11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Adult Learning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1faa4f753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1faa4f75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1faa4f753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1faa4f753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babcc113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babcc113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abcc11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abcc11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 penjelasan Silver Gold Platinum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27e113c2_6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327e113c2_6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Adult Learning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bc0ca496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bc0ca49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babcc113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babcc113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Adult Learning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babcc113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babcc113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babcc113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babcc113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Adult Learning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babcc113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babcc113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250" y="2084925"/>
            <a:ext cx="2141450" cy="11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84000" y="2410488"/>
            <a:ext cx="5250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TEKNIS PELAKSANAAN</a:t>
            </a:r>
            <a:endParaRPr b="1" sz="1700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3357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KELAS BINAR BOOTCAMP 2022</a:t>
            </a:r>
            <a:endParaRPr sz="1500">
              <a:solidFill>
                <a:srgbClr val="73357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73357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998200" y="3155150"/>
            <a:ext cx="7628100" cy="12300"/>
          </a:xfrm>
          <a:prstGeom prst="straightConnector1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241950" y="10075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REVIEW &amp; ANNOUNCEMENT</a:t>
            </a:r>
            <a:endParaRPr b="1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 flipH="1" rot="10800000">
            <a:off x="357375" y="677825"/>
            <a:ext cx="8860200" cy="12300"/>
          </a:xfrm>
          <a:prstGeom prst="straightConnector1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2"/>
          <p:cNvSpPr txBox="1"/>
          <p:nvPr/>
        </p:nvSpPr>
        <p:spPr>
          <a:xfrm>
            <a:off x="241950" y="7555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CHALLENGE </a:t>
            </a:r>
            <a:endParaRPr b="1" sz="2000">
              <a:solidFill>
                <a:srgbClr val="7335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8303450" y="568350"/>
            <a:ext cx="4215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FD</a:t>
            </a:r>
            <a:endParaRPr sz="500">
              <a:solidFill>
                <a:srgbClr val="73357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099" y="4735266"/>
            <a:ext cx="597597" cy="31993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3786500" y="1844675"/>
            <a:ext cx="44235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Akhirnya, kamu sampai ke step terakhir dari setiap chapter!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Selama 2 minggu, kamu sudah mengerjakan challenge, membaca reading materials, dan pastinya mencari referensi diluar Binar. Hal terakhir kamu hanya perlu </a:t>
            </a: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mengumpulkan challenge setiap chapter pada hari </a:t>
            </a:r>
            <a:r>
              <a:rPr b="1" lang="en" sz="9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Senin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. Sekarang saatnya gantian, tim Binar akan mengerjakan tugas yaitu melakukan </a:t>
            </a:r>
            <a:r>
              <a:rPr b="1" i="1" lang="en" sz="900">
                <a:latin typeface="Roboto"/>
                <a:ea typeface="Roboto"/>
                <a:cs typeface="Roboto"/>
                <a:sym typeface="Roboto"/>
              </a:rPr>
              <a:t>Student Challenge Review</a:t>
            </a:r>
            <a:endParaRPr b="1" i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Tim Binar membutuhkan waktu selama 5 hari untuk melakukan </a:t>
            </a: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student challenge review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berupa </a:t>
            </a: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review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quantitative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dan juga </a:t>
            </a: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qualitative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. mulai dari hari Senin dan akan berakhir pada hari Jumat (dilakukan setiap minggu ke-3 per chapternya)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Setelah kami menyelesaikan student </a:t>
            </a: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challenge review,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 akan memberikan </a:t>
            </a:r>
            <a:r>
              <a:rPr b="1"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 Results &amp; Announcement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kepada </a:t>
            </a: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setiap hari Jum’at (minggu ke-3 per chapternya).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625" y="1738800"/>
            <a:ext cx="1867095" cy="27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3357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937200" y="1761950"/>
            <a:ext cx="71172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 RESULTS ANNOUNCEMENT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MENANDAKAN BERAKHIRNYA CHAPTER SEKARANG, SEKALIGUS JUGA </a:t>
            </a:r>
            <a:r>
              <a:rPr b="1"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“UNLOCK NEW CHAPTER”</a:t>
            </a:r>
            <a:endParaRPr b="1" i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SETELAH INI, KAMU AKAN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MENGULANGI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SELURUH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FLOW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DAN ITEM YANG ADA DALAM DOKUMEN INI SAMPAI AKHIRNYA KAMU LULUS DI BINAR BOOTCAMP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3162347"/>
            <a:ext cx="455496" cy="63520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>
            <a:off x="127725" y="127725"/>
            <a:ext cx="8893800" cy="4899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4"/>
          <p:cNvCxnSpPr/>
          <p:nvPr/>
        </p:nvCxnSpPr>
        <p:spPr>
          <a:xfrm flipH="1" rot="10800000">
            <a:off x="357375" y="677825"/>
            <a:ext cx="8860200" cy="12300"/>
          </a:xfrm>
          <a:prstGeom prst="straightConnector1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4"/>
          <p:cNvSpPr txBox="1"/>
          <p:nvPr/>
        </p:nvSpPr>
        <p:spPr>
          <a:xfrm>
            <a:off x="241950" y="677825"/>
            <a:ext cx="621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UI/UX Research &amp; Design, Product Management, Full Stack Web Development, Android Engineering</a:t>
            </a:r>
            <a:endParaRPr b="1" sz="1500">
              <a:solidFill>
                <a:srgbClr val="7335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8303450" y="568350"/>
            <a:ext cx="4215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TAHAP</a:t>
            </a:r>
            <a:endParaRPr sz="500">
              <a:solidFill>
                <a:srgbClr val="73357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099" y="4735266"/>
            <a:ext cx="597597" cy="3199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4"/>
          <p:cNvCxnSpPr>
            <a:stCxn id="166" idx="3"/>
          </p:cNvCxnSpPr>
          <p:nvPr/>
        </p:nvCxnSpPr>
        <p:spPr>
          <a:xfrm>
            <a:off x="1435050" y="1934950"/>
            <a:ext cx="5891100" cy="141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4"/>
          <p:cNvSpPr/>
          <p:nvPr/>
        </p:nvSpPr>
        <p:spPr>
          <a:xfrm>
            <a:off x="241950" y="1740250"/>
            <a:ext cx="1193100" cy="389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TERIMA READING MATERIALS &amp; CHALLENGE DOCUMENT</a:t>
            </a:r>
            <a:endParaRPr b="1" i="1"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2858425" y="1518975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#1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- 1)</a:t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4182400" y="2128863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#2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- 1)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5644350" y="1478338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#3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- 1)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24"/>
          <p:cNvCxnSpPr/>
          <p:nvPr/>
        </p:nvCxnSpPr>
        <p:spPr>
          <a:xfrm flipH="1">
            <a:off x="7337775" y="1953150"/>
            <a:ext cx="600" cy="12150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1752075" y="3124875"/>
            <a:ext cx="5574300" cy="282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4"/>
          <p:cNvSpPr/>
          <p:nvPr/>
        </p:nvSpPr>
        <p:spPr>
          <a:xfrm>
            <a:off x="5559300" y="2687625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#4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- 2)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4067625" y="3331200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#5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- 2)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2438200" y="2685913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#6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- 2)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" name="Google Shape;175;p24"/>
          <p:cNvCxnSpPr/>
          <p:nvPr/>
        </p:nvCxnSpPr>
        <p:spPr>
          <a:xfrm flipH="1">
            <a:off x="1740075" y="3124875"/>
            <a:ext cx="600" cy="12150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4"/>
          <p:cNvCxnSpPr>
            <a:endCxn id="177" idx="1"/>
          </p:cNvCxnSpPr>
          <p:nvPr/>
        </p:nvCxnSpPr>
        <p:spPr>
          <a:xfrm>
            <a:off x="1752075" y="4344075"/>
            <a:ext cx="5802900" cy="141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4"/>
          <p:cNvSpPr/>
          <p:nvPr/>
        </p:nvSpPr>
        <p:spPr>
          <a:xfrm>
            <a:off x="2044900" y="3921525"/>
            <a:ext cx="1439700" cy="261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SUBMISSION</a:t>
            </a:r>
            <a:endParaRPr b="1"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3166525" y="4554250"/>
            <a:ext cx="20265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 REVIEW BY FACILITATOR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4671050" y="3886100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RESULTS </a:t>
            </a:r>
            <a:r>
              <a:rPr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ANNOUNCEMENT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7554975" y="4163475"/>
            <a:ext cx="1088100" cy="389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UNLOCK NEW CHAPTER</a:t>
            </a:r>
            <a:endParaRPr b="1"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14148" y="2198772"/>
            <a:ext cx="848702" cy="95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5975" y="3117601"/>
            <a:ext cx="1088174" cy="108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/>
          <p:nvPr/>
        </p:nvSpPr>
        <p:spPr>
          <a:xfrm>
            <a:off x="1585525" y="2136763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MULAI MENGERJAKAN </a:t>
            </a: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endParaRPr b="1"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4"/>
          <p:cNvSpPr/>
          <p:nvPr/>
        </p:nvSpPr>
        <p:spPr>
          <a:xfrm flipH="1" rot="10800000">
            <a:off x="4849600" y="1900863"/>
            <a:ext cx="105300" cy="10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335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4"/>
          <p:cNvGrpSpPr/>
          <p:nvPr/>
        </p:nvGrpSpPr>
        <p:grpSpPr>
          <a:xfrm>
            <a:off x="2252725" y="1889351"/>
            <a:ext cx="105300" cy="247500"/>
            <a:chOff x="2252725" y="1965551"/>
            <a:chExt cx="105300" cy="247500"/>
          </a:xfrm>
        </p:grpSpPr>
        <p:sp>
          <p:nvSpPr>
            <p:cNvPr id="186" name="Google Shape;186;p24"/>
            <p:cNvSpPr/>
            <p:nvPr/>
          </p:nvSpPr>
          <p:spPr>
            <a:xfrm flipH="1" rot="10800000">
              <a:off x="2252725" y="1965551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4"/>
            <p:cNvCxnSpPr>
              <a:stCxn id="186" idx="0"/>
              <a:endCxn id="183" idx="0"/>
            </p:cNvCxnSpPr>
            <p:nvPr/>
          </p:nvCxnSpPr>
          <p:spPr>
            <a:xfrm>
              <a:off x="2305375" y="2070851"/>
              <a:ext cx="0" cy="1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8" name="Google Shape;188;p24"/>
          <p:cNvGrpSpPr/>
          <p:nvPr/>
        </p:nvGrpSpPr>
        <p:grpSpPr>
          <a:xfrm>
            <a:off x="3525625" y="1780875"/>
            <a:ext cx="105300" cy="225301"/>
            <a:chOff x="3525625" y="1857075"/>
            <a:chExt cx="105300" cy="225301"/>
          </a:xfrm>
        </p:grpSpPr>
        <p:sp>
          <p:nvSpPr>
            <p:cNvPr id="189" name="Google Shape;189;p24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" name="Google Shape;190;p24"/>
            <p:cNvCxnSpPr>
              <a:stCxn id="167" idx="2"/>
              <a:endCxn id="189" idx="4"/>
            </p:cNvCxnSpPr>
            <p:nvPr/>
          </p:nvCxnSpPr>
          <p:spPr>
            <a:xfrm>
              <a:off x="3578275" y="1857075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1" name="Google Shape;191;p24"/>
          <p:cNvCxnSpPr>
            <a:stCxn id="184" idx="0"/>
            <a:endCxn id="168" idx="0"/>
          </p:cNvCxnSpPr>
          <p:nvPr/>
        </p:nvCxnSpPr>
        <p:spPr>
          <a:xfrm>
            <a:off x="4902250" y="2006163"/>
            <a:ext cx="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4734825" y="3083688"/>
            <a:ext cx="105300" cy="247500"/>
            <a:chOff x="2252725" y="1965551"/>
            <a:chExt cx="105300" cy="247500"/>
          </a:xfrm>
        </p:grpSpPr>
        <p:sp>
          <p:nvSpPr>
            <p:cNvPr id="193" name="Google Shape;193;p24"/>
            <p:cNvSpPr/>
            <p:nvPr/>
          </p:nvSpPr>
          <p:spPr>
            <a:xfrm flipH="1" rot="10800000">
              <a:off x="2252725" y="1965551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Google Shape;194;p24"/>
            <p:cNvCxnSpPr>
              <a:stCxn id="193" idx="0"/>
            </p:cNvCxnSpPr>
            <p:nvPr/>
          </p:nvCxnSpPr>
          <p:spPr>
            <a:xfrm>
              <a:off x="2305375" y="2070851"/>
              <a:ext cx="0" cy="1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5" name="Google Shape;195;p24"/>
          <p:cNvGrpSpPr/>
          <p:nvPr/>
        </p:nvGrpSpPr>
        <p:grpSpPr>
          <a:xfrm>
            <a:off x="6311550" y="1756751"/>
            <a:ext cx="105300" cy="225300"/>
            <a:chOff x="3678025" y="2009476"/>
            <a:chExt cx="105300" cy="225300"/>
          </a:xfrm>
        </p:grpSpPr>
        <p:sp>
          <p:nvSpPr>
            <p:cNvPr id="196" name="Google Shape;196;p24"/>
            <p:cNvSpPr/>
            <p:nvPr/>
          </p:nvSpPr>
          <p:spPr>
            <a:xfrm flipH="1" rot="10800000">
              <a:off x="3678025" y="21294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" name="Google Shape;197;p24"/>
            <p:cNvCxnSpPr>
              <a:endCxn id="196" idx="4"/>
            </p:cNvCxnSpPr>
            <p:nvPr/>
          </p:nvCxnSpPr>
          <p:spPr>
            <a:xfrm>
              <a:off x="3730675" y="20094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" name="Google Shape;198;p24"/>
          <p:cNvGrpSpPr/>
          <p:nvPr/>
        </p:nvGrpSpPr>
        <p:grpSpPr>
          <a:xfrm>
            <a:off x="3105400" y="2949826"/>
            <a:ext cx="105300" cy="225300"/>
            <a:chOff x="3525625" y="1857076"/>
            <a:chExt cx="105300" cy="225300"/>
          </a:xfrm>
        </p:grpSpPr>
        <p:sp>
          <p:nvSpPr>
            <p:cNvPr id="199" name="Google Shape;199;p24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4"/>
            <p:cNvCxnSpPr>
              <a:endCxn id="199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" name="Google Shape;201;p24"/>
          <p:cNvGrpSpPr/>
          <p:nvPr/>
        </p:nvGrpSpPr>
        <p:grpSpPr>
          <a:xfrm>
            <a:off x="6226500" y="2955226"/>
            <a:ext cx="105300" cy="225300"/>
            <a:chOff x="3525625" y="1857076"/>
            <a:chExt cx="105300" cy="225300"/>
          </a:xfrm>
        </p:grpSpPr>
        <p:sp>
          <p:nvSpPr>
            <p:cNvPr id="202" name="Google Shape;202;p24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24"/>
            <p:cNvCxnSpPr>
              <a:endCxn id="202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" name="Google Shape;204;p24"/>
          <p:cNvGrpSpPr/>
          <p:nvPr/>
        </p:nvGrpSpPr>
        <p:grpSpPr>
          <a:xfrm>
            <a:off x="2712100" y="4163476"/>
            <a:ext cx="105300" cy="225300"/>
            <a:chOff x="3525625" y="1857076"/>
            <a:chExt cx="105300" cy="225300"/>
          </a:xfrm>
        </p:grpSpPr>
        <p:sp>
          <p:nvSpPr>
            <p:cNvPr id="205" name="Google Shape;205;p24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24"/>
            <p:cNvCxnSpPr>
              <a:endCxn id="205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5338250" y="4163476"/>
            <a:ext cx="105300" cy="225300"/>
            <a:chOff x="3525625" y="1857076"/>
            <a:chExt cx="105300" cy="225300"/>
          </a:xfrm>
        </p:grpSpPr>
        <p:sp>
          <p:nvSpPr>
            <p:cNvPr id="208" name="Google Shape;208;p24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" name="Google Shape;209;p24"/>
            <p:cNvCxnSpPr>
              <a:endCxn id="208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" name="Google Shape;210;p24"/>
          <p:cNvGrpSpPr/>
          <p:nvPr/>
        </p:nvGrpSpPr>
        <p:grpSpPr>
          <a:xfrm>
            <a:off x="4127125" y="4305363"/>
            <a:ext cx="105300" cy="247500"/>
            <a:chOff x="2252725" y="1965551"/>
            <a:chExt cx="105300" cy="247500"/>
          </a:xfrm>
        </p:grpSpPr>
        <p:sp>
          <p:nvSpPr>
            <p:cNvPr id="211" name="Google Shape;211;p24"/>
            <p:cNvSpPr/>
            <p:nvPr/>
          </p:nvSpPr>
          <p:spPr>
            <a:xfrm flipH="1" rot="10800000">
              <a:off x="2252725" y="1965551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" name="Google Shape;212;p24"/>
            <p:cNvCxnSpPr>
              <a:stCxn id="211" idx="0"/>
            </p:cNvCxnSpPr>
            <p:nvPr/>
          </p:nvCxnSpPr>
          <p:spPr>
            <a:xfrm>
              <a:off x="2305375" y="2070851"/>
              <a:ext cx="0" cy="1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24"/>
          <p:cNvSpPr/>
          <p:nvPr/>
        </p:nvSpPr>
        <p:spPr>
          <a:xfrm>
            <a:off x="5322400" y="4554250"/>
            <a:ext cx="2207700" cy="261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MENDAPATKAN JADWAL </a:t>
            </a:r>
            <a:r>
              <a:rPr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NEXT CHAPTER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4"/>
          <p:cNvSpPr/>
          <p:nvPr/>
        </p:nvSpPr>
        <p:spPr>
          <a:xfrm flipH="1" rot="10800000">
            <a:off x="6373600" y="4295888"/>
            <a:ext cx="105300" cy="10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335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24"/>
          <p:cNvCxnSpPr>
            <a:stCxn id="214" idx="0"/>
            <a:endCxn id="213" idx="0"/>
          </p:cNvCxnSpPr>
          <p:nvPr/>
        </p:nvCxnSpPr>
        <p:spPr>
          <a:xfrm>
            <a:off x="6426250" y="4401188"/>
            <a:ext cx="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4"/>
          <p:cNvSpPr txBox="1"/>
          <p:nvPr/>
        </p:nvSpPr>
        <p:spPr>
          <a:xfrm>
            <a:off x="241950" y="2230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TEKNIS </a:t>
            </a:r>
            <a:r>
              <a:rPr b="1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OPERASIONAL </a:t>
            </a:r>
            <a:r>
              <a:rPr b="1" lang="en" sz="2000">
                <a:solidFill>
                  <a:srgbClr val="F2AB2F"/>
                </a:solidFill>
                <a:latin typeface="Roboto"/>
                <a:ea typeface="Roboto"/>
                <a:cs typeface="Roboto"/>
                <a:sym typeface="Roboto"/>
              </a:rPr>
              <a:t>LEVEL GOLD</a:t>
            </a:r>
            <a:endParaRPr b="1" sz="2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5"/>
          <p:cNvCxnSpPr/>
          <p:nvPr/>
        </p:nvCxnSpPr>
        <p:spPr>
          <a:xfrm flipH="1" rot="10800000">
            <a:off x="357375" y="677825"/>
            <a:ext cx="8860200" cy="12300"/>
          </a:xfrm>
          <a:prstGeom prst="straightConnector1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5"/>
          <p:cNvSpPr txBox="1"/>
          <p:nvPr/>
        </p:nvSpPr>
        <p:spPr>
          <a:xfrm>
            <a:off x="8303450" y="568350"/>
            <a:ext cx="4215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TAHAP</a:t>
            </a:r>
            <a:endParaRPr sz="500">
              <a:solidFill>
                <a:srgbClr val="73357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099" y="4735266"/>
            <a:ext cx="597597" cy="3199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5"/>
          <p:cNvCxnSpPr>
            <a:stCxn id="225" idx="3"/>
          </p:cNvCxnSpPr>
          <p:nvPr/>
        </p:nvCxnSpPr>
        <p:spPr>
          <a:xfrm>
            <a:off x="1548900" y="1926305"/>
            <a:ext cx="5771400" cy="138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5"/>
          <p:cNvSpPr/>
          <p:nvPr/>
        </p:nvSpPr>
        <p:spPr>
          <a:xfrm>
            <a:off x="380100" y="1735505"/>
            <a:ext cx="1168800" cy="381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TERIMA READING MATERIALS &amp; CHALLENGE DOCUMENT</a:t>
            </a:r>
            <a:endParaRPr b="1" i="1"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2753610" y="1413175"/>
            <a:ext cx="1803600" cy="3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1 , 2 ,3 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Chapter 3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- 1)</a:t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7" name="Google Shape;227;p25"/>
          <p:cNvCxnSpPr/>
          <p:nvPr/>
        </p:nvCxnSpPr>
        <p:spPr>
          <a:xfrm>
            <a:off x="7332370" y="1944080"/>
            <a:ext cx="14700" cy="12303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5"/>
          <p:cNvCxnSpPr/>
          <p:nvPr/>
        </p:nvCxnSpPr>
        <p:spPr>
          <a:xfrm>
            <a:off x="1891437" y="3145531"/>
            <a:ext cx="5461200" cy="276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5"/>
          <p:cNvCxnSpPr/>
          <p:nvPr/>
        </p:nvCxnSpPr>
        <p:spPr>
          <a:xfrm flipH="1">
            <a:off x="1879669" y="3145531"/>
            <a:ext cx="600" cy="11904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5"/>
          <p:cNvCxnSpPr>
            <a:endCxn id="231" idx="1"/>
          </p:cNvCxnSpPr>
          <p:nvPr/>
        </p:nvCxnSpPr>
        <p:spPr>
          <a:xfrm>
            <a:off x="1891459" y="4340033"/>
            <a:ext cx="5685000" cy="138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5"/>
          <p:cNvSpPr/>
          <p:nvPr/>
        </p:nvSpPr>
        <p:spPr>
          <a:xfrm>
            <a:off x="2246059" y="3823106"/>
            <a:ext cx="1722900" cy="381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SUBMISSION 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Level Gold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277155" y="4545870"/>
            <a:ext cx="1985400" cy="25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 REVIEW BY FACILITATOR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4751117" y="3891293"/>
            <a:ext cx="1410600" cy="25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RESULTS  ANNOUNCEMENT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7576459" y="4163033"/>
            <a:ext cx="1065900" cy="381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UNLOCK NEW LEVEL</a:t>
            </a:r>
            <a:endParaRPr b="1"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8802" y="2184712"/>
            <a:ext cx="831459" cy="934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5931" y="3156455"/>
            <a:ext cx="1066071" cy="106607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/>
          <p:nvPr/>
        </p:nvSpPr>
        <p:spPr>
          <a:xfrm>
            <a:off x="1696382" y="2123963"/>
            <a:ext cx="1410600" cy="25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MULAI MENGERJAKAN </a:t>
            </a: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endParaRPr b="1"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8" name="Google Shape;238;p25"/>
          <p:cNvGrpSpPr/>
          <p:nvPr/>
        </p:nvGrpSpPr>
        <p:grpSpPr>
          <a:xfrm>
            <a:off x="2350060" y="1881603"/>
            <a:ext cx="103162" cy="242476"/>
            <a:chOff x="2252725" y="1965551"/>
            <a:chExt cx="105300" cy="247500"/>
          </a:xfrm>
        </p:grpSpPr>
        <p:sp>
          <p:nvSpPr>
            <p:cNvPr id="239" name="Google Shape;239;p25"/>
            <p:cNvSpPr/>
            <p:nvPr/>
          </p:nvSpPr>
          <p:spPr>
            <a:xfrm flipH="1" rot="10800000">
              <a:off x="2252725" y="1965551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0" name="Google Shape;240;p25"/>
            <p:cNvCxnSpPr>
              <a:stCxn id="239" idx="0"/>
              <a:endCxn id="237" idx="0"/>
            </p:cNvCxnSpPr>
            <p:nvPr/>
          </p:nvCxnSpPr>
          <p:spPr>
            <a:xfrm>
              <a:off x="2305375" y="2070851"/>
              <a:ext cx="0" cy="1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5"/>
          <p:cNvGrpSpPr/>
          <p:nvPr/>
        </p:nvGrpSpPr>
        <p:grpSpPr>
          <a:xfrm>
            <a:off x="3597120" y="1794775"/>
            <a:ext cx="103162" cy="201281"/>
            <a:chOff x="3525625" y="1876924"/>
            <a:chExt cx="105300" cy="205452"/>
          </a:xfrm>
        </p:grpSpPr>
        <p:sp>
          <p:nvSpPr>
            <p:cNvPr id="242" name="Google Shape;242;p25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" name="Google Shape;243;p25"/>
            <p:cNvCxnSpPr>
              <a:stCxn id="226" idx="2"/>
              <a:endCxn id="242" idx="4"/>
            </p:cNvCxnSpPr>
            <p:nvPr/>
          </p:nvCxnSpPr>
          <p:spPr>
            <a:xfrm flipH="1">
              <a:off x="3578223" y="1876924"/>
              <a:ext cx="6900" cy="10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4" name="Google Shape;244;p25"/>
          <p:cNvGrpSpPr/>
          <p:nvPr/>
        </p:nvGrpSpPr>
        <p:grpSpPr>
          <a:xfrm>
            <a:off x="6326490" y="1801902"/>
            <a:ext cx="103162" cy="170515"/>
            <a:chOff x="6311550" y="1598315"/>
            <a:chExt cx="105300" cy="174048"/>
          </a:xfrm>
        </p:grpSpPr>
        <p:sp>
          <p:nvSpPr>
            <p:cNvPr id="245" name="Google Shape;245;p25"/>
            <p:cNvSpPr/>
            <p:nvPr/>
          </p:nvSpPr>
          <p:spPr>
            <a:xfrm flipH="1" rot="10800000">
              <a:off x="6311550" y="1667063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" name="Google Shape;246;p25"/>
            <p:cNvCxnSpPr>
              <a:stCxn id="247" idx="2"/>
              <a:endCxn id="245" idx="4"/>
            </p:cNvCxnSpPr>
            <p:nvPr/>
          </p:nvCxnSpPr>
          <p:spPr>
            <a:xfrm>
              <a:off x="6364059" y="1598315"/>
              <a:ext cx="0" cy="6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" name="Google Shape;248;p25"/>
          <p:cNvGrpSpPr/>
          <p:nvPr/>
        </p:nvGrpSpPr>
        <p:grpSpPr>
          <a:xfrm>
            <a:off x="3665232" y="2974062"/>
            <a:ext cx="103162" cy="220726"/>
            <a:chOff x="3525625" y="1857076"/>
            <a:chExt cx="105300" cy="225300"/>
          </a:xfrm>
        </p:grpSpPr>
        <p:sp>
          <p:nvSpPr>
            <p:cNvPr id="249" name="Google Shape;249;p25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" name="Google Shape;250;p25"/>
            <p:cNvCxnSpPr>
              <a:endCxn id="249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1" name="Google Shape;251;p25"/>
          <p:cNvGrpSpPr/>
          <p:nvPr/>
        </p:nvGrpSpPr>
        <p:grpSpPr>
          <a:xfrm>
            <a:off x="3055966" y="4163059"/>
            <a:ext cx="103162" cy="220726"/>
            <a:chOff x="3525625" y="1857076"/>
            <a:chExt cx="105300" cy="225300"/>
          </a:xfrm>
        </p:grpSpPr>
        <p:sp>
          <p:nvSpPr>
            <p:cNvPr id="252" name="Google Shape;252;p25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" name="Google Shape;253;p25"/>
            <p:cNvCxnSpPr>
              <a:endCxn id="252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4" name="Google Shape;254;p25"/>
          <p:cNvGrpSpPr/>
          <p:nvPr/>
        </p:nvGrpSpPr>
        <p:grpSpPr>
          <a:xfrm>
            <a:off x="5404812" y="4163059"/>
            <a:ext cx="103162" cy="220726"/>
            <a:chOff x="3525625" y="1857076"/>
            <a:chExt cx="105300" cy="225300"/>
          </a:xfrm>
        </p:grpSpPr>
        <p:sp>
          <p:nvSpPr>
            <p:cNvPr id="255" name="Google Shape;255;p25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" name="Google Shape;256;p25"/>
            <p:cNvCxnSpPr>
              <a:endCxn id="255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" name="Google Shape;257;p25"/>
          <p:cNvGrpSpPr/>
          <p:nvPr/>
        </p:nvGrpSpPr>
        <p:grpSpPr>
          <a:xfrm>
            <a:off x="5975186" y="2997219"/>
            <a:ext cx="103162" cy="220726"/>
            <a:chOff x="3525625" y="1857076"/>
            <a:chExt cx="105300" cy="225300"/>
          </a:xfrm>
        </p:grpSpPr>
        <p:sp>
          <p:nvSpPr>
            <p:cNvPr id="258" name="Google Shape;258;p25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9" name="Google Shape;259;p25"/>
            <p:cNvCxnSpPr>
              <a:endCxn id="258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" name="Google Shape;260;p25"/>
          <p:cNvGrpSpPr/>
          <p:nvPr/>
        </p:nvGrpSpPr>
        <p:grpSpPr>
          <a:xfrm>
            <a:off x="4218272" y="4302065"/>
            <a:ext cx="103162" cy="242476"/>
            <a:chOff x="2252725" y="1965551"/>
            <a:chExt cx="105300" cy="247500"/>
          </a:xfrm>
        </p:grpSpPr>
        <p:sp>
          <p:nvSpPr>
            <p:cNvPr id="261" name="Google Shape;261;p25"/>
            <p:cNvSpPr/>
            <p:nvPr/>
          </p:nvSpPr>
          <p:spPr>
            <a:xfrm flipH="1" rot="10800000">
              <a:off x="2252725" y="1965551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" name="Google Shape;262;p25"/>
            <p:cNvCxnSpPr>
              <a:stCxn id="261" idx="0"/>
            </p:cNvCxnSpPr>
            <p:nvPr/>
          </p:nvCxnSpPr>
          <p:spPr>
            <a:xfrm>
              <a:off x="2305375" y="2070851"/>
              <a:ext cx="0" cy="1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5"/>
          <p:cNvSpPr/>
          <p:nvPr/>
        </p:nvSpPr>
        <p:spPr>
          <a:xfrm>
            <a:off x="5477995" y="4545870"/>
            <a:ext cx="1985400" cy="256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MENDAPATKAN JADWAL </a:t>
            </a:r>
            <a:r>
              <a:rPr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NEXT LEVEL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6419170" y="4292812"/>
            <a:ext cx="103162" cy="253057"/>
            <a:chOff x="6406150" y="4140838"/>
            <a:chExt cx="105300" cy="258300"/>
          </a:xfrm>
        </p:grpSpPr>
        <p:sp>
          <p:nvSpPr>
            <p:cNvPr id="265" name="Google Shape;265;p25"/>
            <p:cNvSpPr/>
            <p:nvPr/>
          </p:nvSpPr>
          <p:spPr>
            <a:xfrm flipH="1" rot="10800000">
              <a:off x="6406150" y="4140838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" name="Google Shape;266;p25"/>
            <p:cNvCxnSpPr>
              <a:stCxn id="265" idx="0"/>
              <a:endCxn id="263" idx="0"/>
            </p:cNvCxnSpPr>
            <p:nvPr/>
          </p:nvCxnSpPr>
          <p:spPr>
            <a:xfrm>
              <a:off x="6458800" y="4246138"/>
              <a:ext cx="0" cy="15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7" name="Google Shape;267;p25"/>
          <p:cNvSpPr txBox="1"/>
          <p:nvPr/>
        </p:nvSpPr>
        <p:spPr>
          <a:xfrm>
            <a:off x="241950" y="677825"/>
            <a:ext cx="8061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Business Intelligence Analyst, Business Intelligence Engineering</a:t>
            </a:r>
            <a:endParaRPr b="1" sz="1500">
              <a:solidFill>
                <a:srgbClr val="7335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241950" y="2230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TEKNIS </a:t>
            </a:r>
            <a:r>
              <a:rPr b="1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OPERASIONAL </a:t>
            </a:r>
            <a:r>
              <a:rPr b="1" lang="en" sz="2000">
                <a:solidFill>
                  <a:srgbClr val="F2AB2F"/>
                </a:solidFill>
                <a:latin typeface="Roboto"/>
                <a:ea typeface="Roboto"/>
                <a:cs typeface="Roboto"/>
                <a:sym typeface="Roboto"/>
              </a:rPr>
              <a:t>LEVEL GOLD</a:t>
            </a:r>
            <a:endParaRPr b="1" sz="2000">
              <a:solidFill>
                <a:srgbClr val="F2AB2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5476134" y="1420302"/>
            <a:ext cx="1803600" cy="3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4 , 5, 6 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Chapter 3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- 2)</a:t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5123496" y="2620026"/>
            <a:ext cx="1803600" cy="3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1 , 2 ,3 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Chapter 4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- 1)</a:t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2797929" y="2596453"/>
            <a:ext cx="1803600" cy="3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4 , 5, 6 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Chapter 4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- 2)</a:t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7525025" y="2346229"/>
            <a:ext cx="1168800" cy="381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TERIMA READING MATERIALS </a:t>
            </a:r>
            <a:endParaRPr b="1" i="1"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2" name="Google Shape;272;p25"/>
          <p:cNvGrpSpPr/>
          <p:nvPr/>
        </p:nvGrpSpPr>
        <p:grpSpPr>
          <a:xfrm rot="5400000">
            <a:off x="7362761" y="2432476"/>
            <a:ext cx="103162" cy="220726"/>
            <a:chOff x="3525625" y="1857076"/>
            <a:chExt cx="105300" cy="225300"/>
          </a:xfrm>
        </p:grpSpPr>
        <p:sp>
          <p:nvSpPr>
            <p:cNvPr id="273" name="Google Shape;273;p25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" name="Google Shape;274;p25"/>
            <p:cNvCxnSpPr>
              <a:endCxn id="273" idx="4"/>
            </p:cNvCxnSpPr>
            <p:nvPr/>
          </p:nvCxnSpPr>
          <p:spPr>
            <a:xfrm rot="5400000">
              <a:off x="3518275" y="1917076"/>
              <a:ext cx="12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26"/>
          <p:cNvCxnSpPr/>
          <p:nvPr/>
        </p:nvCxnSpPr>
        <p:spPr>
          <a:xfrm flipH="1" rot="10800000">
            <a:off x="357375" y="677825"/>
            <a:ext cx="8860200" cy="12300"/>
          </a:xfrm>
          <a:prstGeom prst="straightConnector1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6"/>
          <p:cNvSpPr txBox="1"/>
          <p:nvPr/>
        </p:nvSpPr>
        <p:spPr>
          <a:xfrm>
            <a:off x="8303450" y="568350"/>
            <a:ext cx="4215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TAHAP</a:t>
            </a:r>
            <a:endParaRPr sz="500">
              <a:solidFill>
                <a:srgbClr val="73357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81" name="Google Shape;2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099" y="4735266"/>
            <a:ext cx="597597" cy="3199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6"/>
          <p:cNvCxnSpPr>
            <a:stCxn id="283" idx="3"/>
          </p:cNvCxnSpPr>
          <p:nvPr/>
        </p:nvCxnSpPr>
        <p:spPr>
          <a:xfrm>
            <a:off x="1548900" y="1926305"/>
            <a:ext cx="5771400" cy="138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6"/>
          <p:cNvSpPr/>
          <p:nvPr/>
        </p:nvSpPr>
        <p:spPr>
          <a:xfrm>
            <a:off x="380100" y="1735505"/>
            <a:ext cx="1168800" cy="381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TERIMA READING MATERIALS &amp; CHALLENGE DOCUMENT</a:t>
            </a:r>
            <a:endParaRPr b="1" i="1"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2753610" y="1413175"/>
            <a:ext cx="1803600" cy="3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1 , 2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,3 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Chapter 3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- 1)</a:t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5" name="Google Shape;285;p26"/>
          <p:cNvCxnSpPr/>
          <p:nvPr/>
        </p:nvCxnSpPr>
        <p:spPr>
          <a:xfrm>
            <a:off x="7332370" y="1944080"/>
            <a:ext cx="14700" cy="12303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1891437" y="3145531"/>
            <a:ext cx="5461200" cy="276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6"/>
          <p:cNvCxnSpPr/>
          <p:nvPr/>
        </p:nvCxnSpPr>
        <p:spPr>
          <a:xfrm flipH="1">
            <a:off x="1879669" y="3145531"/>
            <a:ext cx="600" cy="11904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6"/>
          <p:cNvCxnSpPr>
            <a:endCxn id="289" idx="1"/>
          </p:cNvCxnSpPr>
          <p:nvPr/>
        </p:nvCxnSpPr>
        <p:spPr>
          <a:xfrm>
            <a:off x="1891459" y="4340033"/>
            <a:ext cx="5685000" cy="138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6"/>
          <p:cNvSpPr/>
          <p:nvPr/>
        </p:nvSpPr>
        <p:spPr>
          <a:xfrm>
            <a:off x="2246100" y="3758575"/>
            <a:ext cx="1722900" cy="389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SUBMISSION 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Level Gold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(Di minggu  setelah chapter terakhir)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3277155" y="4545870"/>
            <a:ext cx="1985400" cy="25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 REVIEW BY FACILITATOR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4751117" y="3891293"/>
            <a:ext cx="1410600" cy="25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RESULTS  ANNOUNCEMENT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7576459" y="4163033"/>
            <a:ext cx="1065900" cy="381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UNLOCK NEW LEVEL</a:t>
            </a:r>
            <a:endParaRPr b="1"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8802" y="2184712"/>
            <a:ext cx="831459" cy="934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5931" y="3156455"/>
            <a:ext cx="1066071" cy="106607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/>
          <p:nvPr/>
        </p:nvSpPr>
        <p:spPr>
          <a:xfrm>
            <a:off x="1696382" y="2123963"/>
            <a:ext cx="1410600" cy="25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MULAI MENGERJAKAN </a:t>
            </a: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endParaRPr b="1"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6" name="Google Shape;296;p26"/>
          <p:cNvGrpSpPr/>
          <p:nvPr/>
        </p:nvGrpSpPr>
        <p:grpSpPr>
          <a:xfrm>
            <a:off x="2350060" y="1881603"/>
            <a:ext cx="103162" cy="242476"/>
            <a:chOff x="2252725" y="1965551"/>
            <a:chExt cx="105300" cy="247500"/>
          </a:xfrm>
        </p:grpSpPr>
        <p:sp>
          <p:nvSpPr>
            <p:cNvPr id="297" name="Google Shape;297;p26"/>
            <p:cNvSpPr/>
            <p:nvPr/>
          </p:nvSpPr>
          <p:spPr>
            <a:xfrm flipH="1" rot="10800000">
              <a:off x="2252725" y="1965551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8" name="Google Shape;298;p26"/>
            <p:cNvCxnSpPr>
              <a:stCxn id="297" idx="0"/>
              <a:endCxn id="295" idx="0"/>
            </p:cNvCxnSpPr>
            <p:nvPr/>
          </p:nvCxnSpPr>
          <p:spPr>
            <a:xfrm>
              <a:off x="2305375" y="2070851"/>
              <a:ext cx="0" cy="1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" name="Google Shape;299;p26"/>
          <p:cNvGrpSpPr/>
          <p:nvPr/>
        </p:nvGrpSpPr>
        <p:grpSpPr>
          <a:xfrm>
            <a:off x="3597120" y="1794775"/>
            <a:ext cx="103162" cy="201281"/>
            <a:chOff x="3525625" y="1876924"/>
            <a:chExt cx="105300" cy="205452"/>
          </a:xfrm>
        </p:grpSpPr>
        <p:sp>
          <p:nvSpPr>
            <p:cNvPr id="300" name="Google Shape;300;p26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1" name="Google Shape;301;p26"/>
            <p:cNvCxnSpPr>
              <a:stCxn id="284" idx="2"/>
              <a:endCxn id="300" idx="4"/>
            </p:cNvCxnSpPr>
            <p:nvPr/>
          </p:nvCxnSpPr>
          <p:spPr>
            <a:xfrm flipH="1">
              <a:off x="3578223" y="1876924"/>
              <a:ext cx="6900" cy="10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2" name="Google Shape;302;p26"/>
          <p:cNvGrpSpPr/>
          <p:nvPr/>
        </p:nvGrpSpPr>
        <p:grpSpPr>
          <a:xfrm>
            <a:off x="6097890" y="1801902"/>
            <a:ext cx="103162" cy="170515"/>
            <a:chOff x="6311550" y="1598315"/>
            <a:chExt cx="105300" cy="174048"/>
          </a:xfrm>
        </p:grpSpPr>
        <p:sp>
          <p:nvSpPr>
            <p:cNvPr id="303" name="Google Shape;303;p26"/>
            <p:cNvSpPr/>
            <p:nvPr/>
          </p:nvSpPr>
          <p:spPr>
            <a:xfrm flipH="1" rot="10800000">
              <a:off x="6311550" y="1667063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" name="Google Shape;304;p26"/>
            <p:cNvCxnSpPr>
              <a:stCxn id="305" idx="2"/>
              <a:endCxn id="303" idx="4"/>
            </p:cNvCxnSpPr>
            <p:nvPr/>
          </p:nvCxnSpPr>
          <p:spPr>
            <a:xfrm>
              <a:off x="6364059" y="1598315"/>
              <a:ext cx="0" cy="6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6" name="Google Shape;306;p26"/>
          <p:cNvGrpSpPr/>
          <p:nvPr/>
        </p:nvGrpSpPr>
        <p:grpSpPr>
          <a:xfrm>
            <a:off x="3055966" y="4163059"/>
            <a:ext cx="103162" cy="220726"/>
            <a:chOff x="3525625" y="1857076"/>
            <a:chExt cx="105300" cy="225300"/>
          </a:xfrm>
        </p:grpSpPr>
        <p:sp>
          <p:nvSpPr>
            <p:cNvPr id="307" name="Google Shape;307;p26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8" name="Google Shape;308;p26"/>
            <p:cNvCxnSpPr>
              <a:endCxn id="307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9" name="Google Shape;309;p26"/>
          <p:cNvGrpSpPr/>
          <p:nvPr/>
        </p:nvGrpSpPr>
        <p:grpSpPr>
          <a:xfrm>
            <a:off x="5404812" y="4163059"/>
            <a:ext cx="103162" cy="220726"/>
            <a:chOff x="3525625" y="1857076"/>
            <a:chExt cx="105300" cy="225300"/>
          </a:xfrm>
        </p:grpSpPr>
        <p:sp>
          <p:nvSpPr>
            <p:cNvPr id="310" name="Google Shape;310;p26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" name="Google Shape;311;p26"/>
            <p:cNvCxnSpPr>
              <a:endCxn id="310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" name="Google Shape;312;p26"/>
          <p:cNvGrpSpPr/>
          <p:nvPr/>
        </p:nvGrpSpPr>
        <p:grpSpPr>
          <a:xfrm>
            <a:off x="4218272" y="4302065"/>
            <a:ext cx="103162" cy="242476"/>
            <a:chOff x="2252725" y="1965551"/>
            <a:chExt cx="105300" cy="247500"/>
          </a:xfrm>
        </p:grpSpPr>
        <p:sp>
          <p:nvSpPr>
            <p:cNvPr id="313" name="Google Shape;313;p26"/>
            <p:cNvSpPr/>
            <p:nvPr/>
          </p:nvSpPr>
          <p:spPr>
            <a:xfrm flipH="1" rot="10800000">
              <a:off x="2252725" y="1965551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4" name="Google Shape;314;p26"/>
            <p:cNvCxnSpPr>
              <a:stCxn id="313" idx="0"/>
            </p:cNvCxnSpPr>
            <p:nvPr/>
          </p:nvCxnSpPr>
          <p:spPr>
            <a:xfrm>
              <a:off x="2305375" y="2070851"/>
              <a:ext cx="0" cy="1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5" name="Google Shape;315;p26"/>
          <p:cNvSpPr/>
          <p:nvPr/>
        </p:nvSpPr>
        <p:spPr>
          <a:xfrm>
            <a:off x="5477995" y="4545870"/>
            <a:ext cx="1985400" cy="256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MENDAPATKAN JADWAL </a:t>
            </a:r>
            <a:r>
              <a:rPr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NEXT LEVEL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16" name="Google Shape;316;p26"/>
          <p:cNvGrpSpPr/>
          <p:nvPr/>
        </p:nvGrpSpPr>
        <p:grpSpPr>
          <a:xfrm>
            <a:off x="6419170" y="4292812"/>
            <a:ext cx="103162" cy="253057"/>
            <a:chOff x="6406150" y="4140838"/>
            <a:chExt cx="105300" cy="258300"/>
          </a:xfrm>
        </p:grpSpPr>
        <p:sp>
          <p:nvSpPr>
            <p:cNvPr id="317" name="Google Shape;317;p26"/>
            <p:cNvSpPr/>
            <p:nvPr/>
          </p:nvSpPr>
          <p:spPr>
            <a:xfrm flipH="1" rot="10800000">
              <a:off x="6406150" y="4140838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8" name="Google Shape;318;p26"/>
            <p:cNvCxnSpPr>
              <a:stCxn id="317" idx="0"/>
              <a:endCxn id="315" idx="0"/>
            </p:cNvCxnSpPr>
            <p:nvPr/>
          </p:nvCxnSpPr>
          <p:spPr>
            <a:xfrm>
              <a:off x="6458800" y="4246138"/>
              <a:ext cx="0" cy="15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9" name="Google Shape;319;p26"/>
          <p:cNvSpPr txBox="1"/>
          <p:nvPr/>
        </p:nvSpPr>
        <p:spPr>
          <a:xfrm>
            <a:off x="241950" y="677825"/>
            <a:ext cx="8061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Back End Javascript, Front End Engineer, Digital Marketing</a:t>
            </a:r>
            <a:endParaRPr b="1" sz="1500">
              <a:solidFill>
                <a:srgbClr val="7335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241950" y="2230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TEKNIS </a:t>
            </a:r>
            <a:r>
              <a:rPr b="1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OPERASIONAL </a:t>
            </a:r>
            <a:r>
              <a:rPr b="1" lang="en" sz="2000">
                <a:solidFill>
                  <a:srgbClr val="F2AB2F"/>
                </a:solidFill>
                <a:latin typeface="Roboto"/>
                <a:ea typeface="Roboto"/>
                <a:cs typeface="Roboto"/>
                <a:sym typeface="Roboto"/>
              </a:rPr>
              <a:t>LEVEL GOLD</a:t>
            </a:r>
            <a:endParaRPr b="1" sz="2000">
              <a:solidFill>
                <a:srgbClr val="F2AB2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5247534" y="1420302"/>
            <a:ext cx="1803600" cy="3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4 , 5, 6 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Chapter 3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- 2)</a:t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7525025" y="2041429"/>
            <a:ext cx="1168800" cy="381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TERIMA READING MATERIALS </a:t>
            </a:r>
            <a:endParaRPr b="1" i="1"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2" name="Google Shape;322;p26"/>
          <p:cNvGrpSpPr/>
          <p:nvPr/>
        </p:nvGrpSpPr>
        <p:grpSpPr>
          <a:xfrm rot="5400000">
            <a:off x="7362761" y="2127676"/>
            <a:ext cx="103162" cy="220726"/>
            <a:chOff x="3525625" y="1857076"/>
            <a:chExt cx="105300" cy="225300"/>
          </a:xfrm>
        </p:grpSpPr>
        <p:sp>
          <p:nvSpPr>
            <p:cNvPr id="323" name="Google Shape;323;p26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" name="Google Shape;324;p26"/>
            <p:cNvCxnSpPr>
              <a:endCxn id="323" idx="4"/>
            </p:cNvCxnSpPr>
            <p:nvPr/>
          </p:nvCxnSpPr>
          <p:spPr>
            <a:xfrm rot="5400000">
              <a:off x="3518275" y="1917076"/>
              <a:ext cx="12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5" name="Google Shape;325;p26"/>
          <p:cNvSpPr txBox="1"/>
          <p:nvPr/>
        </p:nvSpPr>
        <p:spPr>
          <a:xfrm>
            <a:off x="1548900" y="2547450"/>
            <a:ext cx="120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33572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800">
                <a:solidFill>
                  <a:srgbClr val="73357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00">
                <a:solidFill>
                  <a:srgbClr val="733572"/>
                </a:solidFill>
                <a:latin typeface="Lato"/>
                <a:ea typeface="Lato"/>
                <a:cs typeface="Lato"/>
                <a:sym typeface="Lato"/>
              </a:rPr>
              <a:t>sejumlah chapter yang ada di Level Gold</a:t>
            </a:r>
            <a:endParaRPr sz="800">
              <a:solidFill>
                <a:srgbClr val="73357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6" name="Google Shape;326;p26"/>
          <p:cNvGrpSpPr/>
          <p:nvPr/>
        </p:nvGrpSpPr>
        <p:grpSpPr>
          <a:xfrm>
            <a:off x="3665232" y="2974062"/>
            <a:ext cx="103162" cy="220726"/>
            <a:chOff x="3525625" y="1857076"/>
            <a:chExt cx="105300" cy="225300"/>
          </a:xfrm>
        </p:grpSpPr>
        <p:sp>
          <p:nvSpPr>
            <p:cNvPr id="327" name="Google Shape;327;p26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8" name="Google Shape;328;p26"/>
            <p:cNvCxnSpPr>
              <a:endCxn id="327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9" name="Google Shape;329;p26"/>
          <p:cNvGrpSpPr/>
          <p:nvPr/>
        </p:nvGrpSpPr>
        <p:grpSpPr>
          <a:xfrm>
            <a:off x="5975186" y="2997219"/>
            <a:ext cx="103162" cy="220726"/>
            <a:chOff x="3525625" y="1857076"/>
            <a:chExt cx="105300" cy="225300"/>
          </a:xfrm>
        </p:grpSpPr>
        <p:sp>
          <p:nvSpPr>
            <p:cNvPr id="330" name="Google Shape;330;p26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1" name="Google Shape;331;p26"/>
            <p:cNvCxnSpPr>
              <a:endCxn id="330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2" name="Google Shape;332;p26"/>
          <p:cNvSpPr/>
          <p:nvPr/>
        </p:nvSpPr>
        <p:spPr>
          <a:xfrm>
            <a:off x="5123496" y="2620026"/>
            <a:ext cx="1803600" cy="3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1 , 2 ,3 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Chapter terakhir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- 1)</a:t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2797929" y="2596453"/>
            <a:ext cx="1803600" cy="3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4 , 5, 6 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Chapter terakhir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- 2)</a:t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27"/>
          <p:cNvCxnSpPr/>
          <p:nvPr/>
        </p:nvCxnSpPr>
        <p:spPr>
          <a:xfrm flipH="1" rot="10800000">
            <a:off x="357375" y="677825"/>
            <a:ext cx="8860200" cy="12300"/>
          </a:xfrm>
          <a:prstGeom prst="straightConnector1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7"/>
          <p:cNvSpPr txBox="1"/>
          <p:nvPr/>
        </p:nvSpPr>
        <p:spPr>
          <a:xfrm>
            <a:off x="8303450" y="568350"/>
            <a:ext cx="4215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TAHAP</a:t>
            </a:r>
            <a:endParaRPr sz="500">
              <a:solidFill>
                <a:srgbClr val="73357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0" name="Google Shape;340;p27"/>
          <p:cNvSpPr txBox="1"/>
          <p:nvPr/>
        </p:nvSpPr>
        <p:spPr>
          <a:xfrm>
            <a:off x="241950" y="677825"/>
            <a:ext cx="621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7335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241950" y="2230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TEKNIS </a:t>
            </a:r>
            <a:r>
              <a:rPr b="1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OPERASIONAL </a:t>
            </a:r>
            <a:r>
              <a:rPr b="1" lang="en" sz="20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LEVEL PLATINUM</a:t>
            </a:r>
            <a:endParaRPr b="1" sz="2000">
              <a:solidFill>
                <a:srgbClr val="7335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2" name="Google Shape;3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899" y="4582866"/>
            <a:ext cx="597597" cy="3199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27"/>
          <p:cNvCxnSpPr>
            <a:stCxn id="344" idx="3"/>
          </p:cNvCxnSpPr>
          <p:nvPr/>
        </p:nvCxnSpPr>
        <p:spPr>
          <a:xfrm>
            <a:off x="1511250" y="1782550"/>
            <a:ext cx="5891100" cy="141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7"/>
          <p:cNvSpPr/>
          <p:nvPr/>
        </p:nvSpPr>
        <p:spPr>
          <a:xfrm>
            <a:off x="318150" y="1587850"/>
            <a:ext cx="1193100" cy="389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TERIMA READING MATERIALS &amp; CHALLENGE DOCUMENT</a:t>
            </a:r>
            <a:endParaRPr b="1" i="1"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27"/>
          <p:cNvSpPr/>
          <p:nvPr/>
        </p:nvSpPr>
        <p:spPr>
          <a:xfrm>
            <a:off x="2934625" y="1366575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#1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- 1)</a:t>
            </a:r>
            <a:endParaRPr sz="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27"/>
          <p:cNvSpPr/>
          <p:nvPr/>
        </p:nvSpPr>
        <p:spPr>
          <a:xfrm>
            <a:off x="4258600" y="1976463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#2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- 1)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5720550" y="1325938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#3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- 1)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8" name="Google Shape;348;p27"/>
          <p:cNvCxnSpPr/>
          <p:nvPr/>
        </p:nvCxnSpPr>
        <p:spPr>
          <a:xfrm flipH="1">
            <a:off x="7413975" y="1800750"/>
            <a:ext cx="600" cy="12150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7"/>
          <p:cNvCxnSpPr/>
          <p:nvPr/>
        </p:nvCxnSpPr>
        <p:spPr>
          <a:xfrm>
            <a:off x="1828275" y="2972475"/>
            <a:ext cx="5574300" cy="282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27"/>
          <p:cNvSpPr/>
          <p:nvPr/>
        </p:nvSpPr>
        <p:spPr>
          <a:xfrm>
            <a:off x="5635500" y="2535225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#4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- 2)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4143825" y="3178800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#5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- 2)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2514400" y="2533513"/>
            <a:ext cx="1439700" cy="261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FORUM DISCUSSION</a:t>
            </a:r>
            <a:r>
              <a:rPr b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#6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3" name="Google Shape;353;p27"/>
          <p:cNvCxnSpPr/>
          <p:nvPr/>
        </p:nvCxnSpPr>
        <p:spPr>
          <a:xfrm flipH="1">
            <a:off x="1816275" y="2972475"/>
            <a:ext cx="600" cy="12150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7"/>
          <p:cNvCxnSpPr>
            <a:endCxn id="355" idx="1"/>
          </p:cNvCxnSpPr>
          <p:nvPr/>
        </p:nvCxnSpPr>
        <p:spPr>
          <a:xfrm>
            <a:off x="1828275" y="4191675"/>
            <a:ext cx="5802900" cy="141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7"/>
          <p:cNvSpPr/>
          <p:nvPr/>
        </p:nvSpPr>
        <p:spPr>
          <a:xfrm>
            <a:off x="2121100" y="3641500"/>
            <a:ext cx="1543800" cy="389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SUBMISSION LEVEL PLATINUM</a:t>
            </a:r>
            <a:endParaRPr b="1"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b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3776125" y="4401850"/>
            <a:ext cx="20265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 REVIEW BY FACILITATOR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27"/>
          <p:cNvSpPr/>
          <p:nvPr/>
        </p:nvSpPr>
        <p:spPr>
          <a:xfrm>
            <a:off x="5890250" y="3733700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RESULTS  ANNOUNCEMENT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(Minggu ke - 3)</a:t>
            </a:r>
            <a:endParaRPr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7631175" y="4011075"/>
            <a:ext cx="1088100" cy="389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NEW CHAPTER/</a:t>
            </a:r>
            <a:endParaRPr b="1"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GRADUATION</a:t>
            </a:r>
            <a:endParaRPr b="1"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9" name="Google Shape;3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90348" y="2046372"/>
            <a:ext cx="848702" cy="95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4375" y="2972476"/>
            <a:ext cx="1088174" cy="10881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7"/>
          <p:cNvSpPr/>
          <p:nvPr/>
        </p:nvSpPr>
        <p:spPr>
          <a:xfrm>
            <a:off x="1661725" y="1984363"/>
            <a:ext cx="1439700" cy="2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MULAI MENGERJAKAN </a:t>
            </a:r>
            <a:r>
              <a:rPr b="1" i="1" lang="en" sz="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endParaRPr b="1" i="1" sz="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27"/>
          <p:cNvSpPr/>
          <p:nvPr/>
        </p:nvSpPr>
        <p:spPr>
          <a:xfrm flipH="1" rot="10800000">
            <a:off x="4925800" y="1748463"/>
            <a:ext cx="105300" cy="10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335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27"/>
          <p:cNvGrpSpPr/>
          <p:nvPr/>
        </p:nvGrpSpPr>
        <p:grpSpPr>
          <a:xfrm>
            <a:off x="2328925" y="1736951"/>
            <a:ext cx="105300" cy="247500"/>
            <a:chOff x="2252725" y="1965551"/>
            <a:chExt cx="105300" cy="247500"/>
          </a:xfrm>
        </p:grpSpPr>
        <p:sp>
          <p:nvSpPr>
            <p:cNvPr id="364" name="Google Shape;364;p27"/>
            <p:cNvSpPr/>
            <p:nvPr/>
          </p:nvSpPr>
          <p:spPr>
            <a:xfrm flipH="1" rot="10800000">
              <a:off x="2252725" y="1965551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5" name="Google Shape;365;p27"/>
            <p:cNvCxnSpPr>
              <a:stCxn id="364" idx="0"/>
              <a:endCxn id="361" idx="0"/>
            </p:cNvCxnSpPr>
            <p:nvPr/>
          </p:nvCxnSpPr>
          <p:spPr>
            <a:xfrm>
              <a:off x="2305375" y="2070851"/>
              <a:ext cx="0" cy="1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6" name="Google Shape;366;p27"/>
          <p:cNvGrpSpPr/>
          <p:nvPr/>
        </p:nvGrpSpPr>
        <p:grpSpPr>
          <a:xfrm>
            <a:off x="3601825" y="1628475"/>
            <a:ext cx="105300" cy="225301"/>
            <a:chOff x="3525625" y="1857075"/>
            <a:chExt cx="105300" cy="225301"/>
          </a:xfrm>
        </p:grpSpPr>
        <p:sp>
          <p:nvSpPr>
            <p:cNvPr id="367" name="Google Shape;367;p27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" name="Google Shape;368;p27"/>
            <p:cNvCxnSpPr>
              <a:stCxn id="345" idx="2"/>
              <a:endCxn id="367" idx="4"/>
            </p:cNvCxnSpPr>
            <p:nvPr/>
          </p:nvCxnSpPr>
          <p:spPr>
            <a:xfrm>
              <a:off x="3578275" y="1857075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9" name="Google Shape;369;p27"/>
          <p:cNvCxnSpPr>
            <a:stCxn id="362" idx="0"/>
            <a:endCxn id="346" idx="0"/>
          </p:cNvCxnSpPr>
          <p:nvPr/>
        </p:nvCxnSpPr>
        <p:spPr>
          <a:xfrm>
            <a:off x="4978450" y="1853763"/>
            <a:ext cx="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0" name="Google Shape;370;p27"/>
          <p:cNvGrpSpPr/>
          <p:nvPr/>
        </p:nvGrpSpPr>
        <p:grpSpPr>
          <a:xfrm>
            <a:off x="4811025" y="2931288"/>
            <a:ext cx="105300" cy="247500"/>
            <a:chOff x="2252725" y="1965551"/>
            <a:chExt cx="105300" cy="247500"/>
          </a:xfrm>
        </p:grpSpPr>
        <p:sp>
          <p:nvSpPr>
            <p:cNvPr id="371" name="Google Shape;371;p27"/>
            <p:cNvSpPr/>
            <p:nvPr/>
          </p:nvSpPr>
          <p:spPr>
            <a:xfrm flipH="1" rot="10800000">
              <a:off x="2252725" y="1965551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2" name="Google Shape;372;p27"/>
            <p:cNvCxnSpPr>
              <a:stCxn id="371" idx="0"/>
            </p:cNvCxnSpPr>
            <p:nvPr/>
          </p:nvCxnSpPr>
          <p:spPr>
            <a:xfrm>
              <a:off x="2305375" y="2070851"/>
              <a:ext cx="0" cy="1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3" name="Google Shape;373;p27"/>
          <p:cNvGrpSpPr/>
          <p:nvPr/>
        </p:nvGrpSpPr>
        <p:grpSpPr>
          <a:xfrm>
            <a:off x="6387750" y="1604351"/>
            <a:ext cx="105300" cy="225300"/>
            <a:chOff x="3678025" y="2009476"/>
            <a:chExt cx="105300" cy="225300"/>
          </a:xfrm>
        </p:grpSpPr>
        <p:sp>
          <p:nvSpPr>
            <p:cNvPr id="374" name="Google Shape;374;p27"/>
            <p:cNvSpPr/>
            <p:nvPr/>
          </p:nvSpPr>
          <p:spPr>
            <a:xfrm flipH="1" rot="10800000">
              <a:off x="3678025" y="21294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5" name="Google Shape;375;p27"/>
            <p:cNvCxnSpPr>
              <a:endCxn id="374" idx="4"/>
            </p:cNvCxnSpPr>
            <p:nvPr/>
          </p:nvCxnSpPr>
          <p:spPr>
            <a:xfrm>
              <a:off x="3730675" y="20094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" name="Google Shape;376;p27"/>
          <p:cNvGrpSpPr/>
          <p:nvPr/>
        </p:nvGrpSpPr>
        <p:grpSpPr>
          <a:xfrm>
            <a:off x="3181600" y="2797426"/>
            <a:ext cx="105300" cy="225300"/>
            <a:chOff x="3525625" y="1857076"/>
            <a:chExt cx="105300" cy="225300"/>
          </a:xfrm>
        </p:grpSpPr>
        <p:sp>
          <p:nvSpPr>
            <p:cNvPr id="377" name="Google Shape;377;p27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8" name="Google Shape;378;p27"/>
            <p:cNvCxnSpPr>
              <a:endCxn id="377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9" name="Google Shape;379;p27"/>
          <p:cNvGrpSpPr/>
          <p:nvPr/>
        </p:nvGrpSpPr>
        <p:grpSpPr>
          <a:xfrm>
            <a:off x="6302700" y="2802826"/>
            <a:ext cx="105300" cy="225300"/>
            <a:chOff x="3525625" y="1857076"/>
            <a:chExt cx="105300" cy="225300"/>
          </a:xfrm>
        </p:grpSpPr>
        <p:sp>
          <p:nvSpPr>
            <p:cNvPr id="380" name="Google Shape;380;p27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1" name="Google Shape;381;p27"/>
            <p:cNvCxnSpPr>
              <a:endCxn id="380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2" name="Google Shape;382;p27"/>
          <p:cNvGrpSpPr/>
          <p:nvPr/>
        </p:nvGrpSpPr>
        <p:grpSpPr>
          <a:xfrm>
            <a:off x="2788300" y="4011076"/>
            <a:ext cx="105300" cy="225300"/>
            <a:chOff x="3525625" y="1857076"/>
            <a:chExt cx="105300" cy="225300"/>
          </a:xfrm>
        </p:grpSpPr>
        <p:sp>
          <p:nvSpPr>
            <p:cNvPr id="383" name="Google Shape;383;p27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4" name="Google Shape;384;p27"/>
            <p:cNvCxnSpPr>
              <a:endCxn id="383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5" name="Google Shape;385;p27"/>
          <p:cNvGrpSpPr/>
          <p:nvPr/>
        </p:nvGrpSpPr>
        <p:grpSpPr>
          <a:xfrm>
            <a:off x="6557450" y="4011076"/>
            <a:ext cx="105300" cy="225300"/>
            <a:chOff x="3525625" y="1857076"/>
            <a:chExt cx="105300" cy="225300"/>
          </a:xfrm>
        </p:grpSpPr>
        <p:sp>
          <p:nvSpPr>
            <p:cNvPr id="386" name="Google Shape;386;p27"/>
            <p:cNvSpPr/>
            <p:nvPr/>
          </p:nvSpPr>
          <p:spPr>
            <a:xfrm flipH="1" rot="10800000">
              <a:off x="3525625" y="1977076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7" name="Google Shape;387;p27"/>
            <p:cNvCxnSpPr>
              <a:endCxn id="386" idx="4"/>
            </p:cNvCxnSpPr>
            <p:nvPr/>
          </p:nvCxnSpPr>
          <p:spPr>
            <a:xfrm>
              <a:off x="3578275" y="1857076"/>
              <a:ext cx="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8" name="Google Shape;388;p27"/>
          <p:cNvGrpSpPr/>
          <p:nvPr/>
        </p:nvGrpSpPr>
        <p:grpSpPr>
          <a:xfrm>
            <a:off x="4736725" y="4152963"/>
            <a:ext cx="105300" cy="247500"/>
            <a:chOff x="2252725" y="1965551"/>
            <a:chExt cx="105300" cy="247500"/>
          </a:xfrm>
        </p:grpSpPr>
        <p:sp>
          <p:nvSpPr>
            <p:cNvPr id="389" name="Google Shape;389;p27"/>
            <p:cNvSpPr/>
            <p:nvPr/>
          </p:nvSpPr>
          <p:spPr>
            <a:xfrm flipH="1" rot="10800000">
              <a:off x="2252725" y="1965551"/>
              <a:ext cx="105300" cy="105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7335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0" name="Google Shape;390;p27"/>
            <p:cNvCxnSpPr>
              <a:stCxn id="389" idx="0"/>
            </p:cNvCxnSpPr>
            <p:nvPr/>
          </p:nvCxnSpPr>
          <p:spPr>
            <a:xfrm>
              <a:off x="2305375" y="2070851"/>
              <a:ext cx="0" cy="1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1" name="Google Shape;391;p27"/>
          <p:cNvSpPr txBox="1"/>
          <p:nvPr/>
        </p:nvSpPr>
        <p:spPr>
          <a:xfrm>
            <a:off x="241950" y="677825"/>
            <a:ext cx="621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Semua Course</a:t>
            </a:r>
            <a:endParaRPr b="1" sz="1500">
              <a:solidFill>
                <a:srgbClr val="7335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28"/>
          <p:cNvCxnSpPr/>
          <p:nvPr/>
        </p:nvCxnSpPr>
        <p:spPr>
          <a:xfrm flipH="1" rot="10800000">
            <a:off x="357375" y="677825"/>
            <a:ext cx="8860200" cy="12300"/>
          </a:xfrm>
          <a:prstGeom prst="straightConnector1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8"/>
          <p:cNvSpPr txBox="1"/>
          <p:nvPr/>
        </p:nvSpPr>
        <p:spPr>
          <a:xfrm>
            <a:off x="241950" y="2230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PERBEDAAN TEKNIS </a:t>
            </a:r>
            <a:r>
              <a:rPr b="1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OPERASIONAL </a:t>
            </a:r>
            <a:endParaRPr b="1" sz="2000">
              <a:solidFill>
                <a:srgbClr val="F2AB2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335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241950" y="677825"/>
            <a:ext cx="621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7335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99" name="Google Shape;399;p28"/>
          <p:cNvGraphicFramePr/>
          <p:nvPr/>
        </p:nvGraphicFramePr>
        <p:xfrm>
          <a:off x="1699050" y="15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{57657A79-945D-4A6C-87A1-1C51B6FC695D}</a:tableStyleId>
              </a:tblPr>
              <a:tblGrid>
                <a:gridCol w="2940350"/>
                <a:gridCol w="2940350"/>
              </a:tblGrid>
              <a:tr h="32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UI/UX, FSW, ANDROID, PM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7335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 END JAVASCRIPT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BIA, BIE, DIGMAR, FRONT END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733572"/>
                    </a:solidFill>
                  </a:tcPr>
                </a:tc>
              </a:tr>
              <a:tr h="49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Challenge dikumpulkan </a:t>
                      </a: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 chapter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(setiap 2 minggu)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Challenge dikumpulkan </a:t>
                      </a: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 </a:t>
                      </a: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level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(setiap 4 - 8 minggu)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00" name="Google Shape;4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714" y="3036925"/>
            <a:ext cx="1166735" cy="16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33572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/>
          <p:nvPr/>
        </p:nvSpPr>
        <p:spPr>
          <a:xfrm>
            <a:off x="125100" y="121950"/>
            <a:ext cx="8893800" cy="4899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067" y="2012850"/>
            <a:ext cx="1989260" cy="28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9"/>
          <p:cNvSpPr txBox="1"/>
          <p:nvPr/>
        </p:nvSpPr>
        <p:spPr>
          <a:xfrm>
            <a:off x="1013400" y="1860450"/>
            <a:ext cx="71172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Frequently Asked Questions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(FAQs)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8" name="Google Shape;4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250" y="2876447"/>
            <a:ext cx="455496" cy="635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/>
          <p:nvPr/>
        </p:nvSpPr>
        <p:spPr>
          <a:xfrm>
            <a:off x="803188" y="2910250"/>
            <a:ext cx="3600000" cy="12624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rgbClr val="7335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Apakah materi Silver wajib diselesaikan?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Perlu agar tidak kaget saat masuk kelas.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30"/>
          <p:cNvSpPr/>
          <p:nvPr/>
        </p:nvSpPr>
        <p:spPr>
          <a:xfrm>
            <a:off x="4740813" y="2910188"/>
            <a:ext cx="3600000" cy="12624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rgbClr val="7335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Silver tuh bisa diakses di mana aja? Harus dari aplikasi kah?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Bisa diakses lewat aplikasi Binar.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0"/>
          <p:cNvSpPr/>
          <p:nvPr/>
        </p:nvSpPr>
        <p:spPr>
          <a:xfrm>
            <a:off x="803188" y="970825"/>
            <a:ext cx="3600000" cy="16809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rgbClr val="7335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Kuis yang ada di Silver wajib gak?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Untuk bisa mengetahui pemahaman teman-teman, kuis di Silver perlu dikerjakan yaaa.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4740813" y="970838"/>
            <a:ext cx="3600000" cy="16809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rgbClr val="7335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 silver di laptop ga ya?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 versi PDF, tapi kamu tetap perlu dikerjakan di aplikasi supaya Binar tau pemahamanmu.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0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0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529575" y="152525"/>
            <a:ext cx="1001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512252"/>
                </a:solidFill>
                <a:latin typeface="Montserrat"/>
                <a:ea typeface="Montserrat"/>
                <a:cs typeface="Montserrat"/>
                <a:sym typeface="Montserrat"/>
              </a:rPr>
              <a:t>FAQs</a:t>
            </a:r>
            <a:endParaRPr b="1" sz="1900">
              <a:solidFill>
                <a:srgbClr val="5122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/>
          <p:nvPr/>
        </p:nvSpPr>
        <p:spPr>
          <a:xfrm>
            <a:off x="6214425" y="2977200"/>
            <a:ext cx="2646300" cy="13299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 dikumpulnya kapan?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Hari Senin minggu ke-3 di setiap chapter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1"/>
          <p:cNvSpPr/>
          <p:nvPr/>
        </p:nvSpPr>
        <p:spPr>
          <a:xfrm>
            <a:off x="293738" y="764625"/>
            <a:ext cx="2578500" cy="17643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Jadwal kelasnya gimana?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Seminggu ada 3x FD.</a:t>
            </a:r>
            <a:b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Satu chapter terdiri dari 2 minggu FD dan 1 minggu review.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1"/>
          <p:cNvSpPr/>
          <p:nvPr/>
        </p:nvSpPr>
        <p:spPr>
          <a:xfrm>
            <a:off x="3232188" y="2877325"/>
            <a:ext cx="2578500" cy="17643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Apakah jadwal kelasnya bisa berubah?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Untuk di chapter 3 sudah ditentukan. Untuk chapter 4 dst bisa didiskusikan dengan fasilitator.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6149768" y="710139"/>
            <a:ext cx="2775600" cy="17643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Kalau gak bisa hadir FD, gimana?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Boleh, tetapi student wajib catch up lewat recording kelas yang akan di share di Google Classroom.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1"/>
          <p:cNvSpPr/>
          <p:nvPr/>
        </p:nvSpPr>
        <p:spPr>
          <a:xfrm>
            <a:off x="3103200" y="878475"/>
            <a:ext cx="2836500" cy="11022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 minimal kehadiran gak?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Minimal kehadiran di FD adalah 50%.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31"/>
          <p:cNvSpPr/>
          <p:nvPr/>
        </p:nvSpPr>
        <p:spPr>
          <a:xfrm>
            <a:off x="259850" y="2977188"/>
            <a:ext cx="2646300" cy="9819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Kapan pilih fasilnya?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Antara hari Jumat-Minggu setelah Induction.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1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529575" y="152525"/>
            <a:ext cx="1001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512252"/>
                </a:solidFill>
                <a:latin typeface="Montserrat"/>
                <a:ea typeface="Montserrat"/>
                <a:cs typeface="Montserrat"/>
                <a:sym typeface="Montserrat"/>
              </a:rPr>
              <a:t>FAQs</a:t>
            </a:r>
            <a:endParaRPr b="1" sz="1900">
              <a:solidFill>
                <a:srgbClr val="5122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3357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27725" y="127725"/>
            <a:ext cx="8893800" cy="4899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013400" y="1915800"/>
            <a:ext cx="71172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“Kami percaya, dengan semakin berkembangnya bidang digital dan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teknologi akan menghasilkan sebuah transformasi digital yang dapat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digunakan sebagai tulang punggung Indonesia dalam misinya untuk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menjadi kekuatan ekonomi dunia. Di sini, Binar Academy hadir untuk mendukung mimpi itu.”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3657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3657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-Binar Academy, 2019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/>
          <p:nvPr/>
        </p:nvSpPr>
        <p:spPr>
          <a:xfrm>
            <a:off x="315375" y="997500"/>
            <a:ext cx="2723400" cy="31485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Gimana cara pilih fasilnya?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 Binar akan menyediakan jadwal masing-masing fasil untuk chapter 3. Teman-teman bisa memilih berdasarkan fasilitator yang sesuai dan jadwal yang cocok.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Pemilihan dilakukan melalui Google Form. Teknis pemilihan melalui Google Form akan disampaikan melalui Discord channel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6298525" y="1356600"/>
            <a:ext cx="2621100" cy="24303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Reading materials dan challenge document kapan dibagi? Dan dibagikan di mana?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Paling lambat di hari Minggu setelah Induction.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Akan dibagikan di Discord channel dan Google Classroom.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32"/>
          <p:cNvSpPr/>
          <p:nvPr/>
        </p:nvSpPr>
        <p:spPr>
          <a:xfrm>
            <a:off x="3226238" y="277025"/>
            <a:ext cx="2884800" cy="22632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Apakah bisa ganti fasil?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Tidak.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Supaya perkembangan student (softskill) lebih mudah dimonitor oleh fasil. Alasan lainnya, karena perbandingan kuota antar fasil harus seimbang.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3358100" y="2801775"/>
            <a:ext cx="2621100" cy="20616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Apakah student dapet hasil review challenge?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Iya! Student akan mendapatkan hasil review challenge di hari Jumat minggu ke-3 setiap chapter.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32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2"/>
          <p:cNvSpPr txBox="1"/>
          <p:nvPr/>
        </p:nvSpPr>
        <p:spPr>
          <a:xfrm>
            <a:off x="529575" y="152525"/>
            <a:ext cx="1001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512252"/>
                </a:solidFill>
                <a:latin typeface="Montserrat"/>
                <a:ea typeface="Montserrat"/>
                <a:cs typeface="Montserrat"/>
                <a:sym typeface="Montserrat"/>
              </a:rPr>
              <a:t>FAQs</a:t>
            </a:r>
            <a:endParaRPr b="1" sz="1900">
              <a:solidFill>
                <a:srgbClr val="5122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4" name="Google Shape;444;p32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529575" y="152525"/>
            <a:ext cx="1001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512252"/>
                </a:solidFill>
                <a:latin typeface="Montserrat"/>
                <a:ea typeface="Montserrat"/>
                <a:cs typeface="Montserrat"/>
                <a:sym typeface="Montserrat"/>
              </a:rPr>
              <a:t>FAQs</a:t>
            </a:r>
            <a:endParaRPr b="1" sz="1900">
              <a:solidFill>
                <a:srgbClr val="5122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/>
          <p:nvPr/>
        </p:nvSpPr>
        <p:spPr>
          <a:xfrm>
            <a:off x="349175" y="916500"/>
            <a:ext cx="2793300" cy="33957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rgbClr val="7335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Apakah bisa akses materi Gold dan Platinum di aplikasi Binar?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Bagi student yang daftar dan membayar bootcamp melalui aplikasi, maka bisa mengakses materi Gold dan Platinum di aplikasi sesuai timeline bootcamp (per chapter).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Teman-teman perlu menyelesaikan Level Silver terlebih dahulu supaya materi Gold dan Platinum bisa diakses.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33"/>
          <p:cNvSpPr/>
          <p:nvPr/>
        </p:nvSpPr>
        <p:spPr>
          <a:xfrm>
            <a:off x="3248850" y="1096700"/>
            <a:ext cx="2646300" cy="22875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Kapan materi chapter selanjutnya di-unlock?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Materi chapter selanjutnya akan di-unlock setiap hari Jumat minggu ke-3 di setiap chapter. Teman-teman perlu konfirmasi “saya sudah mengerjakan challenge” di aplikasi.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3"/>
          <p:cNvSpPr/>
          <p:nvPr/>
        </p:nvSpPr>
        <p:spPr>
          <a:xfrm>
            <a:off x="6109800" y="976950"/>
            <a:ext cx="2646300" cy="3231300"/>
          </a:xfrm>
          <a:prstGeom prst="roundRect">
            <a:avLst>
              <a:gd fmla="val 16667" name="adj"/>
            </a:avLst>
          </a:prstGeom>
          <a:solidFill>
            <a:srgbClr val="7335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Kalau ga bisa akses materi Gold dan Platinum di aplikasi, terus belajarnya lewat mana?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Reading materials dan challenge document diupload di Google Classroom. Jadi bagi teman-teman yang tidak bisa askes materi Gold dan Platinum di aplikasi, bisa belajar lewat Google Classroom.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33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3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3"/>
          <p:cNvSpPr txBox="1"/>
          <p:nvPr/>
        </p:nvSpPr>
        <p:spPr>
          <a:xfrm>
            <a:off x="529575" y="152525"/>
            <a:ext cx="1001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512252"/>
                </a:solidFill>
                <a:latin typeface="Montserrat"/>
                <a:ea typeface="Montserrat"/>
                <a:cs typeface="Montserrat"/>
                <a:sym typeface="Montserrat"/>
              </a:rPr>
              <a:t>FAQs</a:t>
            </a:r>
            <a:endParaRPr b="1" sz="1900">
              <a:solidFill>
                <a:srgbClr val="5122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775" y="1922939"/>
            <a:ext cx="2423896" cy="1297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3482551"/>
            <a:ext cx="2554025" cy="25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5"/>
          <p:cNvCxnSpPr/>
          <p:nvPr/>
        </p:nvCxnSpPr>
        <p:spPr>
          <a:xfrm flipH="1" rot="10800000">
            <a:off x="474950" y="2200950"/>
            <a:ext cx="8256300" cy="10200"/>
          </a:xfrm>
          <a:prstGeom prst="straightConnector1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" name="Google Shape;68;p15"/>
          <p:cNvSpPr txBox="1"/>
          <p:nvPr/>
        </p:nvSpPr>
        <p:spPr>
          <a:xfrm>
            <a:off x="241950" y="10075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BINAR ACADEMY BOOTCAMP</a:t>
            </a:r>
            <a:endParaRPr b="1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 flipH="1" rot="10800000">
            <a:off x="357375" y="677825"/>
            <a:ext cx="8860200" cy="12300"/>
          </a:xfrm>
          <a:prstGeom prst="straightConnector1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241950" y="7555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TAHAP PEMBELAJARAN</a:t>
            </a:r>
            <a:endParaRPr b="1" sz="2000">
              <a:solidFill>
                <a:srgbClr val="7335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303450" y="568350"/>
            <a:ext cx="4215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TAHAP</a:t>
            </a:r>
            <a:endParaRPr sz="500">
              <a:solidFill>
                <a:srgbClr val="73357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099" y="4735266"/>
            <a:ext cx="597597" cy="31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900" y="1477875"/>
            <a:ext cx="1175225" cy="130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0056" y="1554178"/>
            <a:ext cx="1175220" cy="1149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0199" y="1554180"/>
            <a:ext cx="1124477" cy="11492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79475" y="3344575"/>
            <a:ext cx="2036100" cy="1672800"/>
          </a:xfrm>
          <a:prstGeom prst="rect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Belajar mandiri melalui materi digital</a:t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044475" y="2593500"/>
            <a:ext cx="1521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LEVEL</a:t>
            </a:r>
            <a:r>
              <a:rPr lang="en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SILVER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(CHAPTER 0-2)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704999" y="2586475"/>
            <a:ext cx="1663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LEVEL</a:t>
            </a:r>
            <a:r>
              <a:rPr lang="en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GOLD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(CHAPTER 3-5, 2 BULAN)</a:t>
            </a:r>
            <a:b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(CHAPTER 3-8, 4 BULAN)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(CHAPTER 3-4, 1 BULAN)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440275" y="2586475"/>
            <a:ext cx="1663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LEVEL</a:t>
            </a:r>
            <a:r>
              <a:rPr lang="en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PLATINUM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(CHAPTER 6-7, 2 BULAN)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(CHAPTER 9-11, 2 BULAN)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(CHAPTER 5, 0.5 BULAN)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509600" y="3344575"/>
            <a:ext cx="2036100" cy="1672800"/>
          </a:xfrm>
          <a:prstGeom prst="rect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Lato"/>
              <a:buChar char="●"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Wajib membaca </a:t>
            </a:r>
            <a:r>
              <a:rPr b="1" i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Reading Materials</a:t>
            </a:r>
            <a:endParaRPr b="1" i="1"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Lato"/>
              <a:buChar char="●"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Mengerjakan</a:t>
            </a:r>
            <a:r>
              <a:rPr b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Code Challenge </a:t>
            </a: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secara </a:t>
            </a:r>
            <a:r>
              <a:rPr b="1" lang="en" sz="800">
                <a:solidFill>
                  <a:srgbClr val="733572"/>
                </a:solidFill>
                <a:latin typeface="Lato"/>
                <a:ea typeface="Lato"/>
                <a:cs typeface="Lato"/>
                <a:sym typeface="Lato"/>
              </a:rPr>
              <a:t>mandiri</a:t>
            </a:r>
            <a:r>
              <a:rPr b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selama 2 minggu 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Lato"/>
              <a:buChar char="●"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Sesi </a:t>
            </a:r>
            <a:r>
              <a:rPr b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Forum Diskusi</a:t>
            </a: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sebanyak 3x/minggu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Lato"/>
              <a:buChar char="●"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Diarahkan oleh </a:t>
            </a:r>
            <a:r>
              <a:rPr b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fasilitator</a:t>
            </a: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pada saat forum diskusi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Lato"/>
              <a:buChar char="●"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Mendapat </a:t>
            </a:r>
            <a:r>
              <a:rPr b="1" i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feedback </a:t>
            </a: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dari </a:t>
            </a:r>
            <a:r>
              <a:rPr b="1" lang="en" sz="800">
                <a:solidFill>
                  <a:srgbClr val="733572"/>
                </a:solidFill>
                <a:latin typeface="Lato"/>
                <a:ea typeface="Lato"/>
                <a:cs typeface="Lato"/>
                <a:sym typeface="Lato"/>
              </a:rPr>
              <a:t>fasilitator</a:t>
            </a:r>
            <a:endParaRPr sz="1200"/>
          </a:p>
        </p:txBody>
      </p:sp>
      <p:sp>
        <p:nvSpPr>
          <p:cNvPr id="81" name="Google Shape;81;p15"/>
          <p:cNvSpPr txBox="1"/>
          <p:nvPr/>
        </p:nvSpPr>
        <p:spPr>
          <a:xfrm>
            <a:off x="6213775" y="3344575"/>
            <a:ext cx="2036100" cy="1672800"/>
          </a:xfrm>
          <a:prstGeom prst="rect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Lato"/>
              <a:buChar char="●"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Wajib membaca </a:t>
            </a:r>
            <a:r>
              <a:rPr b="1" i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Reading Materials</a:t>
            </a:r>
            <a:endParaRPr b="1" i="1"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Lato"/>
              <a:buChar char="●"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Mengerjakan</a:t>
            </a:r>
            <a:r>
              <a:rPr b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Code Challenge </a:t>
            </a: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secara </a:t>
            </a:r>
            <a:r>
              <a:rPr b="1" lang="en" sz="800">
                <a:solidFill>
                  <a:srgbClr val="733572"/>
                </a:solidFill>
                <a:latin typeface="Lato"/>
                <a:ea typeface="Lato"/>
                <a:cs typeface="Lato"/>
                <a:sym typeface="Lato"/>
              </a:rPr>
              <a:t>kelompok </a:t>
            </a:r>
            <a:r>
              <a:rPr b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selama 2 minggu 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Lato"/>
              <a:buChar char="●"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Sesi </a:t>
            </a:r>
            <a:r>
              <a:rPr b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Forum Diskusi</a:t>
            </a: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sebanyak 3x/minggu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Lato"/>
              <a:buChar char="●"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Diarahkan oleh </a:t>
            </a:r>
            <a:r>
              <a:rPr b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fasilitator</a:t>
            </a: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pada saat forum diskusi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Lato"/>
              <a:buChar char="●"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Mendapat </a:t>
            </a:r>
            <a:r>
              <a:rPr b="1" i="1"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feedback </a:t>
            </a: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dari </a:t>
            </a:r>
            <a:r>
              <a:rPr b="1" lang="en" sz="800">
                <a:solidFill>
                  <a:srgbClr val="733572"/>
                </a:solidFill>
                <a:latin typeface="Lato"/>
                <a:ea typeface="Lato"/>
                <a:cs typeface="Lato"/>
                <a:sym typeface="Lato"/>
              </a:rPr>
              <a:t>fasilitator &amp; sesama student</a:t>
            </a:r>
            <a:endParaRPr b="1" sz="800">
              <a:solidFill>
                <a:srgbClr val="73357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3357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937200" y="1990550"/>
            <a:ext cx="7117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 YANG HARUS AKU LAKUKAN?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00" y="2370025"/>
            <a:ext cx="1610998" cy="16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27725" y="114300"/>
            <a:ext cx="8893800" cy="49131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241950" y="10075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&amp; CHALLENGE DOCUMENT</a:t>
            </a:r>
            <a:endParaRPr b="1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 flipH="1" rot="10800000">
            <a:off x="357375" y="677825"/>
            <a:ext cx="8860200" cy="12300"/>
          </a:xfrm>
          <a:prstGeom prst="straightConnector1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241950" y="7555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b="1" sz="2000">
              <a:solidFill>
                <a:srgbClr val="7335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8127350" y="568350"/>
            <a:ext cx="5976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00">
              <a:solidFill>
                <a:srgbClr val="73357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099" y="4735266"/>
            <a:ext cx="597597" cy="3199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685950" y="1320725"/>
            <a:ext cx="3038700" cy="3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Hal pertama yang harus kalian lakukan di </a:t>
            </a:r>
            <a:r>
              <a:rPr i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Premium Bootcamp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adalah mengerjakan dan menyelesaikan</a:t>
            </a:r>
            <a:r>
              <a:rPr b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endParaRPr b="1" i="1"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adalah cara Binar untuk mengukur apakah kamu sudah mampu untuk mengikuti materi selanjutnya. *Format dari challenge berbeda pada setiap </a:t>
            </a:r>
            <a:r>
              <a:rPr i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course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namun memiliki jangka waktu pengerjaan yang sama yaitu </a:t>
            </a:r>
            <a:r>
              <a:rPr b="1" lang="en" sz="1000">
                <a:solidFill>
                  <a:srgbClr val="733572"/>
                </a:solidFill>
                <a:latin typeface="Lato"/>
                <a:ea typeface="Lato"/>
                <a:cs typeface="Lato"/>
                <a:sym typeface="Lato"/>
              </a:rPr>
              <a:t>2 minggu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dan pengumpulan di tanggal &amp; hari yang sama.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Untuk kamu mengetahui apa saja yang harus kamu lakukan pada challenge chapter tersebut, kamu akan mendapatkan </a:t>
            </a:r>
            <a:r>
              <a:rPr b="1" i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 Document,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tujuan dari dokumen ini adalah acuan dan kisi-kisi tentang item yang harus kamu penuhi dalam </a:t>
            </a:r>
            <a:r>
              <a:rPr i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ini dimana dalam dokumen tersebut terdapat :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b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Fitur &amp; Fungsi 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yang harus dibuat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2. Framerork &amp; Template 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3. Acuan Design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10353" l="9383" r="9090" t="18538"/>
          <a:stretch/>
        </p:blipFill>
        <p:spPr>
          <a:xfrm>
            <a:off x="281175" y="1740038"/>
            <a:ext cx="5134575" cy="2517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88225" y="4126925"/>
            <a:ext cx="3000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Source : Challenge Documentation Chapter 3 Fullstack Web Development Binar Academy</a:t>
            </a:r>
            <a:endParaRPr i="1" sz="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325" y="4764300"/>
            <a:ext cx="3342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solidFill>
                  <a:srgbClr val="733572"/>
                </a:solidFill>
                <a:latin typeface="Lato"/>
                <a:ea typeface="Lato"/>
                <a:cs typeface="Lato"/>
                <a:sym typeface="Lato"/>
              </a:rPr>
              <a:t>Format challenge submission berbeda setiap course : Android (GIT), Fullstack Web Development (GIT), UIUX Research &amp; Design (PDF/Figma/Zeplin), Product Management (PDF)</a:t>
            </a:r>
            <a:endParaRPr b="1" i="1" sz="600">
              <a:solidFill>
                <a:srgbClr val="73357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3357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937200" y="1990550"/>
            <a:ext cx="7117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BINGUNG GIMANA CARA NGERJAIN CHALLENGENYA ?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00" y="2370025"/>
            <a:ext cx="1610998" cy="16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127725" y="127725"/>
            <a:ext cx="8893800" cy="4899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241950" y="10075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MATERIALS</a:t>
            </a:r>
            <a:endParaRPr b="1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 flipH="1" rot="10800000">
            <a:off x="357375" y="677825"/>
            <a:ext cx="8860200" cy="12300"/>
          </a:xfrm>
          <a:prstGeom prst="straightConnector1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9"/>
          <p:cNvSpPr txBox="1"/>
          <p:nvPr/>
        </p:nvSpPr>
        <p:spPr>
          <a:xfrm>
            <a:off x="241950" y="7555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READING</a:t>
            </a:r>
            <a:endParaRPr b="1" sz="2000">
              <a:solidFill>
                <a:srgbClr val="7335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8127350" y="568350"/>
            <a:ext cx="5976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MATERIALS</a:t>
            </a:r>
            <a:endParaRPr sz="500">
              <a:solidFill>
                <a:srgbClr val="73357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099" y="4735266"/>
            <a:ext cx="597597" cy="31993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420400" y="1945600"/>
            <a:ext cx="3038700" cy="24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Tenang ajaa kalau kamu bingung ngerjain </a:t>
            </a:r>
            <a:r>
              <a:rPr i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nya!. Karena kita menyiapkan </a:t>
            </a:r>
            <a:r>
              <a:rPr b="1" i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Reading materials 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yang bisa membantu memecahkan masalah kamu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Reading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materials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ini kami persiapkan buat kalian yang kebingunan mengerjakan </a:t>
            </a:r>
            <a:r>
              <a:rPr i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Challenge, 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kami menyediakan acuan baik dari teori maupun </a:t>
            </a:r>
            <a:r>
              <a:rPr i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framework 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untuk kamu mengerjakan </a:t>
            </a:r>
            <a:r>
              <a:rPr i="1"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berupa bahan baca dengan penjelasan menggunakan analogi yang mudah dipahami dan juga bahasa sehari-hari yang biasa kita dengar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10470" l="8821" r="8969" t="19398"/>
          <a:stretch/>
        </p:blipFill>
        <p:spPr>
          <a:xfrm>
            <a:off x="662175" y="2024175"/>
            <a:ext cx="4423651" cy="2121650"/>
          </a:xfrm>
          <a:prstGeom prst="rect">
            <a:avLst/>
          </a:prstGeom>
          <a:noFill/>
          <a:ln cap="flat" cmpd="sng" w="19050">
            <a:solidFill>
              <a:srgbClr val="73357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19"/>
          <p:cNvSpPr txBox="1"/>
          <p:nvPr/>
        </p:nvSpPr>
        <p:spPr>
          <a:xfrm>
            <a:off x="585975" y="4069625"/>
            <a:ext cx="3000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Source : Reading Materials Chapter 3 Topic 1 Fullstack Web Development Binar Academy</a:t>
            </a:r>
            <a:endParaRPr i="1" sz="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3357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937200" y="1990550"/>
            <a:ext cx="7117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TETEP MASIH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BINGUNG CARA NGERJAIN CHALLENGENYA ?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350" y="2350550"/>
            <a:ext cx="2583926" cy="258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127725" y="127725"/>
            <a:ext cx="8893800" cy="4849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241950" y="10075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FORUM DISCUSSION (KELAS)</a:t>
            </a:r>
            <a:endParaRPr b="1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 flipH="1" rot="10800000">
            <a:off x="357375" y="677825"/>
            <a:ext cx="8860200" cy="12300"/>
          </a:xfrm>
          <a:prstGeom prst="straightConnector1">
            <a:avLst/>
          </a:prstGeom>
          <a:noFill/>
          <a:ln cap="flat" cmpd="sng" w="9525">
            <a:solidFill>
              <a:srgbClr val="7335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1"/>
          <p:cNvSpPr txBox="1"/>
          <p:nvPr/>
        </p:nvSpPr>
        <p:spPr>
          <a:xfrm>
            <a:off x="241950" y="755525"/>
            <a:ext cx="525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MEKANISME</a:t>
            </a:r>
            <a:endParaRPr b="1" sz="2000">
              <a:solidFill>
                <a:srgbClr val="7335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8303450" y="568350"/>
            <a:ext cx="4215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733572"/>
                </a:solidFill>
                <a:latin typeface="Roboto"/>
                <a:ea typeface="Roboto"/>
                <a:cs typeface="Roboto"/>
                <a:sym typeface="Roboto"/>
              </a:rPr>
              <a:t>FD</a:t>
            </a:r>
            <a:endParaRPr sz="500">
              <a:solidFill>
                <a:srgbClr val="73357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099" y="4735266"/>
            <a:ext cx="597597" cy="31993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786500" y="1844675"/>
            <a:ext cx="4423500" cy="2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TETAP TENANG LAGII~~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Udah baca Reading Materials tapi tetep masih bingung, kita punya bala bantuan formal terakhir yaitu </a:t>
            </a:r>
            <a:r>
              <a:rPr b="1" i="1" lang="en" sz="900">
                <a:latin typeface="Roboto"/>
                <a:ea typeface="Roboto"/>
                <a:cs typeface="Roboto"/>
                <a:sym typeface="Roboto"/>
              </a:rPr>
              <a:t>Forum Discussion</a:t>
            </a: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dimana kita bakalan berjumpa dengan fasilitator dalam sesi </a:t>
            </a: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orum</a:t>
            </a:r>
            <a:r>
              <a:rPr b="1"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sebanyak 6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sesi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/chapter (3 sesi/minggu),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 </a:t>
            </a: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forum discussion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AutoNum type="arabicPeriod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Jadwal Kelas 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AutoNum type="alphaLcPeriod"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Hari Selasa - Sabtu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AutoNum type="alphaLcPeriod"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Jam 19.15 WIB - 22.15 WIB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AutoNum type="arabicPeriod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Bobot kegiatan belajar mengajar pada sesi </a:t>
            </a: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forum discussion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AutoNum type="alphaLcPeriod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Diskusi Challenge (60%)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AutoNum type="alphaLcPeriod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Penjabaran materi dari Fasilitator (40%)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Tapiii, ada rules yang harus kamu penuhi sebelum masuk forum diskusi yaitu : </a:t>
            </a:r>
            <a:br>
              <a:rPr lang="en" sz="900">
                <a:latin typeface="Roboto"/>
                <a:ea typeface="Roboto"/>
                <a:cs typeface="Roboto"/>
                <a:sym typeface="Roboto"/>
              </a:rPr>
            </a:b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Roboto"/>
              <a:buAutoNum type="arabicPeriod"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Wajib baca </a:t>
            </a:r>
            <a:r>
              <a:rPr b="1" i="1" lang="en" sz="900">
                <a:latin typeface="Roboto"/>
                <a:ea typeface="Roboto"/>
                <a:cs typeface="Roboto"/>
                <a:sym typeface="Roboto"/>
              </a:rPr>
              <a:t>Reading Materials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sebelum masuk sesi FD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Roboto"/>
              <a:buAutoNum type="arabicPeriod"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Wajib mencoba mengerjakan </a:t>
            </a:r>
            <a:r>
              <a:rPr b="1" i="1" lang="en" sz="900">
                <a:latin typeface="Roboto"/>
                <a:ea typeface="Roboto"/>
                <a:cs typeface="Roboto"/>
                <a:sym typeface="Roboto"/>
              </a:rPr>
              <a:t>Challenge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sebelum mengikuti sesi FD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149" y="1706403"/>
            <a:ext cx="1441753" cy="27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