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538D921-7BAF-4357-8213-74D466372E1A}">
  <a:tblStyle styleId="{C538D921-7BAF-4357-8213-74D466372E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Roboto-bold.fntdata"/><Relationship Id="rId10" Type="http://schemas.openxmlformats.org/officeDocument/2006/relationships/slide" Target="slides/slide3.xml"/><Relationship Id="rId21" Type="http://schemas.openxmlformats.org/officeDocument/2006/relationships/font" Target="fonts/Roboto-regular.fntdata"/><Relationship Id="rId13" Type="http://schemas.openxmlformats.org/officeDocument/2006/relationships/slide" Target="slides/slide6.xml"/><Relationship Id="rId24" Type="http://schemas.openxmlformats.org/officeDocument/2006/relationships/font" Target="fonts/Roboto-boldItalic.fntdata"/><Relationship Id="rId12" Type="http://schemas.openxmlformats.org/officeDocument/2006/relationships/slide" Target="slides/slide5.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4979e994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I’ll start my presentation. </a:t>
            </a:r>
            <a:endParaRPr/>
          </a:p>
        </p:txBody>
      </p:sp>
      <p:sp>
        <p:nvSpPr>
          <p:cNvPr id="133" name="Google Shape;133;g84979e9945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4979e994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979e994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 actual ranking is very different though the baseline model still the worst model as I expected. Model B with the second largest adjusted R2 has the best prediction performance.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4979e9945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4979e9945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prediction diagnostics of final models and baseline models are presented here. We can see that in general final models improved a lot in terms of their total prediction error compared with the baseline model. However, we don’t see much difference among three final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4979e9945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4979e994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smallest prediction I found. And I have 5 samples.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4979e994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4979e994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thing I have learned from this project is that data is so important. Not only how I source the data but also how I prepare the data for the model. There are many things to consider--time lag, interactions, scales. In this project, collecting data is the most </a:t>
            </a:r>
            <a:r>
              <a:rPr lang="en"/>
              <a:t>challenging</a:t>
            </a:r>
            <a:r>
              <a:rPr lang="en"/>
              <a:t> part for me. It’s also difficult to balance the variables I selected based on the theories and those selected by model performance criteria.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baseline model includes 7 variables, all of them come from the MTA dashboard.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979e99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979e99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results for the baseline model. The p-value for the F-test is smaller than 0.01, meaning that this model fits the data better than the model with no independent variables at the significant level of 0.99. The R2 adj is 0.617, meaning that the model explains 62% percent of the variance. The coefficients of variables that </a:t>
            </a:r>
            <a:r>
              <a:rPr lang="en"/>
              <a:t>highlighted</a:t>
            </a:r>
            <a:r>
              <a:rPr lang="en"/>
              <a:t> in pink pass the t-test.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prediction diagnostics, three required parameters are calculated. We cannot speak much about these parameters but they are useful for the later comparison with our advanced models.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979e994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979e994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Besides the performance variables from MTA dashboard, I also added 5 variables “for hire vehicles”  datasets, because fhv are usually considered as competitors of public transportation and </a:t>
            </a:r>
            <a:r>
              <a:rPr lang="en"/>
              <a:t>numerous</a:t>
            </a:r>
            <a:r>
              <a:rPr lang="en"/>
              <a:t> studies show that FHV, including uber, lyft and taxi have become </a:t>
            </a:r>
            <a:r>
              <a:rPr lang="en"/>
              <a:t>increasingly</a:t>
            </a:r>
            <a:r>
              <a:rPr lang="en"/>
              <a:t> popular these years. The FHV variables include trips, drivers, farebox and vehicles to capture the trend of FHV usage. What’s more, monthly population for the NYC metro area is also added.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979e994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979e994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now we have 13 variables including MTA performance variables, population and FHV variables. Then I used cross correlation method to select variables and  transformed them with specific time period into time delayed variables. Also, two interactions variables and two pca variables were added. Finally, I </a:t>
            </a:r>
            <a:r>
              <a:rPr lang="en"/>
              <a:t>standardized</a:t>
            </a:r>
            <a:r>
              <a:rPr lang="en"/>
              <a:t> all the </a:t>
            </a:r>
            <a:r>
              <a:rPr lang="en"/>
              <a:t>variables since they are largely sparse.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979e994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979e994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proceed to the model exploration. </a:t>
            </a:r>
            <a:endParaRPr/>
          </a:p>
          <a:p>
            <a:pPr indent="0" lvl="0" marL="0" rtl="0" algn="l">
              <a:spcBef>
                <a:spcPts val="0"/>
              </a:spcBef>
              <a:spcAft>
                <a:spcPts val="0"/>
              </a:spcAft>
              <a:buNone/>
            </a:pPr>
            <a:r>
              <a:rPr lang="en"/>
              <a:t>For the step-wise regression, I don’t have the list of every t and p value for each regressor each step at hand yet so I pasted the results of the final selected model. When we set the alpha in equals 0.5 and alpha out equals 0.5, it did throw anything out. Compared with the baseline model, the adjusted r2 increases, </a:t>
            </a:r>
            <a:r>
              <a:rPr lang="en"/>
              <a:t>suggesting</a:t>
            </a:r>
            <a:r>
              <a:rPr lang="en"/>
              <a:t> a better fit. However, only three out of sixteen variables pass the t-test.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4979e9945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4979e9945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t>
            </a:r>
            <a:r>
              <a:rPr lang="en"/>
              <a:t>there a</a:t>
            </a:r>
            <a:r>
              <a:rPr lang="en"/>
              <a:t>re 16 variables in total, so the all possible regressions process generated more than 10,000 possible combinations, making it impossible to show a comprehensive list of summary. Therefore I only show the summary of top 5 regressions sorted by AIC. The first regression model has the </a:t>
            </a:r>
            <a:r>
              <a:rPr lang="en"/>
              <a:t>lowest</a:t>
            </a:r>
            <a:r>
              <a:rPr lang="en"/>
              <a:t> AIC.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4979e994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4979e994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selected three final models A, B and C based on the results of all possible regressions. They are chosen for different reasons. Model A has the smallest AIC, Model B has the second smallest Mallows’s Cp, and Model C has the second largest r2-squared because </a:t>
            </a:r>
            <a:r>
              <a:rPr lang="en" sz="1000">
                <a:solidFill>
                  <a:schemeClr val="dk1"/>
                </a:solidFill>
              </a:rPr>
              <a:t>the model A also has smallest Mallows’s Cp statistics and largest adjusted R2. I compared some performance parameters here and we can see there’s not much difference among them. (Mean squared error is calculated to compare bias)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4979e994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4979e994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 is expected to have the best performance because it’s </a:t>
            </a:r>
            <a:r>
              <a:rPr b="1" lang="en" sz="1200">
                <a:solidFill>
                  <a:schemeClr val="dk1"/>
                </a:solidFill>
              </a:rPr>
              <a:t>Explanation Diagnostics </a:t>
            </a:r>
            <a:r>
              <a:rPr lang="en"/>
              <a:t>show best results among all the variables. The baseline model is expected to have the worst prediction performance because it has the smallest r2 and so primitive that no time-lag and </a:t>
            </a:r>
            <a:r>
              <a:rPr lang="en"/>
              <a:t>interaction</a:t>
            </a:r>
            <a:r>
              <a:rPr lang="en"/>
              <a:t> terms in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2"/>
              </a:buClr>
              <a:buSzPts val="4500"/>
              <a:buFont typeface="Arial"/>
              <a:buNone/>
              <a:defRPr sz="4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lt1"/>
              </a:buClr>
              <a:buSzPts val="1800"/>
              <a:buNone/>
              <a:defRPr sz="1800">
                <a:solidFill>
                  <a:schemeClr val="lt1"/>
                </a:solidFill>
              </a:defRPr>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lt1"/>
              </a:buClr>
              <a:buSzPts val="1200"/>
              <a:buNone/>
              <a:defRPr sz="1200"/>
            </a:lvl6pPr>
            <a:lvl7pPr lvl="6" rtl="0" algn="ctr">
              <a:lnSpc>
                <a:spcPct val="90000"/>
              </a:lnSpc>
              <a:spcBef>
                <a:spcPts val="400"/>
              </a:spcBef>
              <a:spcAft>
                <a:spcPts val="0"/>
              </a:spcAft>
              <a:buClr>
                <a:schemeClr val="lt1"/>
              </a:buClr>
              <a:buSzPts val="1200"/>
              <a:buNone/>
              <a:defRPr sz="1200"/>
            </a:lvl7pPr>
            <a:lvl8pPr lvl="7" rtl="0" algn="ctr">
              <a:lnSpc>
                <a:spcPct val="90000"/>
              </a:lnSpc>
              <a:spcBef>
                <a:spcPts val="400"/>
              </a:spcBef>
              <a:spcAft>
                <a:spcPts val="0"/>
              </a:spcAft>
              <a:buClr>
                <a:schemeClr val="lt1"/>
              </a:buClr>
              <a:buSzPts val="1200"/>
              <a:buNone/>
              <a:defRPr sz="1200"/>
            </a:lvl8pPr>
            <a:lvl9pPr lvl="8" rtl="0" algn="ctr">
              <a:lnSpc>
                <a:spcPct val="90000"/>
              </a:lnSpc>
              <a:spcBef>
                <a:spcPts val="400"/>
              </a:spcBef>
              <a:spcAft>
                <a:spcPts val="0"/>
              </a:spcAft>
              <a:buClr>
                <a:schemeClr val="lt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lt1"/>
                </a:solidFill>
                <a:latin typeface="Arial"/>
                <a:ea typeface="Arial"/>
                <a:cs typeface="Arial"/>
                <a:sym typeface="Arial"/>
              </a:defRPr>
            </a:lvl1pPr>
            <a:lvl2pPr indent="0" lvl="1" marL="0" rtl="0" algn="r">
              <a:spcBef>
                <a:spcPts val="0"/>
              </a:spcBef>
              <a:buNone/>
              <a:defRPr b="0" i="0" sz="900" u="none" cap="none" strike="noStrike">
                <a:solidFill>
                  <a:schemeClr val="lt1"/>
                </a:solidFill>
                <a:latin typeface="Arial"/>
                <a:ea typeface="Arial"/>
                <a:cs typeface="Arial"/>
                <a:sym typeface="Arial"/>
              </a:defRPr>
            </a:lvl2pPr>
            <a:lvl3pPr indent="0" lvl="2" marL="0" rtl="0" algn="r">
              <a:spcBef>
                <a:spcPts val="0"/>
              </a:spcBef>
              <a:buNone/>
              <a:defRPr b="0" i="0" sz="900" u="none" cap="none" strike="noStrike">
                <a:solidFill>
                  <a:schemeClr val="lt1"/>
                </a:solidFill>
                <a:latin typeface="Arial"/>
                <a:ea typeface="Arial"/>
                <a:cs typeface="Arial"/>
                <a:sym typeface="Arial"/>
              </a:defRPr>
            </a:lvl3pPr>
            <a:lvl4pPr indent="0" lvl="3" marL="0" rtl="0" algn="r">
              <a:spcBef>
                <a:spcPts val="0"/>
              </a:spcBef>
              <a:buNone/>
              <a:defRPr b="0" i="0" sz="900" u="none" cap="none" strike="noStrike">
                <a:solidFill>
                  <a:schemeClr val="lt1"/>
                </a:solidFill>
                <a:latin typeface="Arial"/>
                <a:ea typeface="Arial"/>
                <a:cs typeface="Arial"/>
                <a:sym typeface="Arial"/>
              </a:defRPr>
            </a:lvl4pPr>
            <a:lvl5pPr indent="0" lvl="4" marL="0" rtl="0" algn="r">
              <a:spcBef>
                <a:spcPts val="0"/>
              </a:spcBef>
              <a:buNone/>
              <a:defRPr b="0" i="0" sz="900" u="none" cap="none" strike="noStrike">
                <a:solidFill>
                  <a:schemeClr val="lt1"/>
                </a:solidFill>
                <a:latin typeface="Arial"/>
                <a:ea typeface="Arial"/>
                <a:cs typeface="Arial"/>
                <a:sym typeface="Arial"/>
              </a:defRPr>
            </a:lvl5pPr>
            <a:lvl6pPr indent="0" lvl="5" marL="0" rtl="0" algn="r">
              <a:spcBef>
                <a:spcPts val="0"/>
              </a:spcBef>
              <a:buNone/>
              <a:defRPr b="0" i="0" sz="900" u="none" cap="none" strike="noStrike">
                <a:solidFill>
                  <a:schemeClr val="lt1"/>
                </a:solidFill>
                <a:latin typeface="Arial"/>
                <a:ea typeface="Arial"/>
                <a:cs typeface="Arial"/>
                <a:sym typeface="Arial"/>
              </a:defRPr>
            </a:lvl6pPr>
            <a:lvl7pPr indent="0" lvl="6" marL="0" rtl="0" algn="r">
              <a:spcBef>
                <a:spcPts val="0"/>
              </a:spcBef>
              <a:buNone/>
              <a:defRPr b="0" i="0" sz="900" u="none" cap="none" strike="noStrike">
                <a:solidFill>
                  <a:schemeClr val="lt1"/>
                </a:solidFill>
                <a:latin typeface="Arial"/>
                <a:ea typeface="Arial"/>
                <a:cs typeface="Arial"/>
                <a:sym typeface="Arial"/>
              </a:defRPr>
            </a:lvl7pPr>
            <a:lvl8pPr indent="0" lvl="7" marL="0" rtl="0" algn="r">
              <a:spcBef>
                <a:spcPts val="0"/>
              </a:spcBef>
              <a:buNone/>
              <a:defRPr b="0" i="0" sz="900" u="none" cap="none" strike="noStrike">
                <a:solidFill>
                  <a:schemeClr val="lt1"/>
                </a:solidFill>
                <a:latin typeface="Arial"/>
                <a:ea typeface="Arial"/>
                <a:cs typeface="Arial"/>
                <a:sym typeface="Arial"/>
              </a:defRPr>
            </a:lvl8pPr>
            <a:lvl9pPr indent="0" lvl="8" marL="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chemeClr val="lt1"/>
        </a:solidFill>
      </p:bgPr>
    </p:bg>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2"/>
              </a:buClr>
              <a:buSzPts val="4500"/>
              <a:buFont typeface="Arial"/>
              <a:buNone/>
              <a:defRPr sz="4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6"/>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solidFill>
                  <a:schemeClr val="dk1"/>
                </a:solidFill>
              </a:defRPr>
            </a:lvl1pPr>
            <a:lvl2pPr lvl="1" rtl="0" algn="ctr">
              <a:lnSpc>
                <a:spcPct val="90000"/>
              </a:lnSpc>
              <a:spcBef>
                <a:spcPts val="400"/>
              </a:spcBef>
              <a:spcAft>
                <a:spcPts val="0"/>
              </a:spcAft>
              <a:buClr>
                <a:schemeClr val="lt1"/>
              </a:buClr>
              <a:buSzPts val="1500"/>
              <a:buNone/>
              <a:defRPr sz="1500"/>
            </a:lvl2pPr>
            <a:lvl3pPr lvl="2" rtl="0" algn="ctr">
              <a:lnSpc>
                <a:spcPct val="90000"/>
              </a:lnSpc>
              <a:spcBef>
                <a:spcPts val="400"/>
              </a:spcBef>
              <a:spcAft>
                <a:spcPts val="0"/>
              </a:spcAft>
              <a:buClr>
                <a:schemeClr val="lt1"/>
              </a:buClr>
              <a:buSzPts val="1400"/>
              <a:buNone/>
              <a:defRPr sz="1400"/>
            </a:lvl3pPr>
            <a:lvl4pPr lvl="3" rtl="0" algn="ctr">
              <a:lnSpc>
                <a:spcPct val="90000"/>
              </a:lnSpc>
              <a:spcBef>
                <a:spcPts val="400"/>
              </a:spcBef>
              <a:spcAft>
                <a:spcPts val="0"/>
              </a:spcAft>
              <a:buClr>
                <a:schemeClr val="lt1"/>
              </a:buClr>
              <a:buSzPts val="1200"/>
              <a:buNone/>
              <a:defRPr sz="1200"/>
            </a:lvl4pPr>
            <a:lvl5pPr lvl="4" rtl="0" algn="ctr">
              <a:lnSpc>
                <a:spcPct val="90000"/>
              </a:lnSpc>
              <a:spcBef>
                <a:spcPts val="400"/>
              </a:spcBef>
              <a:spcAft>
                <a:spcPts val="0"/>
              </a:spcAft>
              <a:buClr>
                <a:schemeClr val="lt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1"/>
                </a:solidFill>
                <a:latin typeface="Arial"/>
                <a:ea typeface="Arial"/>
                <a:cs typeface="Arial"/>
                <a:sym typeface="Arial"/>
              </a:defRPr>
            </a:lvl1pPr>
            <a:lvl2pPr indent="0" lvl="1" marL="0" rtl="0" algn="r">
              <a:spcBef>
                <a:spcPts val="0"/>
              </a:spcBef>
              <a:buNone/>
              <a:defRPr b="0" i="0" sz="900" u="none" cap="none" strike="noStrike">
                <a:solidFill>
                  <a:schemeClr val="dk1"/>
                </a:solidFill>
                <a:latin typeface="Arial"/>
                <a:ea typeface="Arial"/>
                <a:cs typeface="Arial"/>
                <a:sym typeface="Arial"/>
              </a:defRPr>
            </a:lvl2pPr>
            <a:lvl3pPr indent="0" lvl="2" marL="0" rtl="0" algn="r">
              <a:spcBef>
                <a:spcPts val="0"/>
              </a:spcBef>
              <a:buNone/>
              <a:defRPr b="0" i="0" sz="900" u="none" cap="none" strike="noStrike">
                <a:solidFill>
                  <a:schemeClr val="dk1"/>
                </a:solidFill>
                <a:latin typeface="Arial"/>
                <a:ea typeface="Arial"/>
                <a:cs typeface="Arial"/>
                <a:sym typeface="Arial"/>
              </a:defRPr>
            </a:lvl3pPr>
            <a:lvl4pPr indent="0" lvl="3" marL="0" rtl="0" algn="r">
              <a:spcBef>
                <a:spcPts val="0"/>
              </a:spcBef>
              <a:buNone/>
              <a:defRPr b="0" i="0" sz="900" u="none" cap="none" strike="noStrike">
                <a:solidFill>
                  <a:schemeClr val="dk1"/>
                </a:solidFill>
                <a:latin typeface="Arial"/>
                <a:ea typeface="Arial"/>
                <a:cs typeface="Arial"/>
                <a:sym typeface="Arial"/>
              </a:defRPr>
            </a:lvl4pPr>
            <a:lvl5pPr indent="0" lvl="4" marL="0" rtl="0" algn="r">
              <a:spcBef>
                <a:spcPts val="0"/>
              </a:spcBef>
              <a:buNone/>
              <a:defRPr b="0" i="0" sz="900" u="none" cap="none" strike="noStrike">
                <a:solidFill>
                  <a:schemeClr val="dk1"/>
                </a:solidFill>
                <a:latin typeface="Arial"/>
                <a:ea typeface="Arial"/>
                <a:cs typeface="Arial"/>
                <a:sym typeface="Arial"/>
              </a:defRPr>
            </a:lvl5pPr>
            <a:lvl6pPr indent="0" lvl="5" marL="0" rtl="0" algn="r">
              <a:spcBef>
                <a:spcPts val="0"/>
              </a:spcBef>
              <a:buNone/>
              <a:defRPr b="0" i="0" sz="900" u="none" cap="none" strike="noStrike">
                <a:solidFill>
                  <a:schemeClr val="dk1"/>
                </a:solidFill>
                <a:latin typeface="Arial"/>
                <a:ea typeface="Arial"/>
                <a:cs typeface="Arial"/>
                <a:sym typeface="Arial"/>
              </a:defRPr>
            </a:lvl6pPr>
            <a:lvl7pPr indent="0" lvl="6" marL="0" rtl="0" algn="r">
              <a:spcBef>
                <a:spcPts val="0"/>
              </a:spcBef>
              <a:buNone/>
              <a:defRPr b="0" i="0" sz="900" u="none" cap="none" strike="noStrike">
                <a:solidFill>
                  <a:schemeClr val="dk1"/>
                </a:solidFill>
                <a:latin typeface="Arial"/>
                <a:ea typeface="Arial"/>
                <a:cs typeface="Arial"/>
                <a:sym typeface="Arial"/>
              </a:defRPr>
            </a:lvl7pPr>
            <a:lvl8pPr indent="0" lvl="7" marL="0" rtl="0" algn="r">
              <a:spcBef>
                <a:spcPts val="0"/>
              </a:spcBef>
              <a:buNone/>
              <a:defRPr b="0" i="0" sz="900" u="none" cap="none" strike="noStrike">
                <a:solidFill>
                  <a:schemeClr val="dk1"/>
                </a:solidFill>
                <a:latin typeface="Arial"/>
                <a:ea typeface="Arial"/>
                <a:cs typeface="Arial"/>
                <a:sym typeface="Arial"/>
              </a:defRPr>
            </a:lvl8pPr>
            <a:lvl9pPr indent="0" lvl="8" marL="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2"/>
              </a:buClr>
              <a:buSzPts val="4500"/>
              <a:buFont typeface="Arial"/>
              <a:buNone/>
              <a:defRPr sz="45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sz="1800">
                <a:solidFill>
                  <a:schemeClr val="dk1"/>
                </a:solidFill>
              </a:defRPr>
            </a:lvl1pPr>
            <a:lvl2pPr indent="-228600" lvl="1" marL="914400" rtl="0" algn="l">
              <a:lnSpc>
                <a:spcPct val="90000"/>
              </a:lnSpc>
              <a:spcBef>
                <a:spcPts val="400"/>
              </a:spcBef>
              <a:spcAft>
                <a:spcPts val="0"/>
              </a:spcAft>
              <a:buClr>
                <a:schemeClr val="lt1"/>
              </a:buClr>
              <a:buSzPts val="1500"/>
              <a:buNone/>
              <a:defRPr sz="1500">
                <a:solidFill>
                  <a:schemeClr val="lt1"/>
                </a:solidFill>
              </a:defRPr>
            </a:lvl2pPr>
            <a:lvl3pPr indent="-228600" lvl="2" marL="1371600" rtl="0" algn="l">
              <a:lnSpc>
                <a:spcPct val="90000"/>
              </a:lnSpc>
              <a:spcBef>
                <a:spcPts val="400"/>
              </a:spcBef>
              <a:spcAft>
                <a:spcPts val="0"/>
              </a:spcAft>
              <a:buClr>
                <a:schemeClr val="lt1"/>
              </a:buClr>
              <a:buSzPts val="1400"/>
              <a:buNone/>
              <a:defRPr sz="1400">
                <a:solidFill>
                  <a:schemeClr val="lt1"/>
                </a:solidFill>
              </a:defRPr>
            </a:lvl3pPr>
            <a:lvl4pPr indent="-228600" lvl="3" marL="1828800" rtl="0" algn="l">
              <a:lnSpc>
                <a:spcPct val="90000"/>
              </a:lnSpc>
              <a:spcBef>
                <a:spcPts val="400"/>
              </a:spcBef>
              <a:spcAft>
                <a:spcPts val="0"/>
              </a:spcAft>
              <a:buClr>
                <a:schemeClr val="lt1"/>
              </a:buClr>
              <a:buSzPts val="1200"/>
              <a:buNone/>
              <a:defRPr sz="1200">
                <a:solidFill>
                  <a:schemeClr val="lt1"/>
                </a:solidFill>
              </a:defRPr>
            </a:lvl4pPr>
            <a:lvl5pPr indent="-228600" lvl="4" marL="2286000" rtl="0" algn="l">
              <a:lnSpc>
                <a:spcPct val="90000"/>
              </a:lnSpc>
              <a:spcBef>
                <a:spcPts val="400"/>
              </a:spcBef>
              <a:spcAft>
                <a:spcPts val="0"/>
              </a:spcAft>
              <a:buClr>
                <a:schemeClr val="lt1"/>
              </a:buClr>
              <a:buSzPts val="1200"/>
              <a:buNone/>
              <a:defRPr sz="1200">
                <a:solidFill>
                  <a:schemeClr val="lt1"/>
                </a:solidFill>
              </a:defRPr>
            </a:lvl5pPr>
            <a:lvl6pPr indent="-228600" lvl="5" marL="2743200" rtl="0" algn="l">
              <a:lnSpc>
                <a:spcPct val="90000"/>
              </a:lnSpc>
              <a:spcBef>
                <a:spcPts val="400"/>
              </a:spcBef>
              <a:spcAft>
                <a:spcPts val="0"/>
              </a:spcAft>
              <a:buClr>
                <a:schemeClr val="lt1"/>
              </a:buClr>
              <a:buSzPts val="1200"/>
              <a:buNone/>
              <a:defRPr sz="1200">
                <a:solidFill>
                  <a:schemeClr val="lt1"/>
                </a:solidFill>
              </a:defRPr>
            </a:lvl6pPr>
            <a:lvl7pPr indent="-228600" lvl="6" marL="3200400" rtl="0" algn="l">
              <a:lnSpc>
                <a:spcPct val="90000"/>
              </a:lnSpc>
              <a:spcBef>
                <a:spcPts val="400"/>
              </a:spcBef>
              <a:spcAft>
                <a:spcPts val="0"/>
              </a:spcAft>
              <a:buClr>
                <a:schemeClr val="lt1"/>
              </a:buClr>
              <a:buSzPts val="1200"/>
              <a:buNone/>
              <a:defRPr sz="1200">
                <a:solidFill>
                  <a:schemeClr val="lt1"/>
                </a:solidFill>
              </a:defRPr>
            </a:lvl7pPr>
            <a:lvl8pPr indent="-228600" lvl="7" marL="3657600" rtl="0" algn="l">
              <a:lnSpc>
                <a:spcPct val="90000"/>
              </a:lnSpc>
              <a:spcBef>
                <a:spcPts val="400"/>
              </a:spcBef>
              <a:spcAft>
                <a:spcPts val="0"/>
              </a:spcAft>
              <a:buClr>
                <a:schemeClr val="lt1"/>
              </a:buClr>
              <a:buSzPts val="1200"/>
              <a:buNone/>
              <a:defRPr sz="1200">
                <a:solidFill>
                  <a:schemeClr val="lt1"/>
                </a:solidFill>
              </a:defRPr>
            </a:lvl8pPr>
            <a:lvl9pPr indent="-228600" lvl="8" marL="4114800" rtl="0" algn="l">
              <a:lnSpc>
                <a:spcPct val="90000"/>
              </a:lnSpc>
              <a:spcBef>
                <a:spcPts val="400"/>
              </a:spcBef>
              <a:spcAft>
                <a:spcPts val="0"/>
              </a:spcAft>
              <a:buClr>
                <a:schemeClr val="lt1"/>
              </a:buClr>
              <a:buSzPts val="1200"/>
              <a:buNone/>
              <a:defRPr sz="1200">
                <a:solidFill>
                  <a:schemeClr val="lt1"/>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90" name="Google Shape;90;p19"/>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lt1"/>
              </a:buClr>
              <a:buSzPts val="1200"/>
              <a:buNone/>
              <a:defRPr b="1" sz="1200"/>
            </a:lvl6pPr>
            <a:lvl7pPr indent="-228600" lvl="6" marL="3200400" rtl="0" algn="l">
              <a:lnSpc>
                <a:spcPct val="90000"/>
              </a:lnSpc>
              <a:spcBef>
                <a:spcPts val="400"/>
              </a:spcBef>
              <a:spcAft>
                <a:spcPts val="0"/>
              </a:spcAft>
              <a:buClr>
                <a:schemeClr val="lt1"/>
              </a:buClr>
              <a:buSzPts val="1200"/>
              <a:buNone/>
              <a:defRPr b="1" sz="1200"/>
            </a:lvl7pPr>
            <a:lvl8pPr indent="-228600" lvl="7" marL="3657600" rtl="0" algn="l">
              <a:lnSpc>
                <a:spcPct val="90000"/>
              </a:lnSpc>
              <a:spcBef>
                <a:spcPts val="400"/>
              </a:spcBef>
              <a:spcAft>
                <a:spcPts val="0"/>
              </a:spcAft>
              <a:buClr>
                <a:schemeClr val="lt1"/>
              </a:buClr>
              <a:buSzPts val="1200"/>
              <a:buNone/>
              <a:defRPr b="1" sz="1200"/>
            </a:lvl8pPr>
            <a:lvl9pPr indent="-228600" lvl="8" marL="4114800" rtl="0" algn="l">
              <a:lnSpc>
                <a:spcPct val="90000"/>
              </a:lnSpc>
              <a:spcBef>
                <a:spcPts val="400"/>
              </a:spcBef>
              <a:spcAft>
                <a:spcPts val="0"/>
              </a:spcAft>
              <a:buClr>
                <a:schemeClr val="lt1"/>
              </a:buClr>
              <a:buSzPts val="1200"/>
              <a:buNone/>
              <a:defRPr b="1" sz="1200"/>
            </a:lvl9pPr>
          </a:lstStyle>
          <a:p/>
        </p:txBody>
      </p:sp>
      <p:sp>
        <p:nvSpPr>
          <p:cNvPr id="92" name="Google Shape;92;p19"/>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2"/>
              </a:buClr>
              <a:buSzPts val="2400"/>
              <a:buFont typeface="Arial"/>
              <a:buNone/>
              <a:defRPr sz="24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lt1"/>
              </a:buClr>
              <a:buSzPts val="1500"/>
              <a:buChar char="•"/>
              <a:defRPr sz="1500"/>
            </a:lvl6pPr>
            <a:lvl7pPr indent="-323850" lvl="6" marL="3200400" rtl="0" algn="l">
              <a:lnSpc>
                <a:spcPct val="90000"/>
              </a:lnSpc>
              <a:spcBef>
                <a:spcPts val="400"/>
              </a:spcBef>
              <a:spcAft>
                <a:spcPts val="0"/>
              </a:spcAft>
              <a:buClr>
                <a:schemeClr val="lt1"/>
              </a:buClr>
              <a:buSzPts val="1500"/>
              <a:buChar char="•"/>
              <a:defRPr sz="1500"/>
            </a:lvl7pPr>
            <a:lvl8pPr indent="-323850" lvl="7" marL="3657600" rtl="0" algn="l">
              <a:lnSpc>
                <a:spcPct val="90000"/>
              </a:lnSpc>
              <a:spcBef>
                <a:spcPts val="400"/>
              </a:spcBef>
              <a:spcAft>
                <a:spcPts val="0"/>
              </a:spcAft>
              <a:buClr>
                <a:schemeClr val="lt1"/>
              </a:buClr>
              <a:buSzPts val="1500"/>
              <a:buChar char="•"/>
              <a:defRPr sz="1500"/>
            </a:lvl8pPr>
            <a:lvl9pPr indent="-323850" lvl="8" marL="4114800" rtl="0" algn="l">
              <a:lnSpc>
                <a:spcPct val="90000"/>
              </a:lnSpc>
              <a:spcBef>
                <a:spcPts val="400"/>
              </a:spcBef>
              <a:spcAft>
                <a:spcPts val="0"/>
              </a:spcAft>
              <a:buClr>
                <a:schemeClr val="lt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2"/>
              </a:buClr>
              <a:buSzPts val="2400"/>
              <a:buFont typeface="Arial"/>
              <a:buNone/>
              <a:defRPr sz="24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6pPr>
            <a:lvl7pPr lvl="6"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7pPr>
            <a:lvl8pPr lvl="7"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8pPr>
            <a:lvl9pPr lvl="8" marR="0" rtl="0" algn="l">
              <a:lnSpc>
                <a:spcPct val="90000"/>
              </a:lnSpc>
              <a:spcBef>
                <a:spcPts val="400"/>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9pPr>
          </a:lstStyle>
          <a:p/>
        </p:txBody>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lt1"/>
              </a:buClr>
              <a:buSzPts val="800"/>
              <a:buNone/>
              <a:defRPr sz="800"/>
            </a:lvl6pPr>
            <a:lvl7pPr indent="-228600" lvl="6" marL="3200400" rtl="0" algn="l">
              <a:lnSpc>
                <a:spcPct val="90000"/>
              </a:lnSpc>
              <a:spcBef>
                <a:spcPts val="400"/>
              </a:spcBef>
              <a:spcAft>
                <a:spcPts val="0"/>
              </a:spcAft>
              <a:buClr>
                <a:schemeClr val="lt1"/>
              </a:buClr>
              <a:buSzPts val="800"/>
              <a:buNone/>
              <a:defRPr sz="800"/>
            </a:lvl7pPr>
            <a:lvl8pPr indent="-228600" lvl="7" marL="3657600" rtl="0" algn="l">
              <a:lnSpc>
                <a:spcPct val="90000"/>
              </a:lnSpc>
              <a:spcBef>
                <a:spcPts val="400"/>
              </a:spcBef>
              <a:spcAft>
                <a:spcPts val="0"/>
              </a:spcAft>
              <a:buClr>
                <a:schemeClr val="lt1"/>
              </a:buClr>
              <a:buSzPts val="800"/>
              <a:buNone/>
              <a:defRPr sz="800"/>
            </a:lvl8pPr>
            <a:lvl9pPr indent="-228600" lvl="8" marL="4114800" rtl="0" algn="l">
              <a:lnSpc>
                <a:spcPct val="90000"/>
              </a:lnSpc>
              <a:spcBef>
                <a:spcPts val="400"/>
              </a:spcBef>
              <a:spcAft>
                <a:spcPts val="0"/>
              </a:spcAft>
              <a:buClr>
                <a:schemeClr val="lt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dk1"/>
                </a:solidFill>
                <a:latin typeface="Arial"/>
                <a:ea typeface="Arial"/>
                <a:cs typeface="Arial"/>
                <a:sym typeface="Arial"/>
              </a:defRPr>
            </a:lvl1pPr>
            <a:lvl2pPr indent="0" lvl="1" marL="0" rtl="0" algn="r">
              <a:spcBef>
                <a:spcPts val="0"/>
              </a:spcBef>
              <a:buNone/>
              <a:defRPr sz="900">
                <a:solidFill>
                  <a:schemeClr val="dk1"/>
                </a:solidFill>
                <a:latin typeface="Arial"/>
                <a:ea typeface="Arial"/>
                <a:cs typeface="Arial"/>
                <a:sym typeface="Arial"/>
              </a:defRPr>
            </a:lvl2pPr>
            <a:lvl3pPr indent="0" lvl="2" marL="0" rtl="0" algn="r">
              <a:spcBef>
                <a:spcPts val="0"/>
              </a:spcBef>
              <a:buNone/>
              <a:defRPr sz="900">
                <a:solidFill>
                  <a:schemeClr val="dk1"/>
                </a:solidFill>
                <a:latin typeface="Arial"/>
                <a:ea typeface="Arial"/>
                <a:cs typeface="Arial"/>
                <a:sym typeface="Arial"/>
              </a:defRPr>
            </a:lvl3pPr>
            <a:lvl4pPr indent="0" lvl="3" marL="0" rtl="0" algn="r">
              <a:spcBef>
                <a:spcPts val="0"/>
              </a:spcBef>
              <a:buNone/>
              <a:defRPr sz="900">
                <a:solidFill>
                  <a:schemeClr val="dk1"/>
                </a:solidFill>
                <a:latin typeface="Arial"/>
                <a:ea typeface="Arial"/>
                <a:cs typeface="Arial"/>
                <a:sym typeface="Arial"/>
              </a:defRPr>
            </a:lvl4pPr>
            <a:lvl5pPr indent="0" lvl="4" marL="0" rtl="0" algn="r">
              <a:spcBef>
                <a:spcPts val="0"/>
              </a:spcBef>
              <a:buNone/>
              <a:defRPr sz="900">
                <a:solidFill>
                  <a:schemeClr val="dk1"/>
                </a:solidFill>
                <a:latin typeface="Arial"/>
                <a:ea typeface="Arial"/>
                <a:cs typeface="Arial"/>
                <a:sym typeface="Arial"/>
              </a:defRPr>
            </a:lvl5pPr>
            <a:lvl6pPr indent="0" lvl="5" marL="0" rtl="0" algn="r">
              <a:spcBef>
                <a:spcPts val="0"/>
              </a:spcBef>
              <a:buNone/>
              <a:defRPr sz="900">
                <a:solidFill>
                  <a:schemeClr val="dk1"/>
                </a:solidFill>
                <a:latin typeface="Arial"/>
                <a:ea typeface="Arial"/>
                <a:cs typeface="Arial"/>
                <a:sym typeface="Arial"/>
              </a:defRPr>
            </a:lvl6pPr>
            <a:lvl7pPr indent="0" lvl="6" marL="0" rtl="0" algn="r">
              <a:spcBef>
                <a:spcPts val="0"/>
              </a:spcBef>
              <a:buNone/>
              <a:defRPr sz="900">
                <a:solidFill>
                  <a:schemeClr val="dk1"/>
                </a:solidFill>
                <a:latin typeface="Arial"/>
                <a:ea typeface="Arial"/>
                <a:cs typeface="Arial"/>
                <a:sym typeface="Arial"/>
              </a:defRPr>
            </a:lvl7pPr>
            <a:lvl8pPr indent="0" lvl="7" marL="0" rtl="0" algn="r">
              <a:spcBef>
                <a:spcPts val="0"/>
              </a:spcBef>
              <a:buNone/>
              <a:defRPr sz="900">
                <a:solidFill>
                  <a:schemeClr val="dk1"/>
                </a:solidFill>
                <a:latin typeface="Arial"/>
                <a:ea typeface="Arial"/>
                <a:cs typeface="Arial"/>
                <a:sym typeface="Arial"/>
              </a:defRPr>
            </a:lvl8pPr>
            <a:lvl9pPr indent="0" lvl="8" marL="0" rtl="0" algn="r">
              <a:spcBef>
                <a:spcPts val="0"/>
              </a:spcBef>
              <a:buNone/>
              <a:defRPr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2"/>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900">
                <a:solidFill>
                  <a:schemeClr val="dk1"/>
                </a:solidFill>
                <a:latin typeface="Arial"/>
                <a:ea typeface="Arial"/>
                <a:cs typeface="Arial"/>
                <a:sym typeface="Arial"/>
              </a:defRPr>
            </a:lvl1pPr>
            <a:lvl2pPr indent="0" lvl="1" marL="0" rtl="0" algn="r">
              <a:spcBef>
                <a:spcPts val="0"/>
              </a:spcBef>
              <a:buNone/>
              <a:defRPr sz="900">
                <a:solidFill>
                  <a:schemeClr val="dk1"/>
                </a:solidFill>
                <a:latin typeface="Arial"/>
                <a:ea typeface="Arial"/>
                <a:cs typeface="Arial"/>
                <a:sym typeface="Arial"/>
              </a:defRPr>
            </a:lvl2pPr>
            <a:lvl3pPr indent="0" lvl="2" marL="0" rtl="0" algn="r">
              <a:spcBef>
                <a:spcPts val="0"/>
              </a:spcBef>
              <a:buNone/>
              <a:defRPr sz="900">
                <a:solidFill>
                  <a:schemeClr val="dk1"/>
                </a:solidFill>
                <a:latin typeface="Arial"/>
                <a:ea typeface="Arial"/>
                <a:cs typeface="Arial"/>
                <a:sym typeface="Arial"/>
              </a:defRPr>
            </a:lvl3pPr>
            <a:lvl4pPr indent="0" lvl="3" marL="0" rtl="0" algn="r">
              <a:spcBef>
                <a:spcPts val="0"/>
              </a:spcBef>
              <a:buNone/>
              <a:defRPr sz="900">
                <a:solidFill>
                  <a:schemeClr val="dk1"/>
                </a:solidFill>
                <a:latin typeface="Arial"/>
                <a:ea typeface="Arial"/>
                <a:cs typeface="Arial"/>
                <a:sym typeface="Arial"/>
              </a:defRPr>
            </a:lvl4pPr>
            <a:lvl5pPr indent="0" lvl="4" marL="0" rtl="0" algn="r">
              <a:spcBef>
                <a:spcPts val="0"/>
              </a:spcBef>
              <a:buNone/>
              <a:defRPr sz="900">
                <a:solidFill>
                  <a:schemeClr val="dk1"/>
                </a:solidFill>
                <a:latin typeface="Arial"/>
                <a:ea typeface="Arial"/>
                <a:cs typeface="Arial"/>
                <a:sym typeface="Arial"/>
              </a:defRPr>
            </a:lvl5pPr>
            <a:lvl6pPr indent="0" lvl="5" marL="0" rtl="0" algn="r">
              <a:spcBef>
                <a:spcPts val="0"/>
              </a:spcBef>
              <a:buNone/>
              <a:defRPr sz="900">
                <a:solidFill>
                  <a:schemeClr val="dk1"/>
                </a:solidFill>
                <a:latin typeface="Arial"/>
                <a:ea typeface="Arial"/>
                <a:cs typeface="Arial"/>
                <a:sym typeface="Arial"/>
              </a:defRPr>
            </a:lvl6pPr>
            <a:lvl7pPr indent="0" lvl="6" marL="0" rtl="0" algn="r">
              <a:spcBef>
                <a:spcPts val="0"/>
              </a:spcBef>
              <a:buNone/>
              <a:defRPr sz="900">
                <a:solidFill>
                  <a:schemeClr val="dk1"/>
                </a:solidFill>
                <a:latin typeface="Arial"/>
                <a:ea typeface="Arial"/>
                <a:cs typeface="Arial"/>
                <a:sym typeface="Arial"/>
              </a:defRPr>
            </a:lvl7pPr>
            <a:lvl8pPr indent="0" lvl="7" marL="0" rtl="0" algn="r">
              <a:spcBef>
                <a:spcPts val="0"/>
              </a:spcBef>
              <a:buNone/>
              <a:defRPr sz="900">
                <a:solidFill>
                  <a:schemeClr val="dk1"/>
                </a:solidFill>
                <a:latin typeface="Arial"/>
                <a:ea typeface="Arial"/>
                <a:cs typeface="Arial"/>
                <a:sym typeface="Arial"/>
              </a:defRPr>
            </a:lvl8pPr>
            <a:lvl9pPr indent="0" lvl="8" marL="0" rtl="0" algn="r">
              <a:spcBef>
                <a:spcPts val="0"/>
              </a:spcBef>
              <a:buNone/>
              <a:defRPr sz="9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2"/>
              </a:buClr>
              <a:buSzPts val="3300"/>
              <a:buFont typeface="Arial"/>
              <a:buNone/>
              <a:defRPr b="0" i="0" sz="3300" u="none" cap="none" strike="noStrike">
                <a:solidFill>
                  <a:schemeClr val="lt2"/>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4" name="Shape 134"/>
        <p:cNvGrpSpPr/>
        <p:nvPr/>
      </p:nvGrpSpPr>
      <p:grpSpPr>
        <a:xfrm>
          <a:off x="0" y="0"/>
          <a:ext cx="0" cy="0"/>
          <a:chOff x="0" y="0"/>
          <a:chExt cx="0" cy="0"/>
        </a:xfrm>
      </p:grpSpPr>
      <p:sp>
        <p:nvSpPr>
          <p:cNvPr id="135" name="Google Shape;135;p26"/>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erson standing in front of a machine&#10;&#10;Description automatically generated" id="136" name="Google Shape;136;p26"/>
          <p:cNvPicPr preferRelativeResize="0"/>
          <p:nvPr/>
        </p:nvPicPr>
        <p:blipFill rotWithShape="1">
          <a:blip r:embed="rId3">
            <a:alphaModFix/>
          </a:blip>
          <a:srcRect b="0" l="20403" r="2891" t="9090"/>
          <a:stretch/>
        </p:blipFill>
        <p:spPr>
          <a:xfrm>
            <a:off x="-1" y="8"/>
            <a:ext cx="6501384" cy="5143494"/>
          </a:xfrm>
          <a:prstGeom prst="rect">
            <a:avLst/>
          </a:prstGeom>
          <a:noFill/>
          <a:ln>
            <a:noFill/>
          </a:ln>
        </p:spPr>
      </p:pic>
      <p:sp>
        <p:nvSpPr>
          <p:cNvPr id="137" name="Google Shape;137;p26"/>
          <p:cNvSpPr/>
          <p:nvPr/>
        </p:nvSpPr>
        <p:spPr>
          <a:xfrm flipH="1">
            <a:off x="2091000" y="0"/>
            <a:ext cx="7053000" cy="5143500"/>
          </a:xfrm>
          <a:prstGeom prst="rect">
            <a:avLst/>
          </a:prstGeom>
          <a:gradFill>
            <a:gsLst>
              <a:gs pos="0">
                <a:srgbClr val="000000">
                  <a:alpha val="0"/>
                </a:srgbClr>
              </a:gs>
              <a:gs pos="30000">
                <a:srgbClr val="000000">
                  <a:alpha val="63921"/>
                </a:srgbClr>
              </a:gs>
              <a:gs pos="58000">
                <a:schemeClr val="dk1"/>
              </a:gs>
              <a:gs pos="100000">
                <a:schemeClr val="dk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26"/>
          <p:cNvSpPr/>
          <p:nvPr/>
        </p:nvSpPr>
        <p:spPr>
          <a:xfrm>
            <a:off x="5306300" y="634075"/>
            <a:ext cx="3690300" cy="2403000"/>
          </a:xfrm>
          <a:prstGeom prst="rect">
            <a:avLst/>
          </a:prstGeom>
          <a:noFill/>
          <a:ln>
            <a:noFill/>
          </a:ln>
        </p:spPr>
        <p:txBody>
          <a:bodyPr anchorCtr="0" anchor="b" bIns="34275" lIns="68575" spcFirstLastPara="1" rIns="68575" wrap="square" tIns="34275">
            <a:noAutofit/>
          </a:bodyPr>
          <a:lstStyle/>
          <a:p>
            <a:pPr indent="-165100" lvl="0" marL="342900" marR="0" rtl="0" algn="l">
              <a:lnSpc>
                <a:spcPct val="90000"/>
              </a:lnSpc>
              <a:spcBef>
                <a:spcPts val="0"/>
              </a:spcBef>
              <a:spcAft>
                <a:spcPts val="0"/>
              </a:spcAft>
              <a:buNone/>
            </a:pPr>
            <a:r>
              <a:rPr b="1" lang="en" sz="3100">
                <a:solidFill>
                  <a:schemeClr val="lt1"/>
                </a:solidFill>
              </a:rPr>
              <a:t> </a:t>
            </a:r>
            <a:r>
              <a:rPr b="1" i="0" lang="en" sz="3100" u="none" cap="none" strike="noStrike">
                <a:solidFill>
                  <a:schemeClr val="lt1"/>
                </a:solidFill>
                <a:latin typeface="Arial"/>
                <a:ea typeface="Arial"/>
                <a:cs typeface="Arial"/>
                <a:sym typeface="Arial"/>
              </a:rPr>
              <a:t>Exploration of MTA</a:t>
            </a:r>
            <a:r>
              <a:rPr b="1" lang="en" sz="3100">
                <a:solidFill>
                  <a:schemeClr val="lt1"/>
                </a:solidFill>
              </a:rPr>
              <a:t> </a:t>
            </a:r>
            <a:r>
              <a:rPr b="1" i="0" lang="en" sz="3100" u="none" cap="none" strike="noStrike">
                <a:solidFill>
                  <a:schemeClr val="lt1"/>
                </a:solidFill>
                <a:latin typeface="Arial"/>
                <a:ea typeface="Arial"/>
                <a:cs typeface="Arial"/>
                <a:sym typeface="Arial"/>
              </a:rPr>
              <a:t>Subway</a:t>
            </a:r>
            <a:r>
              <a:rPr b="1" lang="en" sz="3100">
                <a:solidFill>
                  <a:schemeClr val="lt1"/>
                </a:solidFill>
              </a:rPr>
              <a:t> </a:t>
            </a:r>
            <a:r>
              <a:rPr b="1" i="0" lang="en" sz="3100" u="none" cap="none" strike="noStrike">
                <a:solidFill>
                  <a:schemeClr val="lt1"/>
                </a:solidFill>
                <a:latin typeface="Arial"/>
                <a:ea typeface="Arial"/>
                <a:cs typeface="Arial"/>
                <a:sym typeface="Arial"/>
              </a:rPr>
              <a:t>Ridership</a:t>
            </a:r>
            <a:endParaRPr b="0" i="0" sz="3100" u="none" cap="none" strike="noStrike">
              <a:solidFill>
                <a:schemeClr val="lt1"/>
              </a:solidFill>
              <a:latin typeface="Arial"/>
              <a:ea typeface="Arial"/>
              <a:cs typeface="Arial"/>
              <a:sym typeface="Arial"/>
            </a:endParaRPr>
          </a:p>
          <a:p>
            <a:pPr indent="-165100" lvl="0" marL="342900" marR="0" rtl="0" algn="l">
              <a:lnSpc>
                <a:spcPct val="90000"/>
              </a:lnSpc>
              <a:spcBef>
                <a:spcPts val="500"/>
              </a:spcBef>
              <a:spcAft>
                <a:spcPts val="0"/>
              </a:spcAft>
              <a:buNone/>
            </a:pPr>
            <a:r>
              <a:rPr b="0" i="0" lang="en" sz="1400" u="none" cap="none" strike="noStrike">
                <a:solidFill>
                  <a:schemeClr val="lt1"/>
                </a:solidFill>
                <a:latin typeface="Arial"/>
                <a:ea typeface="Arial"/>
                <a:cs typeface="Arial"/>
                <a:sym typeface="Arial"/>
              </a:rPr>
              <a:t>            Zheyu(Joree) Liu</a:t>
            </a:r>
            <a:endParaRPr b="0" i="0" sz="1400" u="none" cap="none" strike="noStrike">
              <a:solidFill>
                <a:schemeClr val="lt1"/>
              </a:solidFill>
              <a:latin typeface="Arial"/>
              <a:ea typeface="Arial"/>
              <a:cs typeface="Arial"/>
              <a:sym typeface="Arial"/>
            </a:endParaRPr>
          </a:p>
        </p:txBody>
      </p:sp>
      <p:sp>
        <p:nvSpPr>
          <p:cNvPr id="139" name="Google Shape;139;p26"/>
          <p:cNvSpPr/>
          <p:nvPr/>
        </p:nvSpPr>
        <p:spPr>
          <a:xfrm rot="5400000">
            <a:off x="5791977" y="97721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0" name="Google Shape;140;p26"/>
          <p:cNvSpPr/>
          <p:nvPr/>
        </p:nvSpPr>
        <p:spPr>
          <a:xfrm>
            <a:off x="5888736" y="3410190"/>
            <a:ext cx="3017400" cy="13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5"/>
          <p:cNvSpPr/>
          <p:nvPr/>
        </p:nvSpPr>
        <p:spPr>
          <a:xfrm>
            <a:off x="88925" y="206125"/>
            <a:ext cx="48207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V. Prediction Performance</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195" name="Google Shape;195;p35"/>
          <p:cNvGraphicFramePr/>
          <p:nvPr/>
        </p:nvGraphicFramePr>
        <p:xfrm>
          <a:off x="905650" y="1622400"/>
          <a:ext cx="3000000" cy="3000000"/>
        </p:xfrm>
        <a:graphic>
          <a:graphicData uri="http://schemas.openxmlformats.org/drawingml/2006/table">
            <a:tbl>
              <a:tblPr>
                <a:noFill/>
                <a:tableStyleId>{C538D921-7BAF-4357-8213-74D466372E1A}</a:tableStyleId>
              </a:tblPr>
              <a:tblGrid>
                <a:gridCol w="1013625"/>
                <a:gridCol w="939875"/>
                <a:gridCol w="2607725"/>
                <a:gridCol w="1642750"/>
              </a:tblGrid>
              <a:tr h="381000">
                <a:tc>
                  <a:txBody>
                    <a:bodyPr/>
                    <a:lstStyle/>
                    <a:p>
                      <a:pPr indent="0" lvl="0" marL="0" rtl="0" algn="l">
                        <a:spcBef>
                          <a:spcPts val="0"/>
                        </a:spcBef>
                        <a:spcAft>
                          <a:spcPts val="0"/>
                        </a:spcAft>
                        <a:buNone/>
                      </a:pPr>
                      <a:r>
                        <a:rPr lang="en"/>
                        <a:t>Expected ranking</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Model</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Reason</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Actual Ranking</a:t>
                      </a:r>
                      <a:endParaRPr/>
                    </a:p>
                  </a:txBody>
                  <a:tcPr marT="91425" marB="91425" marR="91425" marL="91425">
                    <a:solidFill>
                      <a:srgbClr val="EAD1DC"/>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Smallest AIC and Mallows’s Cp, largest R2-adj</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solidFill>
                      <a:srgbClr val="EAD1DC"/>
                    </a:solidFill>
                  </a:tcPr>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Second largest R2-adj</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solidFill>
                      <a:srgbClr val="EAD1DC"/>
                    </a:solidFill>
                  </a:tcPr>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solidFill>
                      <a:srgbClr val="EAD1DC"/>
                    </a:solidFill>
                  </a:tcPr>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Smallest R2-adj</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solidFill>
                      <a:srgbClr val="EAD1DC"/>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6"/>
          <p:cNvSpPr/>
          <p:nvPr/>
        </p:nvSpPr>
        <p:spPr>
          <a:xfrm>
            <a:off x="-18425" y="0"/>
            <a:ext cx="2286000" cy="59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 #1</a:t>
            </a:r>
            <a:endParaRPr/>
          </a:p>
        </p:txBody>
      </p:sp>
      <p:pic>
        <p:nvPicPr>
          <p:cNvPr id="201" name="Google Shape;201;p36"/>
          <p:cNvPicPr preferRelativeResize="0"/>
          <p:nvPr/>
        </p:nvPicPr>
        <p:blipFill rotWithShape="1">
          <a:blip r:embed="rId3">
            <a:alphaModFix/>
          </a:blip>
          <a:srcRect b="0" l="129" r="129" t="0"/>
          <a:stretch/>
        </p:blipFill>
        <p:spPr>
          <a:xfrm>
            <a:off x="250" y="3331375"/>
            <a:ext cx="2248650" cy="1341650"/>
          </a:xfrm>
          <a:prstGeom prst="rect">
            <a:avLst/>
          </a:prstGeom>
          <a:noFill/>
          <a:ln>
            <a:noFill/>
          </a:ln>
        </p:spPr>
      </p:pic>
      <p:sp>
        <p:nvSpPr>
          <p:cNvPr id="202" name="Google Shape;202;p36"/>
          <p:cNvSpPr/>
          <p:nvPr/>
        </p:nvSpPr>
        <p:spPr>
          <a:xfrm>
            <a:off x="-18425" y="0"/>
            <a:ext cx="2286000" cy="514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3" name="Google Shape;203;p36"/>
          <p:cNvGraphicFramePr/>
          <p:nvPr/>
        </p:nvGraphicFramePr>
        <p:xfrm>
          <a:off x="195925" y="905313"/>
          <a:ext cx="3000000" cy="3000000"/>
        </p:xfrm>
        <a:graphic>
          <a:graphicData uri="http://schemas.openxmlformats.org/drawingml/2006/table">
            <a:tbl>
              <a:tblPr>
                <a:noFill/>
                <a:tableStyleId>{C538D921-7BAF-4357-8213-74D466372E1A}</a:tableStyleId>
              </a:tblPr>
              <a:tblGrid>
                <a:gridCol w="959150"/>
                <a:gridCol w="959150"/>
              </a:tblGrid>
              <a:tr h="248650">
                <a:tc gridSpan="2">
                  <a:txBody>
                    <a:bodyPr/>
                    <a:lstStyle/>
                    <a:p>
                      <a:pPr indent="0" lvl="0" marL="0" rtl="0" algn="l">
                        <a:spcBef>
                          <a:spcPts val="0"/>
                        </a:spcBef>
                        <a:spcAft>
                          <a:spcPts val="0"/>
                        </a:spcAft>
                        <a:buNone/>
                      </a:pPr>
                      <a:r>
                        <a:rPr b="1" lang="en" sz="1000"/>
                        <a:t>Prediction Diagnostics</a:t>
                      </a:r>
                      <a:endParaRPr sz="1000"/>
                    </a:p>
                  </a:txBody>
                  <a:tcPr marT="91425" marB="91425" marR="91425" marL="91425"/>
                </a:tc>
                <a:tc hMerge="1"/>
              </a:tr>
              <a:tr h="248650">
                <a:tc>
                  <a:txBody>
                    <a:bodyPr/>
                    <a:lstStyle/>
                    <a:p>
                      <a:pPr indent="0" lvl="0" marL="0" rtl="0" algn="l">
                        <a:spcBef>
                          <a:spcPts val="0"/>
                        </a:spcBef>
                        <a:spcAft>
                          <a:spcPts val="0"/>
                        </a:spcAft>
                        <a:buNone/>
                      </a:pPr>
                      <a:r>
                        <a:rPr lang="en" sz="800"/>
                        <a:t>Total Prediction Error</a:t>
                      </a:r>
                      <a:endParaRPr sz="800"/>
                    </a:p>
                  </a:txBody>
                  <a:tcPr marT="91425" marB="91425" marR="91425" marL="91425"/>
                </a:tc>
                <a:tc>
                  <a:txBody>
                    <a:bodyPr/>
                    <a:lstStyle/>
                    <a:p>
                      <a:pPr indent="0" lvl="0" marL="0" rtl="0" algn="l">
                        <a:spcBef>
                          <a:spcPts val="0"/>
                        </a:spcBef>
                        <a:spcAft>
                          <a:spcPts val="0"/>
                        </a:spcAft>
                        <a:buNone/>
                      </a:pPr>
                      <a:r>
                        <a:rPr lang="en" sz="800"/>
                        <a:t>11.927</a:t>
                      </a:r>
                      <a:endParaRPr sz="800"/>
                    </a:p>
                  </a:txBody>
                  <a:tcPr marT="91425" marB="91425" marR="91425" marL="91425"/>
                </a:tc>
              </a:tr>
              <a:tr h="248650">
                <a:tc>
                  <a:txBody>
                    <a:bodyPr/>
                    <a:lstStyle/>
                    <a:p>
                      <a:pPr indent="0" lvl="0" marL="0" rtl="0" algn="l">
                        <a:spcBef>
                          <a:spcPts val="0"/>
                        </a:spcBef>
                        <a:spcAft>
                          <a:spcPts val="0"/>
                        </a:spcAft>
                        <a:buNone/>
                      </a:pPr>
                      <a:r>
                        <a:rPr lang="en" sz="800"/>
                        <a:t>Mean Prediction Error</a:t>
                      </a:r>
                      <a:endParaRPr sz="800"/>
                    </a:p>
                  </a:txBody>
                  <a:tcPr marT="91425" marB="91425" marR="91425" marL="91425"/>
                </a:tc>
                <a:tc>
                  <a:txBody>
                    <a:bodyPr/>
                    <a:lstStyle/>
                    <a:p>
                      <a:pPr indent="0" lvl="0" marL="0" rtl="0" algn="l">
                        <a:spcBef>
                          <a:spcPts val="0"/>
                        </a:spcBef>
                        <a:spcAft>
                          <a:spcPts val="0"/>
                        </a:spcAft>
                        <a:buNone/>
                      </a:pPr>
                      <a:r>
                        <a:rPr lang="en" sz="800"/>
                        <a:t>2.385</a:t>
                      </a:r>
                      <a:endParaRPr sz="800"/>
                    </a:p>
                  </a:txBody>
                  <a:tcPr marT="91425" marB="91425" marR="91425" marL="91425"/>
                </a:tc>
              </a:tr>
              <a:tr h="248650">
                <a:tc>
                  <a:txBody>
                    <a:bodyPr/>
                    <a:lstStyle/>
                    <a:p>
                      <a:pPr indent="0" lvl="0" marL="0" rtl="0" algn="l">
                        <a:spcBef>
                          <a:spcPts val="0"/>
                        </a:spcBef>
                        <a:spcAft>
                          <a:spcPts val="0"/>
                        </a:spcAft>
                        <a:buNone/>
                      </a:pPr>
                      <a:r>
                        <a:rPr lang="en" sz="800"/>
                        <a:t>Mean Squared Error</a:t>
                      </a:r>
                      <a:endParaRPr sz="800"/>
                    </a:p>
                  </a:txBody>
                  <a:tcPr marT="91425" marB="91425" marR="91425" marL="91425"/>
                </a:tc>
                <a:tc>
                  <a:txBody>
                    <a:bodyPr/>
                    <a:lstStyle/>
                    <a:p>
                      <a:pPr indent="0" lvl="0" marL="0" rtl="0" algn="l">
                        <a:spcBef>
                          <a:spcPts val="0"/>
                        </a:spcBef>
                        <a:spcAft>
                          <a:spcPts val="0"/>
                        </a:spcAft>
                        <a:buNone/>
                      </a:pPr>
                      <a:r>
                        <a:rPr lang="en" sz="800"/>
                        <a:t>105.28</a:t>
                      </a:r>
                      <a:endParaRPr sz="800"/>
                    </a:p>
                  </a:txBody>
                  <a:tcPr marT="91425" marB="91425" marR="91425" marL="91425"/>
                </a:tc>
              </a:tr>
            </a:tbl>
          </a:graphicData>
        </a:graphic>
      </p:graphicFrame>
      <p:sp>
        <p:nvSpPr>
          <p:cNvPr id="204" name="Google Shape;204;p36"/>
          <p:cNvSpPr/>
          <p:nvPr/>
        </p:nvSpPr>
        <p:spPr>
          <a:xfrm>
            <a:off x="2286000" y="0"/>
            <a:ext cx="2286000" cy="59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 #2</a:t>
            </a:r>
            <a:endParaRPr/>
          </a:p>
        </p:txBody>
      </p:sp>
      <p:pic>
        <p:nvPicPr>
          <p:cNvPr id="205" name="Google Shape;205;p36"/>
          <p:cNvPicPr preferRelativeResize="0"/>
          <p:nvPr/>
        </p:nvPicPr>
        <p:blipFill rotWithShape="1">
          <a:blip r:embed="rId4">
            <a:alphaModFix/>
          </a:blip>
          <a:srcRect b="0" l="0" r="0" t="0"/>
          <a:stretch/>
        </p:blipFill>
        <p:spPr>
          <a:xfrm>
            <a:off x="2304675" y="3331375"/>
            <a:ext cx="2248650" cy="1341650"/>
          </a:xfrm>
          <a:prstGeom prst="rect">
            <a:avLst/>
          </a:prstGeom>
          <a:noFill/>
          <a:ln>
            <a:noFill/>
          </a:ln>
        </p:spPr>
      </p:pic>
      <p:sp>
        <p:nvSpPr>
          <p:cNvPr id="206" name="Google Shape;206;p36"/>
          <p:cNvSpPr/>
          <p:nvPr/>
        </p:nvSpPr>
        <p:spPr>
          <a:xfrm>
            <a:off x="2286000" y="0"/>
            <a:ext cx="2286000" cy="514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07" name="Google Shape;207;p36"/>
          <p:cNvGraphicFramePr/>
          <p:nvPr/>
        </p:nvGraphicFramePr>
        <p:xfrm>
          <a:off x="2500350" y="905313"/>
          <a:ext cx="3000000" cy="3000000"/>
        </p:xfrm>
        <a:graphic>
          <a:graphicData uri="http://schemas.openxmlformats.org/drawingml/2006/table">
            <a:tbl>
              <a:tblPr>
                <a:noFill/>
                <a:tableStyleId>{C538D921-7BAF-4357-8213-74D466372E1A}</a:tableStyleId>
              </a:tblPr>
              <a:tblGrid>
                <a:gridCol w="959150"/>
                <a:gridCol w="959150"/>
              </a:tblGrid>
              <a:tr h="248650">
                <a:tc gridSpan="2">
                  <a:txBody>
                    <a:bodyPr/>
                    <a:lstStyle/>
                    <a:p>
                      <a:pPr indent="0" lvl="0" marL="0" rtl="0" algn="l">
                        <a:spcBef>
                          <a:spcPts val="0"/>
                        </a:spcBef>
                        <a:spcAft>
                          <a:spcPts val="0"/>
                        </a:spcAft>
                        <a:buNone/>
                      </a:pPr>
                      <a:r>
                        <a:rPr b="1" lang="en" sz="1000"/>
                        <a:t>Prediction Diagnostics</a:t>
                      </a:r>
                      <a:endParaRPr sz="1000"/>
                    </a:p>
                  </a:txBody>
                  <a:tcPr marT="91425" marB="91425" marR="91425" marL="91425"/>
                </a:tc>
                <a:tc hMerge="1"/>
              </a:tr>
              <a:tr h="248650">
                <a:tc>
                  <a:txBody>
                    <a:bodyPr/>
                    <a:lstStyle/>
                    <a:p>
                      <a:pPr indent="0" lvl="0" marL="0" rtl="0" algn="l">
                        <a:spcBef>
                          <a:spcPts val="0"/>
                        </a:spcBef>
                        <a:spcAft>
                          <a:spcPts val="0"/>
                        </a:spcAft>
                        <a:buNone/>
                      </a:pPr>
                      <a:r>
                        <a:rPr lang="en" sz="800"/>
                        <a:t>Total Prediction Error</a:t>
                      </a:r>
                      <a:endParaRPr sz="800"/>
                    </a:p>
                  </a:txBody>
                  <a:tcPr marT="91425" marB="91425" marR="91425" marL="91425"/>
                </a:tc>
                <a:tc>
                  <a:txBody>
                    <a:bodyPr/>
                    <a:lstStyle/>
                    <a:p>
                      <a:pPr indent="0" lvl="0" marL="0" rtl="0" algn="l">
                        <a:spcBef>
                          <a:spcPts val="0"/>
                        </a:spcBef>
                        <a:spcAft>
                          <a:spcPts val="0"/>
                        </a:spcAft>
                        <a:buNone/>
                      </a:pPr>
                      <a:r>
                        <a:rPr lang="en" sz="800"/>
                        <a:t>11.927</a:t>
                      </a:r>
                      <a:endParaRPr sz="800"/>
                    </a:p>
                  </a:txBody>
                  <a:tcPr marT="91425" marB="91425" marR="91425" marL="91425"/>
                </a:tc>
              </a:tr>
              <a:tr h="248650">
                <a:tc>
                  <a:txBody>
                    <a:bodyPr/>
                    <a:lstStyle/>
                    <a:p>
                      <a:pPr indent="0" lvl="0" marL="0" rtl="0" algn="l">
                        <a:spcBef>
                          <a:spcPts val="0"/>
                        </a:spcBef>
                        <a:spcAft>
                          <a:spcPts val="0"/>
                        </a:spcAft>
                        <a:buNone/>
                      </a:pPr>
                      <a:r>
                        <a:rPr lang="en" sz="800"/>
                        <a:t>Mean Prediction Error</a:t>
                      </a:r>
                      <a:endParaRPr sz="800"/>
                    </a:p>
                  </a:txBody>
                  <a:tcPr marT="91425" marB="91425" marR="91425" marL="91425"/>
                </a:tc>
                <a:tc>
                  <a:txBody>
                    <a:bodyPr/>
                    <a:lstStyle/>
                    <a:p>
                      <a:pPr indent="0" lvl="0" marL="0" rtl="0" algn="l">
                        <a:spcBef>
                          <a:spcPts val="0"/>
                        </a:spcBef>
                        <a:spcAft>
                          <a:spcPts val="0"/>
                        </a:spcAft>
                        <a:buNone/>
                      </a:pPr>
                      <a:r>
                        <a:rPr lang="en" sz="800"/>
                        <a:t>2.385</a:t>
                      </a:r>
                      <a:endParaRPr sz="800"/>
                    </a:p>
                  </a:txBody>
                  <a:tcPr marT="91425" marB="91425" marR="91425" marL="91425"/>
                </a:tc>
              </a:tr>
              <a:tr h="248650">
                <a:tc>
                  <a:txBody>
                    <a:bodyPr/>
                    <a:lstStyle/>
                    <a:p>
                      <a:pPr indent="0" lvl="0" marL="0" rtl="0" algn="l">
                        <a:spcBef>
                          <a:spcPts val="0"/>
                        </a:spcBef>
                        <a:spcAft>
                          <a:spcPts val="0"/>
                        </a:spcAft>
                        <a:buNone/>
                      </a:pPr>
                      <a:r>
                        <a:rPr lang="en" sz="800"/>
                        <a:t>Mean Squared Error</a:t>
                      </a:r>
                      <a:endParaRPr sz="800"/>
                    </a:p>
                  </a:txBody>
                  <a:tcPr marT="91425" marB="91425" marR="91425" marL="91425"/>
                </a:tc>
                <a:tc>
                  <a:txBody>
                    <a:bodyPr/>
                    <a:lstStyle/>
                    <a:p>
                      <a:pPr indent="0" lvl="0" marL="0" rtl="0" algn="l">
                        <a:spcBef>
                          <a:spcPts val="0"/>
                        </a:spcBef>
                        <a:spcAft>
                          <a:spcPts val="0"/>
                        </a:spcAft>
                        <a:buNone/>
                      </a:pPr>
                      <a:r>
                        <a:rPr lang="en" sz="800"/>
                        <a:t>138.88</a:t>
                      </a:r>
                      <a:endParaRPr sz="800"/>
                    </a:p>
                  </a:txBody>
                  <a:tcPr marT="91425" marB="91425" marR="91425" marL="91425"/>
                </a:tc>
              </a:tr>
            </a:tbl>
          </a:graphicData>
        </a:graphic>
      </p:graphicFrame>
      <p:sp>
        <p:nvSpPr>
          <p:cNvPr id="208" name="Google Shape;208;p36"/>
          <p:cNvSpPr/>
          <p:nvPr/>
        </p:nvSpPr>
        <p:spPr>
          <a:xfrm>
            <a:off x="4590425" y="0"/>
            <a:ext cx="2286000" cy="59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C #3</a:t>
            </a:r>
            <a:endParaRPr/>
          </a:p>
        </p:txBody>
      </p:sp>
      <p:pic>
        <p:nvPicPr>
          <p:cNvPr id="209" name="Google Shape;209;p36"/>
          <p:cNvPicPr preferRelativeResize="0"/>
          <p:nvPr/>
        </p:nvPicPr>
        <p:blipFill rotWithShape="1">
          <a:blip r:embed="rId5">
            <a:alphaModFix/>
          </a:blip>
          <a:srcRect b="0" l="308" r="308" t="0"/>
          <a:stretch/>
        </p:blipFill>
        <p:spPr>
          <a:xfrm>
            <a:off x="4609100" y="3331375"/>
            <a:ext cx="2248650" cy="1341650"/>
          </a:xfrm>
          <a:prstGeom prst="rect">
            <a:avLst/>
          </a:prstGeom>
          <a:noFill/>
          <a:ln>
            <a:noFill/>
          </a:ln>
        </p:spPr>
      </p:pic>
      <p:sp>
        <p:nvSpPr>
          <p:cNvPr id="210" name="Google Shape;210;p36"/>
          <p:cNvSpPr/>
          <p:nvPr/>
        </p:nvSpPr>
        <p:spPr>
          <a:xfrm>
            <a:off x="4590425" y="0"/>
            <a:ext cx="2286000" cy="514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1" name="Google Shape;211;p36"/>
          <p:cNvGraphicFramePr/>
          <p:nvPr/>
        </p:nvGraphicFramePr>
        <p:xfrm>
          <a:off x="4804775" y="905313"/>
          <a:ext cx="3000000" cy="3000000"/>
        </p:xfrm>
        <a:graphic>
          <a:graphicData uri="http://schemas.openxmlformats.org/drawingml/2006/table">
            <a:tbl>
              <a:tblPr>
                <a:noFill/>
                <a:tableStyleId>{C538D921-7BAF-4357-8213-74D466372E1A}</a:tableStyleId>
              </a:tblPr>
              <a:tblGrid>
                <a:gridCol w="959150"/>
                <a:gridCol w="959150"/>
              </a:tblGrid>
              <a:tr h="248650">
                <a:tc gridSpan="2">
                  <a:txBody>
                    <a:bodyPr/>
                    <a:lstStyle/>
                    <a:p>
                      <a:pPr indent="0" lvl="0" marL="0" rtl="0" algn="l">
                        <a:spcBef>
                          <a:spcPts val="0"/>
                        </a:spcBef>
                        <a:spcAft>
                          <a:spcPts val="0"/>
                        </a:spcAft>
                        <a:buNone/>
                      </a:pPr>
                      <a:r>
                        <a:rPr b="1" lang="en" sz="1000"/>
                        <a:t>Prediction Diagnostics</a:t>
                      </a:r>
                      <a:endParaRPr sz="1000"/>
                    </a:p>
                  </a:txBody>
                  <a:tcPr marT="91425" marB="91425" marR="91425" marL="91425"/>
                </a:tc>
                <a:tc hMerge="1"/>
              </a:tr>
              <a:tr h="248650">
                <a:tc>
                  <a:txBody>
                    <a:bodyPr/>
                    <a:lstStyle/>
                    <a:p>
                      <a:pPr indent="0" lvl="0" marL="0" rtl="0" algn="l">
                        <a:spcBef>
                          <a:spcPts val="0"/>
                        </a:spcBef>
                        <a:spcAft>
                          <a:spcPts val="0"/>
                        </a:spcAft>
                        <a:buNone/>
                      </a:pPr>
                      <a:r>
                        <a:rPr lang="en" sz="800"/>
                        <a:t>Total Prediction Error</a:t>
                      </a:r>
                      <a:endParaRPr sz="800"/>
                    </a:p>
                  </a:txBody>
                  <a:tcPr marT="91425" marB="91425" marR="91425" marL="91425"/>
                </a:tc>
                <a:tc>
                  <a:txBody>
                    <a:bodyPr/>
                    <a:lstStyle/>
                    <a:p>
                      <a:pPr indent="0" lvl="0" marL="0" rtl="0" algn="l">
                        <a:spcBef>
                          <a:spcPts val="0"/>
                        </a:spcBef>
                        <a:spcAft>
                          <a:spcPts val="0"/>
                        </a:spcAft>
                        <a:buNone/>
                      </a:pPr>
                      <a:r>
                        <a:rPr lang="en" sz="800"/>
                        <a:t>11.927</a:t>
                      </a:r>
                      <a:endParaRPr sz="800"/>
                    </a:p>
                  </a:txBody>
                  <a:tcPr marT="91425" marB="91425" marR="91425" marL="91425"/>
                </a:tc>
              </a:tr>
              <a:tr h="248650">
                <a:tc>
                  <a:txBody>
                    <a:bodyPr/>
                    <a:lstStyle/>
                    <a:p>
                      <a:pPr indent="0" lvl="0" marL="0" rtl="0" algn="l">
                        <a:spcBef>
                          <a:spcPts val="0"/>
                        </a:spcBef>
                        <a:spcAft>
                          <a:spcPts val="0"/>
                        </a:spcAft>
                        <a:buNone/>
                      </a:pPr>
                      <a:r>
                        <a:rPr lang="en" sz="800"/>
                        <a:t>Mean Prediction Error</a:t>
                      </a:r>
                      <a:endParaRPr sz="800"/>
                    </a:p>
                  </a:txBody>
                  <a:tcPr marT="91425" marB="91425" marR="91425" marL="91425"/>
                </a:tc>
                <a:tc>
                  <a:txBody>
                    <a:bodyPr/>
                    <a:lstStyle/>
                    <a:p>
                      <a:pPr indent="0" lvl="0" marL="0" rtl="0" algn="l">
                        <a:spcBef>
                          <a:spcPts val="0"/>
                        </a:spcBef>
                        <a:spcAft>
                          <a:spcPts val="0"/>
                        </a:spcAft>
                        <a:buNone/>
                      </a:pPr>
                      <a:r>
                        <a:rPr lang="en" sz="800"/>
                        <a:t>2.385</a:t>
                      </a:r>
                      <a:endParaRPr sz="800"/>
                    </a:p>
                  </a:txBody>
                  <a:tcPr marT="91425" marB="91425" marR="91425" marL="91425"/>
                </a:tc>
              </a:tr>
              <a:tr h="248650">
                <a:tc>
                  <a:txBody>
                    <a:bodyPr/>
                    <a:lstStyle/>
                    <a:p>
                      <a:pPr indent="0" lvl="0" marL="0" rtl="0" algn="l">
                        <a:spcBef>
                          <a:spcPts val="0"/>
                        </a:spcBef>
                        <a:spcAft>
                          <a:spcPts val="0"/>
                        </a:spcAft>
                        <a:buNone/>
                      </a:pPr>
                      <a:r>
                        <a:rPr lang="en" sz="800"/>
                        <a:t>Mean Squared Error</a:t>
                      </a:r>
                      <a:endParaRPr sz="800"/>
                    </a:p>
                  </a:txBody>
                  <a:tcPr marT="91425" marB="91425" marR="91425" marL="91425"/>
                </a:tc>
                <a:tc>
                  <a:txBody>
                    <a:bodyPr/>
                    <a:lstStyle/>
                    <a:p>
                      <a:pPr indent="0" lvl="0" marL="0" rtl="0" algn="l">
                        <a:spcBef>
                          <a:spcPts val="0"/>
                        </a:spcBef>
                        <a:spcAft>
                          <a:spcPts val="0"/>
                        </a:spcAft>
                        <a:buNone/>
                      </a:pPr>
                      <a:r>
                        <a:rPr lang="en" sz="800"/>
                        <a:t>716.41</a:t>
                      </a:r>
                      <a:endParaRPr sz="800"/>
                    </a:p>
                  </a:txBody>
                  <a:tcPr marT="91425" marB="91425" marR="91425" marL="91425"/>
                </a:tc>
              </a:tr>
            </a:tbl>
          </a:graphicData>
        </a:graphic>
      </p:graphicFrame>
      <p:sp>
        <p:nvSpPr>
          <p:cNvPr id="212" name="Google Shape;212;p36"/>
          <p:cNvSpPr/>
          <p:nvPr/>
        </p:nvSpPr>
        <p:spPr>
          <a:xfrm>
            <a:off x="6894850" y="0"/>
            <a:ext cx="2286000" cy="59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Baseline</a:t>
            </a:r>
            <a:r>
              <a:rPr lang="en"/>
              <a:t> #1</a:t>
            </a:r>
            <a:endParaRPr/>
          </a:p>
        </p:txBody>
      </p:sp>
      <p:pic>
        <p:nvPicPr>
          <p:cNvPr id="213" name="Google Shape;213;p36"/>
          <p:cNvPicPr preferRelativeResize="0"/>
          <p:nvPr/>
        </p:nvPicPr>
        <p:blipFill rotWithShape="1">
          <a:blip r:embed="rId6">
            <a:alphaModFix/>
          </a:blip>
          <a:srcRect b="0" l="248" r="248" t="0"/>
          <a:stretch/>
        </p:blipFill>
        <p:spPr>
          <a:xfrm>
            <a:off x="6913525" y="3331375"/>
            <a:ext cx="2248650" cy="1341650"/>
          </a:xfrm>
          <a:prstGeom prst="rect">
            <a:avLst/>
          </a:prstGeom>
          <a:noFill/>
          <a:ln>
            <a:noFill/>
          </a:ln>
        </p:spPr>
      </p:pic>
      <p:sp>
        <p:nvSpPr>
          <p:cNvPr id="214" name="Google Shape;214;p36"/>
          <p:cNvSpPr/>
          <p:nvPr/>
        </p:nvSpPr>
        <p:spPr>
          <a:xfrm>
            <a:off x="5488775" y="0"/>
            <a:ext cx="2286000" cy="5143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5" name="Google Shape;215;p36"/>
          <p:cNvGraphicFramePr/>
          <p:nvPr/>
        </p:nvGraphicFramePr>
        <p:xfrm>
          <a:off x="7109200" y="905313"/>
          <a:ext cx="3000000" cy="3000000"/>
        </p:xfrm>
        <a:graphic>
          <a:graphicData uri="http://schemas.openxmlformats.org/drawingml/2006/table">
            <a:tbl>
              <a:tblPr>
                <a:noFill/>
                <a:tableStyleId>{C538D921-7BAF-4357-8213-74D466372E1A}</a:tableStyleId>
              </a:tblPr>
              <a:tblGrid>
                <a:gridCol w="959150"/>
                <a:gridCol w="959150"/>
              </a:tblGrid>
              <a:tr h="248650">
                <a:tc gridSpan="2">
                  <a:txBody>
                    <a:bodyPr/>
                    <a:lstStyle/>
                    <a:p>
                      <a:pPr indent="0" lvl="0" marL="0" rtl="0" algn="l">
                        <a:spcBef>
                          <a:spcPts val="0"/>
                        </a:spcBef>
                        <a:spcAft>
                          <a:spcPts val="0"/>
                        </a:spcAft>
                        <a:buNone/>
                      </a:pPr>
                      <a:r>
                        <a:rPr b="1" lang="en" sz="1000"/>
                        <a:t>Prediction Diagnostics</a:t>
                      </a:r>
                      <a:endParaRPr sz="1000"/>
                    </a:p>
                  </a:txBody>
                  <a:tcPr marT="91425" marB="91425" marR="91425" marL="91425"/>
                </a:tc>
                <a:tc hMerge="1"/>
              </a:tr>
              <a:tr h="248650">
                <a:tc>
                  <a:txBody>
                    <a:bodyPr/>
                    <a:lstStyle/>
                    <a:p>
                      <a:pPr indent="0" lvl="0" marL="0" rtl="0" algn="l">
                        <a:spcBef>
                          <a:spcPts val="0"/>
                        </a:spcBef>
                        <a:spcAft>
                          <a:spcPts val="0"/>
                        </a:spcAft>
                        <a:buNone/>
                      </a:pPr>
                      <a:r>
                        <a:rPr lang="en" sz="800"/>
                        <a:t>Total Prediction Error</a:t>
                      </a:r>
                      <a:endParaRPr sz="800"/>
                    </a:p>
                  </a:txBody>
                  <a:tcPr marT="91425" marB="91425" marR="91425" marL="91425"/>
                </a:tc>
                <a:tc>
                  <a:txBody>
                    <a:bodyPr/>
                    <a:lstStyle/>
                    <a:p>
                      <a:pPr indent="0" lvl="0" marL="0" rtl="0" algn="l">
                        <a:spcBef>
                          <a:spcPts val="0"/>
                        </a:spcBef>
                        <a:spcAft>
                          <a:spcPts val="0"/>
                        </a:spcAft>
                        <a:buNone/>
                      </a:pPr>
                      <a:r>
                        <a:rPr lang="en" sz="800"/>
                        <a:t>60.298</a:t>
                      </a:r>
                      <a:endParaRPr sz="800"/>
                    </a:p>
                  </a:txBody>
                  <a:tcPr marT="91425" marB="91425" marR="91425" marL="91425"/>
                </a:tc>
              </a:tr>
              <a:tr h="248650">
                <a:tc>
                  <a:txBody>
                    <a:bodyPr/>
                    <a:lstStyle/>
                    <a:p>
                      <a:pPr indent="0" lvl="0" marL="0" rtl="0" algn="l">
                        <a:spcBef>
                          <a:spcPts val="0"/>
                        </a:spcBef>
                        <a:spcAft>
                          <a:spcPts val="0"/>
                        </a:spcAft>
                        <a:buNone/>
                      </a:pPr>
                      <a:r>
                        <a:rPr lang="en" sz="800"/>
                        <a:t>Mean Prediction Error</a:t>
                      </a:r>
                      <a:endParaRPr sz="800"/>
                    </a:p>
                  </a:txBody>
                  <a:tcPr marT="91425" marB="91425" marR="91425" marL="91425"/>
                </a:tc>
                <a:tc>
                  <a:txBody>
                    <a:bodyPr/>
                    <a:lstStyle/>
                    <a:p>
                      <a:pPr indent="0" lvl="0" marL="0" rtl="0" algn="l">
                        <a:spcBef>
                          <a:spcPts val="0"/>
                        </a:spcBef>
                        <a:spcAft>
                          <a:spcPts val="0"/>
                        </a:spcAft>
                        <a:buNone/>
                      </a:pPr>
                      <a:r>
                        <a:rPr lang="en" sz="800"/>
                        <a:t>8.614</a:t>
                      </a:r>
                      <a:endParaRPr sz="800"/>
                    </a:p>
                  </a:txBody>
                  <a:tcPr marT="91425" marB="91425" marR="91425" marL="91425"/>
                </a:tc>
              </a:tr>
              <a:tr h="248650">
                <a:tc>
                  <a:txBody>
                    <a:bodyPr/>
                    <a:lstStyle/>
                    <a:p>
                      <a:pPr indent="0" lvl="0" marL="0" rtl="0" algn="l">
                        <a:spcBef>
                          <a:spcPts val="0"/>
                        </a:spcBef>
                        <a:spcAft>
                          <a:spcPts val="0"/>
                        </a:spcAft>
                        <a:buNone/>
                      </a:pPr>
                      <a:r>
                        <a:rPr lang="en" sz="800"/>
                        <a:t>Mean Squared Error</a:t>
                      </a:r>
                      <a:endParaRPr sz="800"/>
                    </a:p>
                  </a:txBody>
                  <a:tcPr marT="91425" marB="91425" marR="91425" marL="91425"/>
                </a:tc>
                <a:tc>
                  <a:txBody>
                    <a:bodyPr/>
                    <a:lstStyle/>
                    <a:p>
                      <a:pPr indent="0" lvl="0" marL="0" rtl="0" algn="l">
                        <a:spcBef>
                          <a:spcPts val="0"/>
                        </a:spcBef>
                        <a:spcAft>
                          <a:spcPts val="0"/>
                        </a:spcAft>
                        <a:buNone/>
                      </a:pPr>
                      <a:r>
                        <a:rPr lang="en" sz="800"/>
                        <a:t>125.637</a:t>
                      </a:r>
                      <a:endParaRPr sz="8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p:nvPr/>
        </p:nvSpPr>
        <p:spPr>
          <a:xfrm>
            <a:off x="88925" y="206125"/>
            <a:ext cx="53079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VI. Prediction Error</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221" name="Google Shape;221;p37"/>
          <p:cNvGraphicFramePr/>
          <p:nvPr/>
        </p:nvGraphicFramePr>
        <p:xfrm>
          <a:off x="2526475" y="1439313"/>
          <a:ext cx="3000000" cy="3000000"/>
        </p:xfrm>
        <a:graphic>
          <a:graphicData uri="http://schemas.openxmlformats.org/drawingml/2006/table">
            <a:tbl>
              <a:tblPr>
                <a:noFill/>
                <a:tableStyleId>{C538D921-7BAF-4357-8213-74D466372E1A}</a:tableStyleId>
              </a:tblPr>
              <a:tblGrid>
                <a:gridCol w="2045525"/>
                <a:gridCol w="2045525"/>
              </a:tblGrid>
              <a:tr h="386775">
                <a:tc gridSpan="2">
                  <a:txBody>
                    <a:bodyPr/>
                    <a:lstStyle/>
                    <a:p>
                      <a:pPr indent="0" lvl="0" marL="0" rtl="0" algn="l">
                        <a:spcBef>
                          <a:spcPts val="0"/>
                        </a:spcBef>
                        <a:spcAft>
                          <a:spcPts val="0"/>
                        </a:spcAft>
                        <a:buNone/>
                      </a:pPr>
                      <a:r>
                        <a:rPr b="1" lang="en"/>
                        <a:t># of Samples: 5</a:t>
                      </a:r>
                      <a:endParaRPr/>
                    </a:p>
                  </a:txBody>
                  <a:tcPr marT="91425" marB="91425" marR="91425" marL="91425"/>
                </a:tc>
                <a:tc hMerge="1"/>
              </a:tr>
              <a:tr h="386775">
                <a:tc gridSpan="2">
                  <a:txBody>
                    <a:bodyPr/>
                    <a:lstStyle/>
                    <a:p>
                      <a:pPr indent="0" lvl="0" marL="0" rtl="0" algn="l">
                        <a:spcBef>
                          <a:spcPts val="0"/>
                        </a:spcBef>
                        <a:spcAft>
                          <a:spcPts val="0"/>
                        </a:spcAft>
                        <a:buNone/>
                      </a:pPr>
                      <a:r>
                        <a:rPr b="1" lang="en"/>
                        <a:t>Model B</a:t>
                      </a:r>
                      <a:endParaRPr b="1"/>
                    </a:p>
                  </a:txBody>
                  <a:tcPr marT="91425" marB="91425" marR="91425" marL="91425"/>
                </a:tc>
                <a:tc hMerge="1"/>
              </a:tr>
              <a:tr h="562600">
                <a:tc>
                  <a:txBody>
                    <a:bodyPr/>
                    <a:lstStyle/>
                    <a:p>
                      <a:pPr indent="0" lvl="0" marL="0" rtl="0" algn="l">
                        <a:spcBef>
                          <a:spcPts val="0"/>
                        </a:spcBef>
                        <a:spcAft>
                          <a:spcPts val="0"/>
                        </a:spcAft>
                        <a:buNone/>
                      </a:pPr>
                      <a:r>
                        <a:rPr lang="en"/>
                        <a:t>Total Prediction Error</a:t>
                      </a:r>
                      <a:endParaRPr/>
                    </a:p>
                  </a:txBody>
                  <a:tcPr marT="91425" marB="91425" marR="91425" marL="91425"/>
                </a:tc>
                <a:tc>
                  <a:txBody>
                    <a:bodyPr/>
                    <a:lstStyle/>
                    <a:p>
                      <a:pPr indent="0" lvl="0" marL="0" rtl="0" algn="l">
                        <a:spcBef>
                          <a:spcPts val="0"/>
                        </a:spcBef>
                        <a:spcAft>
                          <a:spcPts val="0"/>
                        </a:spcAft>
                        <a:buNone/>
                      </a:pPr>
                      <a:r>
                        <a:rPr lang="en"/>
                        <a:t>11.927</a:t>
                      </a:r>
                      <a:endParaRPr/>
                    </a:p>
                  </a:txBody>
                  <a:tcPr marT="91425" marB="91425" marR="91425" marL="91425"/>
                </a:tc>
              </a:tr>
              <a:tr h="562600">
                <a:tc>
                  <a:txBody>
                    <a:bodyPr/>
                    <a:lstStyle/>
                    <a:p>
                      <a:pPr indent="0" lvl="0" marL="0" rtl="0" algn="l">
                        <a:spcBef>
                          <a:spcPts val="0"/>
                        </a:spcBef>
                        <a:spcAft>
                          <a:spcPts val="0"/>
                        </a:spcAft>
                        <a:buNone/>
                      </a:pPr>
                      <a:r>
                        <a:rPr lang="en"/>
                        <a:t>Mean Prediction Error</a:t>
                      </a:r>
                      <a:endParaRPr/>
                    </a:p>
                  </a:txBody>
                  <a:tcPr marT="91425" marB="91425" marR="91425" marL="91425"/>
                </a:tc>
                <a:tc>
                  <a:txBody>
                    <a:bodyPr/>
                    <a:lstStyle/>
                    <a:p>
                      <a:pPr indent="0" lvl="0" marL="0" rtl="0" algn="l">
                        <a:spcBef>
                          <a:spcPts val="0"/>
                        </a:spcBef>
                        <a:spcAft>
                          <a:spcPts val="0"/>
                        </a:spcAft>
                        <a:buNone/>
                      </a:pPr>
                      <a:r>
                        <a:rPr lang="en"/>
                        <a:t>2.385</a:t>
                      </a:r>
                      <a:endParaRPr/>
                    </a:p>
                  </a:txBody>
                  <a:tcPr marT="91425" marB="91425" marR="91425" marL="91425"/>
                </a:tc>
              </a:tr>
              <a:tr h="562600">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spcBef>
                          <a:spcPts val="0"/>
                        </a:spcBef>
                        <a:spcAft>
                          <a:spcPts val="0"/>
                        </a:spcAft>
                        <a:buNone/>
                      </a:pPr>
                      <a:r>
                        <a:rPr lang="en"/>
                        <a:t>105.28</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p:nvPr/>
        </p:nvSpPr>
        <p:spPr>
          <a:xfrm>
            <a:off x="88925" y="206125"/>
            <a:ext cx="53079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VII. Lessons Learned</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sp>
        <p:nvSpPr>
          <p:cNvPr id="227" name="Google Shape;227;p38"/>
          <p:cNvSpPr/>
          <p:nvPr/>
        </p:nvSpPr>
        <p:spPr>
          <a:xfrm>
            <a:off x="1053625" y="1562900"/>
            <a:ext cx="2888100" cy="16266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DATA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p:nvPr/>
        </p:nvSpPr>
        <p:spPr>
          <a:xfrm>
            <a:off x="88925" y="206129"/>
            <a:ext cx="3299700" cy="807300"/>
          </a:xfrm>
          <a:prstGeom prst="rect">
            <a:avLst/>
          </a:prstGeom>
          <a:noFill/>
          <a:ln>
            <a:noFill/>
          </a:ln>
        </p:spPr>
        <p:txBody>
          <a:bodyPr anchorCtr="0" anchor="b" bIns="34275" lIns="68575" spcFirstLastPara="1" rIns="68575" wrap="square" tIns="34275">
            <a:noAutofit/>
          </a:bodyPr>
          <a:lstStyle/>
          <a:p>
            <a:pPr indent="-425450" lvl="0" marL="457200" marR="0" rtl="0" algn="l">
              <a:lnSpc>
                <a:spcPct val="90000"/>
              </a:lnSpc>
              <a:spcBef>
                <a:spcPts val="0"/>
              </a:spcBef>
              <a:spcAft>
                <a:spcPts val="0"/>
              </a:spcAft>
              <a:buSzPts val="3100"/>
              <a:buAutoNum type="romanUcPeriod"/>
            </a:pPr>
            <a:r>
              <a:rPr lang="en" sz="3100"/>
              <a:t>Baseline Model</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146" name="Google Shape;146;p27"/>
          <p:cNvGraphicFramePr/>
          <p:nvPr/>
        </p:nvGraphicFramePr>
        <p:xfrm>
          <a:off x="952500" y="1054000"/>
          <a:ext cx="3000000" cy="3000000"/>
        </p:xfrm>
        <a:graphic>
          <a:graphicData uri="http://schemas.openxmlformats.org/drawingml/2006/table">
            <a:tbl>
              <a:tblPr>
                <a:noFill/>
                <a:tableStyleId>{C538D921-7BAF-4357-8213-74D466372E1A}</a:tableStyleId>
              </a:tblPr>
              <a:tblGrid>
                <a:gridCol w="3619500"/>
                <a:gridCol w="3619500"/>
              </a:tblGrid>
              <a:tr h="381000">
                <a:tc>
                  <a:txBody>
                    <a:bodyPr/>
                    <a:lstStyle/>
                    <a:p>
                      <a:pPr indent="0" lvl="0" marL="0" rtl="0" algn="l">
                        <a:spcBef>
                          <a:spcPts val="0"/>
                        </a:spcBef>
                        <a:spcAft>
                          <a:spcPts val="0"/>
                        </a:spcAft>
                        <a:buNone/>
                      </a:pPr>
                      <a:r>
                        <a:rPr b="1" lang="en"/>
                        <a:t>Variables (7)</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a:t>Explanation</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Major Incidents</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Incidents that delay 50 or more trains</a:t>
                      </a:r>
                      <a:endParaRPr/>
                    </a:p>
                  </a:txBody>
                  <a:tcPr marT="91425" marB="91425" marR="91425" marL="91425"/>
                </a:tc>
              </a:tr>
              <a:tr h="381000">
                <a:tc>
                  <a:txBody>
                    <a:bodyPr/>
                    <a:lstStyle/>
                    <a:p>
                      <a:pPr indent="0" lvl="0" marL="0" rtl="0" algn="l">
                        <a:spcBef>
                          <a:spcPts val="0"/>
                        </a:spcBef>
                        <a:spcAft>
                          <a:spcPts val="0"/>
                        </a:spcAft>
                        <a:buNone/>
                      </a:pPr>
                      <a:r>
                        <a:rPr lang="en"/>
                        <a:t>Service Delivered</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The percentage of scheduled trains that are actually provided during peak hours.</a:t>
                      </a:r>
                      <a:endParaRPr/>
                    </a:p>
                  </a:txBody>
                  <a:tcPr marT="91425" marB="91425" marR="91425" marL="91425"/>
                </a:tc>
              </a:tr>
              <a:tr h="381000">
                <a:tc>
                  <a:txBody>
                    <a:bodyPr/>
                    <a:lstStyle/>
                    <a:p>
                      <a:pPr indent="0" lvl="0" marL="0" rtl="0" algn="l">
                        <a:spcBef>
                          <a:spcPts val="0"/>
                        </a:spcBef>
                        <a:spcAft>
                          <a:spcPts val="0"/>
                        </a:spcAft>
                        <a:buNone/>
                      </a:pPr>
                      <a:r>
                        <a:rPr lang="en"/>
                        <a:t>Terminal On-Time Performance</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The percentage of trains arriving at their destination terminals as scheduled. </a:t>
                      </a:r>
                      <a:endParaRPr/>
                    </a:p>
                  </a:txBody>
                  <a:tcPr marT="91425" marB="91425" marR="91425" marL="91425"/>
                </a:tc>
              </a:tr>
              <a:tr h="381000">
                <a:tc>
                  <a:txBody>
                    <a:bodyPr/>
                    <a:lstStyle/>
                    <a:p>
                      <a:pPr indent="0" lvl="0" marL="0" rtl="0" algn="l">
                        <a:spcBef>
                          <a:spcPts val="0"/>
                        </a:spcBef>
                        <a:spcAft>
                          <a:spcPts val="0"/>
                        </a:spcAft>
                        <a:buNone/>
                      </a:pPr>
                      <a:r>
                        <a:rPr lang="en"/>
                        <a:t>Number of  Scheduled Trips</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Total number of scheduled trips.</a:t>
                      </a:r>
                      <a:endParaRPr/>
                    </a:p>
                  </a:txBody>
                  <a:tcPr marT="91425" marB="91425" marR="91425" marL="91425"/>
                </a:tc>
              </a:tr>
              <a:tr h="381000">
                <a:tc>
                  <a:txBody>
                    <a:bodyPr/>
                    <a:lstStyle/>
                    <a:p>
                      <a:pPr indent="0" lvl="0" marL="0" rtl="0" algn="l">
                        <a:spcBef>
                          <a:spcPts val="0"/>
                        </a:spcBef>
                        <a:spcAft>
                          <a:spcPts val="0"/>
                        </a:spcAft>
                        <a:buNone/>
                      </a:pPr>
                      <a:r>
                        <a:rPr lang="en"/>
                        <a:t>Escalator Availability</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The percent of time that escalators are operational systemwide.</a:t>
                      </a:r>
                      <a:endParaRPr/>
                    </a:p>
                  </a:txBody>
                  <a:tcPr marT="91425" marB="91425" marR="91425" marL="91425"/>
                </a:tc>
              </a:tr>
              <a:tr h="381000">
                <a:tc>
                  <a:txBody>
                    <a:bodyPr/>
                    <a:lstStyle/>
                    <a:p>
                      <a:pPr indent="0" lvl="0" marL="0" rtl="0" algn="l">
                        <a:spcBef>
                          <a:spcPts val="0"/>
                        </a:spcBef>
                        <a:spcAft>
                          <a:spcPts val="0"/>
                        </a:spcAft>
                        <a:buNone/>
                      </a:pPr>
                      <a:r>
                        <a:rPr lang="en"/>
                        <a:t>Customer Journey Time Performance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50">
                          <a:solidFill>
                            <a:srgbClr val="212529"/>
                          </a:solidFill>
                          <a:highlight>
                            <a:srgbClr val="FFFFFF"/>
                          </a:highlight>
                        </a:rPr>
                        <a:t>Estimated percentage of customers’ trips that are completed within 5 minutes of the scheduled time.</a:t>
                      </a:r>
                      <a:endParaRPr/>
                    </a:p>
                  </a:txBody>
                  <a:tcPr marT="91425" marB="91425" marR="91425" marL="91425"/>
                </a:tc>
              </a:tr>
              <a:tr h="381000">
                <a:tc>
                  <a:txBody>
                    <a:bodyPr/>
                    <a:lstStyle/>
                    <a:p>
                      <a:pPr indent="0" lvl="0" marL="0" rtl="0" algn="l">
                        <a:spcBef>
                          <a:spcPts val="0"/>
                        </a:spcBef>
                        <a:spcAft>
                          <a:spcPts val="0"/>
                        </a:spcAft>
                        <a:buNone/>
                      </a:pPr>
                      <a:r>
                        <a:rPr lang="en"/>
                        <a:t>Additional Platform Time</a:t>
                      </a:r>
                      <a:endParaRPr/>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Estimated average time that customers spend waiting at a station beyond their scheduled wait time.</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28"/>
          <p:cNvGraphicFramePr/>
          <p:nvPr/>
        </p:nvGraphicFramePr>
        <p:xfrm>
          <a:off x="456450" y="152575"/>
          <a:ext cx="3000000" cy="3000000"/>
        </p:xfrm>
        <a:graphic>
          <a:graphicData uri="http://schemas.openxmlformats.org/drawingml/2006/table">
            <a:tbl>
              <a:tblPr>
                <a:noFill/>
                <a:tableStyleId>{C538D921-7BAF-4357-8213-74D466372E1A}</a:tableStyleId>
              </a:tblPr>
              <a:tblGrid>
                <a:gridCol w="2329325"/>
                <a:gridCol w="917125"/>
                <a:gridCol w="694200"/>
              </a:tblGrid>
              <a:tr h="332625">
                <a:tc gridSpan="3">
                  <a:txBody>
                    <a:bodyPr/>
                    <a:lstStyle/>
                    <a:p>
                      <a:pPr indent="0" lvl="0" marL="0" rtl="0" algn="ctr">
                        <a:spcBef>
                          <a:spcPts val="0"/>
                        </a:spcBef>
                        <a:spcAft>
                          <a:spcPts val="0"/>
                        </a:spcAft>
                        <a:buNone/>
                      </a:pPr>
                      <a:r>
                        <a:rPr b="1" lang="en" sz="1200"/>
                        <a:t>Explanation Diagnostics</a:t>
                      </a:r>
                      <a:endParaRPr b="1" sz="1200"/>
                    </a:p>
                  </a:txBody>
                  <a:tcPr marT="91425" marB="91425" marR="91425" marL="91425">
                    <a:lnL cap="flat" cmpd="sng" w="9525">
                      <a:solidFill>
                        <a:srgbClr val="999999"/>
                      </a:solidFill>
                      <a:prstDash val="solid"/>
                      <a:round/>
                      <a:headEnd len="sm" w="sm" type="none"/>
                      <a:tailEnd len="sm" w="sm" type="none"/>
                    </a:lnL>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hMerge="1"/>
                <a:tc hMerge="1"/>
              </a:tr>
              <a:tr h="332625">
                <a:tc>
                  <a:txBody>
                    <a:bodyPr/>
                    <a:lstStyle/>
                    <a:p>
                      <a:pPr indent="0" lvl="0" marL="0" rtl="0" algn="l">
                        <a:spcBef>
                          <a:spcPts val="0"/>
                        </a:spcBef>
                        <a:spcAft>
                          <a:spcPts val="0"/>
                        </a:spcAft>
                        <a:buNone/>
                      </a:pPr>
                      <a:r>
                        <a:rPr lang="en" sz="1200"/>
                        <a:t>Variables </a:t>
                      </a:r>
                      <a:endParaRPr sz="12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200"/>
                        <a:t>Coefficient</a:t>
                      </a:r>
                      <a:endParaRPr sz="1200"/>
                    </a:p>
                  </a:txBody>
                  <a:tcPr marT="91425" marB="91425" marR="91425" marL="91425">
                    <a:lnL cap="flat" cmpd="sng" w="9525">
                      <a:solidFill>
                        <a:srgbClr val="999999"/>
                      </a:solidFill>
                      <a:prstDash val="solid"/>
                      <a:round/>
                      <a:headEnd len="sm" w="sm" type="none"/>
                      <a:tailEnd len="sm" w="sm" type="none"/>
                    </a:lnL>
                    <a:solidFill>
                      <a:srgbClr val="D9D9D9"/>
                    </a:solidFill>
                  </a:tcPr>
                </a:tc>
                <a:tc>
                  <a:txBody>
                    <a:bodyPr/>
                    <a:lstStyle/>
                    <a:p>
                      <a:pPr indent="0" lvl="0" marL="0" rtl="0" algn="l">
                        <a:spcBef>
                          <a:spcPts val="0"/>
                        </a:spcBef>
                        <a:spcAft>
                          <a:spcPts val="0"/>
                        </a:spcAft>
                        <a:buNone/>
                      </a:pPr>
                      <a:r>
                        <a:rPr lang="en" sz="1200"/>
                        <a:t>p-value</a:t>
                      </a:r>
                      <a:endParaRPr sz="1200"/>
                    </a:p>
                  </a:txBody>
                  <a:tcPr marT="91425" marB="91425" marR="91425" marL="91425">
                    <a:solidFill>
                      <a:srgbClr val="D9D9D9"/>
                    </a:solidFill>
                  </a:tcPr>
                </a:tc>
              </a:tr>
              <a:tr h="362250">
                <a:tc>
                  <a:txBody>
                    <a:bodyPr/>
                    <a:lstStyle/>
                    <a:p>
                      <a:pPr indent="0" lvl="0" marL="0" rtl="0" algn="l">
                        <a:spcBef>
                          <a:spcPts val="0"/>
                        </a:spcBef>
                        <a:spcAft>
                          <a:spcPts val="0"/>
                        </a:spcAft>
                        <a:buNone/>
                      </a:pPr>
                      <a:r>
                        <a:rPr lang="en" sz="1200"/>
                        <a:t>Major Incidents</a:t>
                      </a:r>
                      <a:endParaRPr sz="1200"/>
                    </a:p>
                  </a:txBody>
                  <a:tcPr marT="91425" marB="91425" marR="91425" marL="91425">
                    <a:lnT cap="flat" cmpd="sng" w="9525">
                      <a:solidFill>
                        <a:srgbClr val="999999"/>
                      </a:solidFill>
                      <a:prstDash val="solid"/>
                      <a:round/>
                      <a:headEnd len="sm" w="sm" type="none"/>
                      <a:tailEnd len="sm" w="sm" type="none"/>
                    </a:lnT>
                  </a:tcPr>
                </a:tc>
                <a:tc>
                  <a:txBody>
                    <a:bodyPr/>
                    <a:lstStyle/>
                    <a:p>
                      <a:pPr indent="0" lvl="0" marL="0" rtl="0" algn="l">
                        <a:spcBef>
                          <a:spcPts val="0"/>
                        </a:spcBef>
                        <a:spcAft>
                          <a:spcPts val="0"/>
                        </a:spcAft>
                        <a:buNone/>
                      </a:pPr>
                      <a:r>
                        <a:rPr lang="en" sz="1050"/>
                        <a:t>0.0129</a:t>
                      </a:r>
                      <a:endParaRPr sz="1050"/>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0.933</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Service Delivered</a:t>
                      </a:r>
                      <a:endParaRPr sz="1200"/>
                    </a:p>
                  </a:txBody>
                  <a:tcPr marT="91425" marB="91425" marR="91425" marL="91425"/>
                </a:tc>
                <a:tc>
                  <a:txBody>
                    <a:bodyPr/>
                    <a:lstStyle/>
                    <a:p>
                      <a:pPr indent="0" lvl="0" marL="0" rtl="0" algn="l">
                        <a:spcBef>
                          <a:spcPts val="0"/>
                        </a:spcBef>
                        <a:spcAft>
                          <a:spcPts val="0"/>
                        </a:spcAft>
                        <a:buNone/>
                      </a:pPr>
                      <a:r>
                        <a:rPr lang="en" sz="1050"/>
                        <a:t>587.6088</a:t>
                      </a:r>
                      <a:endParaRPr sz="1050"/>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0.101</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Terminal On-Time Performance</a:t>
                      </a:r>
                      <a:endParaRPr sz="1200"/>
                    </a:p>
                  </a:txBody>
                  <a:tcPr marT="91425" marB="91425" marR="91425" marL="91425"/>
                </a:tc>
                <a:tc>
                  <a:txBody>
                    <a:bodyPr/>
                    <a:lstStyle/>
                    <a:p>
                      <a:pPr indent="0" lvl="0" marL="0" rtl="0" algn="l">
                        <a:spcBef>
                          <a:spcPts val="0"/>
                        </a:spcBef>
                        <a:spcAft>
                          <a:spcPts val="0"/>
                        </a:spcAft>
                        <a:buNone/>
                      </a:pPr>
                      <a:r>
                        <a:rPr lang="en" sz="1050"/>
                        <a:t>27.8465</a:t>
                      </a:r>
                      <a:endParaRPr sz="1050"/>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0.679</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Number of Scheduled Trips</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050"/>
                        <a:t>0.0007</a:t>
                      </a:r>
                      <a:endParaRPr sz="1050"/>
                    </a:p>
                  </a:txBody>
                  <a:tcPr marT="91425" marB="91425" marR="91425" marL="91425">
                    <a:solidFill>
                      <a:srgbClr val="EAD1DC"/>
                    </a:solidFill>
                  </a:tcPr>
                </a:tc>
                <a:tc>
                  <a:txBody>
                    <a:bodyPr/>
                    <a:lstStyle/>
                    <a:p>
                      <a:pPr indent="0" lvl="0" marL="0" rtl="0" algn="l">
                        <a:spcBef>
                          <a:spcPts val="0"/>
                        </a:spcBef>
                        <a:spcAft>
                          <a:spcPts val="0"/>
                        </a:spcAft>
                        <a:buNone/>
                      </a:pPr>
                      <a:r>
                        <a:rPr lang="en" sz="1050">
                          <a:solidFill>
                            <a:srgbClr val="212529"/>
                          </a:solidFill>
                        </a:rPr>
                        <a:t>0.000</a:t>
                      </a:r>
                      <a:endParaRPr sz="1050">
                        <a:solidFill>
                          <a:srgbClr val="212529"/>
                        </a:solidFill>
                      </a:endParaRPr>
                    </a:p>
                  </a:txBody>
                  <a:tcPr marT="91425" marB="91425" marR="91425" marL="91425">
                    <a:solidFill>
                      <a:srgbClr val="EAD1DC"/>
                    </a:solidFill>
                  </a:tcPr>
                </a:tc>
              </a:tr>
              <a:tr h="362250">
                <a:tc>
                  <a:txBody>
                    <a:bodyPr/>
                    <a:lstStyle/>
                    <a:p>
                      <a:pPr indent="0" lvl="0" marL="0" rtl="0" algn="l">
                        <a:spcBef>
                          <a:spcPts val="0"/>
                        </a:spcBef>
                        <a:spcAft>
                          <a:spcPts val="0"/>
                        </a:spcAft>
                        <a:buNone/>
                      </a:pPr>
                      <a:r>
                        <a:rPr lang="en" sz="1200"/>
                        <a:t>Escalator Availability</a:t>
                      </a:r>
                      <a:endParaRPr sz="1200"/>
                    </a:p>
                  </a:txBody>
                  <a:tcPr marT="91425" marB="91425" marR="91425" marL="91425"/>
                </a:tc>
                <a:tc>
                  <a:txBody>
                    <a:bodyPr/>
                    <a:lstStyle/>
                    <a:p>
                      <a:pPr indent="0" lvl="0" marL="0" rtl="0" algn="l">
                        <a:spcBef>
                          <a:spcPts val="0"/>
                        </a:spcBef>
                        <a:spcAft>
                          <a:spcPts val="0"/>
                        </a:spcAft>
                        <a:buNone/>
                      </a:pPr>
                      <a:r>
                        <a:rPr lang="en" sz="1050"/>
                        <a:t>78.8003</a:t>
                      </a:r>
                      <a:endParaRPr sz="1050"/>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0.568</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Customer Journey Time Performance</a:t>
                      </a:r>
                      <a:endParaRPr sz="1200"/>
                    </a:p>
                  </a:txBody>
                  <a:tcPr marT="91425" marB="91425" marR="91425" marL="91425">
                    <a:solidFill>
                      <a:srgbClr val="EAD1DC"/>
                    </a:solidFill>
                  </a:tcPr>
                </a:tc>
                <a:tc>
                  <a:txBody>
                    <a:bodyPr/>
                    <a:lstStyle/>
                    <a:p>
                      <a:pPr indent="0" lvl="0" marL="0" rtl="0" algn="l">
                        <a:spcBef>
                          <a:spcPts val="0"/>
                        </a:spcBef>
                        <a:spcAft>
                          <a:spcPts val="0"/>
                        </a:spcAft>
                        <a:buNone/>
                      </a:pPr>
                      <a:r>
                        <a:rPr lang="en" sz="1050"/>
                        <a:t>-525.2129</a:t>
                      </a:r>
                      <a:endParaRPr sz="1050"/>
                    </a:p>
                  </a:txBody>
                  <a:tcPr marT="91425" marB="91425" marR="91425" marL="91425">
                    <a:solidFill>
                      <a:srgbClr val="EAD1DC"/>
                    </a:solidFill>
                  </a:tcPr>
                </a:tc>
                <a:tc>
                  <a:txBody>
                    <a:bodyPr/>
                    <a:lstStyle/>
                    <a:p>
                      <a:pPr indent="0" lvl="0" marL="0" rtl="0" algn="l">
                        <a:spcBef>
                          <a:spcPts val="0"/>
                        </a:spcBef>
                        <a:spcAft>
                          <a:spcPts val="0"/>
                        </a:spcAft>
                        <a:buNone/>
                      </a:pPr>
                      <a:r>
                        <a:rPr lang="en" sz="1050">
                          <a:solidFill>
                            <a:srgbClr val="212529"/>
                          </a:solidFill>
                        </a:rPr>
                        <a:t>0.031</a:t>
                      </a:r>
                      <a:endParaRPr sz="1050">
                        <a:solidFill>
                          <a:srgbClr val="212529"/>
                        </a:solidFill>
                      </a:endParaRPr>
                    </a:p>
                  </a:txBody>
                  <a:tcPr marT="91425" marB="91425" marR="91425" marL="91425">
                    <a:solidFill>
                      <a:srgbClr val="EAD1DC"/>
                    </a:solidFill>
                  </a:tcPr>
                </a:tc>
              </a:tr>
              <a:tr h="362250">
                <a:tc>
                  <a:txBody>
                    <a:bodyPr/>
                    <a:lstStyle/>
                    <a:p>
                      <a:pPr indent="0" lvl="0" marL="0" rtl="0" algn="l">
                        <a:spcBef>
                          <a:spcPts val="0"/>
                        </a:spcBef>
                        <a:spcAft>
                          <a:spcPts val="0"/>
                        </a:spcAft>
                        <a:buNone/>
                      </a:pPr>
                      <a:r>
                        <a:rPr lang="en" sz="1200"/>
                        <a:t>Additional Platform Time</a:t>
                      </a:r>
                      <a:endParaRPr sz="1200"/>
                    </a:p>
                  </a:txBody>
                  <a:tcPr marT="91425" marB="91425" marR="91425" marL="91425">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50"/>
                        <a:t>-36.3123</a:t>
                      </a:r>
                      <a:endParaRPr sz="1050"/>
                    </a:p>
                  </a:txBody>
                  <a:tcPr marT="91425" marB="91425" marR="91425" marL="91425"/>
                </a:tc>
                <a:tc>
                  <a:txBody>
                    <a:bodyPr/>
                    <a:lstStyle/>
                    <a:p>
                      <a:pPr indent="0" lvl="0" marL="0" rtl="0" algn="l">
                        <a:spcBef>
                          <a:spcPts val="0"/>
                        </a:spcBef>
                        <a:spcAft>
                          <a:spcPts val="0"/>
                        </a:spcAft>
                        <a:buNone/>
                      </a:pPr>
                      <a:r>
                        <a:rPr lang="en" sz="1050">
                          <a:solidFill>
                            <a:srgbClr val="212529"/>
                          </a:solidFill>
                          <a:highlight>
                            <a:srgbClr val="FFFFFF"/>
                          </a:highlight>
                        </a:rPr>
                        <a:t>0.244</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F-statistics</a:t>
                      </a:r>
                      <a:endParaRPr sz="12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050"/>
                        <a:t>7.443</a:t>
                      </a:r>
                      <a:endParaRPr sz="1050"/>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l">
                        <a:spcBef>
                          <a:spcPts val="0"/>
                        </a:spcBef>
                        <a:spcAft>
                          <a:spcPts val="0"/>
                        </a:spcAft>
                        <a:buNone/>
                      </a:pPr>
                      <a:r>
                        <a:rPr lang="en" sz="1050">
                          <a:solidFill>
                            <a:srgbClr val="212529"/>
                          </a:solidFill>
                          <a:highlight>
                            <a:srgbClr val="FFFFFF"/>
                          </a:highlight>
                        </a:rPr>
                        <a:t>&lt;0.01</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t>Intercept</a:t>
                      </a:r>
                      <a:endParaRPr sz="12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050"/>
                        <a:t>-147.9556</a:t>
                      </a:r>
                      <a:endParaRPr sz="1050"/>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l">
                        <a:spcBef>
                          <a:spcPts val="0"/>
                        </a:spcBef>
                        <a:spcAft>
                          <a:spcPts val="0"/>
                        </a:spcAft>
                        <a:buNone/>
                      </a:pPr>
                      <a:r>
                        <a:rPr lang="en" sz="1050">
                          <a:solidFill>
                            <a:srgbClr val="212529"/>
                          </a:solidFill>
                          <a:highlight>
                            <a:srgbClr val="FFFFFF"/>
                          </a:highlight>
                        </a:rPr>
                        <a:t>0.722</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a:t>
                      </a:r>
                      <a:r>
                        <a:rPr baseline="30000" lang="en" sz="1200">
                          <a:solidFill>
                            <a:schemeClr val="dk1"/>
                          </a:solidFill>
                          <a:latin typeface="Times New Roman"/>
                          <a:ea typeface="Times New Roman"/>
                          <a:cs typeface="Times New Roman"/>
                          <a:sym typeface="Times New Roman"/>
                        </a:rPr>
                        <a:t>2</a:t>
                      </a:r>
                      <a:r>
                        <a:rPr lang="en" sz="1200">
                          <a:solidFill>
                            <a:schemeClr val="dk1"/>
                          </a:solidFill>
                        </a:rPr>
                        <a:t>- adj</a:t>
                      </a:r>
                      <a:endParaRPr sz="12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sz="1050"/>
                        <a:t>0.617</a:t>
                      </a:r>
                      <a:endParaRPr sz="1050"/>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l">
                        <a:spcBef>
                          <a:spcPts val="0"/>
                        </a:spcBef>
                        <a:spcAft>
                          <a:spcPts val="0"/>
                        </a:spcAft>
                        <a:buNone/>
                      </a:pPr>
                      <a:r>
                        <a:t/>
                      </a:r>
                      <a:endParaRPr sz="1050">
                        <a:solidFill>
                          <a:srgbClr val="212529"/>
                        </a:solidFill>
                        <a:highlight>
                          <a:srgbClr val="FFFFFF"/>
                        </a:highlight>
                      </a:endParaRPr>
                    </a:p>
                  </a:txBody>
                  <a:tcPr marT="91425" marB="91425" marR="91425" marL="91425"/>
                </a:tc>
              </a:tr>
              <a:tr h="362250">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PRESS</a:t>
                      </a:r>
                      <a:endParaRPr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D9D9D9"/>
                    </a:solidFill>
                  </a:tcPr>
                </a:tc>
                <a:tc>
                  <a:txBody>
                    <a:bodyPr/>
                    <a:lstStyle/>
                    <a:p>
                      <a:pPr indent="0" lvl="0" marL="0" rtl="0" algn="l">
                        <a:spcBef>
                          <a:spcPts val="0"/>
                        </a:spcBef>
                        <a:spcAft>
                          <a:spcPts val="0"/>
                        </a:spcAft>
                        <a:buClr>
                          <a:schemeClr val="dk1"/>
                        </a:buClr>
                        <a:buSzPts val="1100"/>
                        <a:buFont typeface="Arial"/>
                        <a:buNone/>
                      </a:pPr>
                      <a:r>
                        <a:rPr lang="en" sz="1050">
                          <a:solidFill>
                            <a:schemeClr val="dk1"/>
                          </a:solidFill>
                        </a:rPr>
                        <a:t>910.407</a:t>
                      </a:r>
                      <a:endParaRPr sz="1050"/>
                    </a:p>
                  </a:txBody>
                  <a:tcPr marT="91425" marB="91425" marR="91425" marL="91425">
                    <a:lnL cap="flat" cmpd="sng" w="9525">
                      <a:solidFill>
                        <a:srgbClr val="999999"/>
                      </a:solidFill>
                      <a:prstDash val="solid"/>
                      <a:round/>
                      <a:headEnd len="sm" w="sm" type="none"/>
                      <a:tailEnd len="sm" w="sm" type="none"/>
                    </a:lnL>
                  </a:tcPr>
                </a:tc>
                <a:tc>
                  <a:txBody>
                    <a:bodyPr/>
                    <a:lstStyle/>
                    <a:p>
                      <a:pPr indent="0" lvl="0" marL="0" rtl="0" algn="l">
                        <a:spcBef>
                          <a:spcPts val="0"/>
                        </a:spcBef>
                        <a:spcAft>
                          <a:spcPts val="0"/>
                        </a:spcAft>
                        <a:buNone/>
                      </a:pPr>
                      <a:r>
                        <a:t/>
                      </a:r>
                      <a:endParaRPr sz="1050">
                        <a:solidFill>
                          <a:srgbClr val="212529"/>
                        </a:solidFill>
                        <a:highlight>
                          <a:srgbClr val="FFFFFF"/>
                        </a:highlight>
                      </a:endParaRPr>
                    </a:p>
                  </a:txBody>
                  <a:tcPr marT="91425" marB="91425" marR="91425" marL="91425"/>
                </a:tc>
              </a:tr>
            </a:tbl>
          </a:graphicData>
        </a:graphic>
      </p:graphicFrame>
      <p:graphicFrame>
        <p:nvGraphicFramePr>
          <p:cNvPr id="152" name="Google Shape;152;p28"/>
          <p:cNvGraphicFramePr/>
          <p:nvPr/>
        </p:nvGraphicFramePr>
        <p:xfrm>
          <a:off x="4906700" y="152575"/>
          <a:ext cx="3000000" cy="3000000"/>
        </p:xfrm>
        <a:graphic>
          <a:graphicData uri="http://schemas.openxmlformats.org/drawingml/2006/table">
            <a:tbl>
              <a:tblPr>
                <a:noFill/>
                <a:tableStyleId>{C538D921-7BAF-4357-8213-74D466372E1A}</a:tableStyleId>
              </a:tblPr>
              <a:tblGrid>
                <a:gridCol w="1890675"/>
                <a:gridCol w="1890675"/>
              </a:tblGrid>
              <a:tr h="248650">
                <a:tc gridSpan="2">
                  <a:txBody>
                    <a:bodyPr/>
                    <a:lstStyle/>
                    <a:p>
                      <a:pPr indent="0" lvl="0" marL="0" rtl="0" algn="l">
                        <a:spcBef>
                          <a:spcPts val="0"/>
                        </a:spcBef>
                        <a:spcAft>
                          <a:spcPts val="0"/>
                        </a:spcAft>
                        <a:buNone/>
                      </a:pPr>
                      <a:r>
                        <a:rPr b="1" lang="en" sz="1200"/>
                        <a:t>Prediction Diagnostics</a:t>
                      </a:r>
                      <a:endParaRPr/>
                    </a:p>
                  </a:txBody>
                  <a:tcPr marT="91425" marB="91425" marR="91425" marL="91425">
                    <a:solidFill>
                      <a:srgbClr val="D9D9D9"/>
                    </a:solidFill>
                  </a:tcPr>
                </a:tc>
                <a:tc hMerge="1"/>
              </a:tr>
              <a:tr h="248650">
                <a:tc>
                  <a:txBody>
                    <a:bodyPr/>
                    <a:lstStyle/>
                    <a:p>
                      <a:pPr indent="0" lvl="0" marL="0" rtl="0" algn="l">
                        <a:spcBef>
                          <a:spcPts val="0"/>
                        </a:spcBef>
                        <a:spcAft>
                          <a:spcPts val="0"/>
                        </a:spcAft>
                        <a:buNone/>
                      </a:pPr>
                      <a:r>
                        <a:rPr lang="en" sz="1200"/>
                        <a:t>Total Prediction Error</a:t>
                      </a:r>
                      <a:endParaRPr sz="1200"/>
                    </a:p>
                  </a:txBody>
                  <a:tcPr marT="91425" marB="91425" marR="91425" marL="91425"/>
                </a:tc>
                <a:tc>
                  <a:txBody>
                    <a:bodyPr/>
                    <a:lstStyle/>
                    <a:p>
                      <a:pPr indent="0" lvl="0" marL="0" rtl="0" algn="l">
                        <a:spcBef>
                          <a:spcPts val="0"/>
                        </a:spcBef>
                        <a:spcAft>
                          <a:spcPts val="0"/>
                        </a:spcAft>
                        <a:buNone/>
                      </a:pPr>
                      <a:r>
                        <a:rPr lang="en" sz="1050"/>
                        <a:t>60.299</a:t>
                      </a:r>
                      <a:endParaRPr sz="1050"/>
                    </a:p>
                  </a:txBody>
                  <a:tcPr marT="91425" marB="91425" marR="91425" marL="91425"/>
                </a:tc>
              </a:tr>
              <a:tr h="248650">
                <a:tc>
                  <a:txBody>
                    <a:bodyPr/>
                    <a:lstStyle/>
                    <a:p>
                      <a:pPr indent="0" lvl="0" marL="0" rtl="0" algn="l">
                        <a:spcBef>
                          <a:spcPts val="0"/>
                        </a:spcBef>
                        <a:spcAft>
                          <a:spcPts val="0"/>
                        </a:spcAft>
                        <a:buClr>
                          <a:schemeClr val="dk1"/>
                        </a:buClr>
                        <a:buSzPts val="1100"/>
                        <a:buFont typeface="Arial"/>
                        <a:buNone/>
                      </a:pPr>
                      <a:r>
                        <a:rPr lang="en" sz="1200"/>
                        <a:t>Mean Prediction Error</a:t>
                      </a:r>
                      <a:endParaRPr sz="1200"/>
                    </a:p>
                  </a:txBody>
                  <a:tcPr marT="91425" marB="91425" marR="91425" marL="91425"/>
                </a:tc>
                <a:tc>
                  <a:txBody>
                    <a:bodyPr/>
                    <a:lstStyle/>
                    <a:p>
                      <a:pPr indent="0" lvl="0" marL="0" rtl="0" algn="l">
                        <a:spcBef>
                          <a:spcPts val="0"/>
                        </a:spcBef>
                        <a:spcAft>
                          <a:spcPts val="0"/>
                        </a:spcAft>
                        <a:buNone/>
                      </a:pPr>
                      <a:r>
                        <a:rPr lang="en" sz="1050"/>
                        <a:t>8.614</a:t>
                      </a:r>
                      <a:endParaRPr sz="1050"/>
                    </a:p>
                  </a:txBody>
                  <a:tcPr marT="91425" marB="91425" marR="91425" marL="91425"/>
                </a:tc>
              </a:tr>
              <a:tr h="248650">
                <a:tc>
                  <a:txBody>
                    <a:bodyPr/>
                    <a:lstStyle/>
                    <a:p>
                      <a:pPr indent="0" lvl="0" marL="0" rtl="0" algn="l">
                        <a:spcBef>
                          <a:spcPts val="0"/>
                        </a:spcBef>
                        <a:spcAft>
                          <a:spcPts val="0"/>
                        </a:spcAft>
                        <a:buNone/>
                      </a:pPr>
                      <a:r>
                        <a:rPr lang="en" sz="1200"/>
                        <a:t>Mean Squared Error</a:t>
                      </a:r>
                      <a:endParaRPr sz="1200"/>
                    </a:p>
                  </a:txBody>
                  <a:tcPr marT="91425" marB="91425" marR="91425" marL="91425"/>
                </a:tc>
                <a:tc>
                  <a:txBody>
                    <a:bodyPr/>
                    <a:lstStyle/>
                    <a:p>
                      <a:pPr indent="0" lvl="0" marL="0" rtl="0" algn="l">
                        <a:spcBef>
                          <a:spcPts val="0"/>
                        </a:spcBef>
                        <a:spcAft>
                          <a:spcPts val="0"/>
                        </a:spcAft>
                        <a:buNone/>
                      </a:pPr>
                      <a:r>
                        <a:rPr lang="en" sz="1050"/>
                        <a:t>125.637</a:t>
                      </a:r>
                      <a:endParaRPr sz="105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p:nvPr/>
        </p:nvSpPr>
        <p:spPr>
          <a:xfrm>
            <a:off x="88925" y="206125"/>
            <a:ext cx="48207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lI. Candidate Regressors</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158" name="Google Shape;158;p29"/>
          <p:cNvGraphicFramePr/>
          <p:nvPr/>
        </p:nvGraphicFramePr>
        <p:xfrm>
          <a:off x="470000" y="1144263"/>
          <a:ext cx="3000000" cy="3000000"/>
        </p:xfrm>
        <a:graphic>
          <a:graphicData uri="http://schemas.openxmlformats.org/drawingml/2006/table">
            <a:tbl>
              <a:tblPr>
                <a:noFill/>
                <a:tableStyleId>{C538D921-7BAF-4357-8213-74D466372E1A}</a:tableStyleId>
              </a:tblPr>
              <a:tblGrid>
                <a:gridCol w="1026400"/>
                <a:gridCol w="1373050"/>
                <a:gridCol w="5523475"/>
              </a:tblGrid>
              <a:tr h="367725">
                <a:tc>
                  <a:txBody>
                    <a:bodyPr/>
                    <a:lstStyle/>
                    <a:p>
                      <a:pPr indent="0" lvl="0" marL="0" rtl="0" algn="l">
                        <a:spcBef>
                          <a:spcPts val="0"/>
                        </a:spcBef>
                        <a:spcAft>
                          <a:spcPts val="0"/>
                        </a:spcAft>
                        <a:buNone/>
                      </a:pPr>
                      <a:r>
                        <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sz="1200"/>
                        <a:t>New </a:t>
                      </a:r>
                      <a:r>
                        <a:rPr b="1" lang="en" sz="1200"/>
                        <a:t>Variables </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b="1" lang="en" sz="1200"/>
                        <a:t>Explanation</a:t>
                      </a:r>
                      <a:endParaRPr b="1" sz="1200"/>
                    </a:p>
                  </a:txBody>
                  <a:tcPr marT="91425" marB="91425" marR="91425" marL="91425">
                    <a:solidFill>
                      <a:srgbClr val="D9D9D9"/>
                    </a:solidFill>
                  </a:tcPr>
                </a:tc>
              </a:tr>
              <a:tr h="381000">
                <a:tc rowSpan="5">
                  <a:txBody>
                    <a:bodyPr/>
                    <a:lstStyle/>
                    <a:p>
                      <a:pPr indent="0" lvl="0" marL="0" rtl="0" algn="l">
                        <a:spcBef>
                          <a:spcPts val="0"/>
                        </a:spcBef>
                        <a:spcAft>
                          <a:spcPts val="0"/>
                        </a:spcAft>
                        <a:buNone/>
                      </a:pPr>
                      <a:r>
                        <a:rPr lang="en" sz="1200"/>
                        <a:t>FHV Data</a:t>
                      </a:r>
                      <a:endParaRPr sz="1200"/>
                    </a:p>
                  </a:txBody>
                  <a:tcPr marT="91425" marB="91425" marR="91425" marL="91425" anchor="ctr"/>
                </a:tc>
                <a:tc>
                  <a:txBody>
                    <a:bodyPr/>
                    <a:lstStyle/>
                    <a:p>
                      <a:pPr indent="0" lvl="0" marL="0" rtl="0" algn="l">
                        <a:spcBef>
                          <a:spcPts val="0"/>
                        </a:spcBef>
                        <a:spcAft>
                          <a:spcPts val="0"/>
                        </a:spcAft>
                        <a:buNone/>
                      </a:pPr>
                      <a:r>
                        <a:rPr lang="en" sz="1200"/>
                        <a:t>Trips Per Day</a:t>
                      </a:r>
                      <a:endParaRPr sz="1200"/>
                    </a:p>
                  </a:txBody>
                  <a:tcPr marT="91425" marB="91425" marR="91425" marL="91425"/>
                </a:tc>
                <a:tc>
                  <a:txBody>
                    <a:bodyPr/>
                    <a:lstStyle/>
                    <a:p>
                      <a:pPr indent="0" lvl="0" marL="0" rtl="0" algn="l">
                        <a:spcBef>
                          <a:spcPts val="0"/>
                        </a:spcBef>
                        <a:spcAft>
                          <a:spcPts val="0"/>
                        </a:spcAft>
                        <a:buNone/>
                      </a:pPr>
                      <a:r>
                        <a:rPr lang="en" sz="1200"/>
                        <a:t>Average number of trips recorded each day</a:t>
                      </a:r>
                      <a:endParaRPr/>
                    </a:p>
                  </a:txBody>
                  <a:tcPr marT="91425" marB="91425" marR="91425" marL="91425"/>
                </a:tc>
              </a:tr>
              <a:tr h="381000">
                <a:tc vMerge="1"/>
                <a:tc>
                  <a:txBody>
                    <a:bodyPr/>
                    <a:lstStyle/>
                    <a:p>
                      <a:pPr indent="0" lvl="0" marL="0" rtl="0" algn="l">
                        <a:spcBef>
                          <a:spcPts val="0"/>
                        </a:spcBef>
                        <a:spcAft>
                          <a:spcPts val="0"/>
                        </a:spcAft>
                        <a:buNone/>
                      </a:pPr>
                      <a:r>
                        <a:rPr lang="en" sz="1200"/>
                        <a:t>Farebox Per Day</a:t>
                      </a:r>
                      <a:endParaRPr sz="1200"/>
                    </a:p>
                  </a:txBody>
                  <a:tcPr marT="91425" marB="91425" marR="91425" marL="91425"/>
                </a:tc>
                <a:tc>
                  <a:txBody>
                    <a:bodyPr/>
                    <a:lstStyle/>
                    <a:p>
                      <a:pPr indent="0" lvl="0" marL="0" rtl="0" algn="l">
                        <a:spcBef>
                          <a:spcPts val="0"/>
                        </a:spcBef>
                        <a:spcAft>
                          <a:spcPts val="0"/>
                        </a:spcAft>
                        <a:buNone/>
                      </a:pPr>
                      <a:r>
                        <a:rPr lang="en" sz="1200"/>
                        <a:t>Total amount, across all vehicles, collected from all fares, surcharges, taxes, and tolls</a:t>
                      </a:r>
                      <a:endParaRPr/>
                    </a:p>
                  </a:txBody>
                  <a:tcPr marT="91425" marB="91425" marR="91425" marL="91425"/>
                </a:tc>
              </a:tr>
              <a:tr h="381000">
                <a:tc vMerge="1"/>
                <a:tc>
                  <a:txBody>
                    <a:bodyPr/>
                    <a:lstStyle/>
                    <a:p>
                      <a:pPr indent="0" lvl="0" marL="0" rtl="0" algn="l">
                        <a:spcBef>
                          <a:spcPts val="0"/>
                        </a:spcBef>
                        <a:spcAft>
                          <a:spcPts val="0"/>
                        </a:spcAft>
                        <a:buNone/>
                      </a:pPr>
                      <a:r>
                        <a:rPr lang="en" sz="1200"/>
                        <a:t>Unique Drivers</a:t>
                      </a:r>
                      <a:endParaRPr sz="1200"/>
                    </a:p>
                  </a:txBody>
                  <a:tcPr marT="91425" marB="91425" marR="91425" marL="91425"/>
                </a:tc>
                <a:tc>
                  <a:txBody>
                    <a:bodyPr/>
                    <a:lstStyle/>
                    <a:p>
                      <a:pPr indent="0" lvl="0" marL="0" rtl="0" algn="l">
                        <a:spcBef>
                          <a:spcPts val="0"/>
                        </a:spcBef>
                        <a:spcAft>
                          <a:spcPts val="0"/>
                        </a:spcAft>
                        <a:buNone/>
                      </a:pPr>
                      <a:r>
                        <a:rPr lang="en" sz="1200"/>
                        <a:t>The total unique number of hack drivers who recorded a trip each month</a:t>
                      </a:r>
                      <a:endParaRPr sz="1200"/>
                    </a:p>
                  </a:txBody>
                  <a:tcPr marT="91425" marB="91425" marR="91425" marL="91425"/>
                </a:tc>
              </a:tr>
              <a:tr h="381000">
                <a:tc vMerge="1"/>
                <a:tc>
                  <a:txBody>
                    <a:bodyPr/>
                    <a:lstStyle/>
                    <a:p>
                      <a:pPr indent="0" lvl="0" marL="0" rtl="0" algn="l">
                        <a:spcBef>
                          <a:spcPts val="0"/>
                        </a:spcBef>
                        <a:spcAft>
                          <a:spcPts val="0"/>
                        </a:spcAft>
                        <a:buNone/>
                      </a:pPr>
                      <a:r>
                        <a:rPr lang="en" sz="1200"/>
                        <a:t>Unique Vehicles</a:t>
                      </a:r>
                      <a:endParaRPr sz="1200"/>
                    </a:p>
                  </a:txBody>
                  <a:tcPr marT="91425" marB="91425" marR="91425" marL="91425"/>
                </a:tc>
                <a:tc>
                  <a:txBody>
                    <a:bodyPr/>
                    <a:lstStyle/>
                    <a:p>
                      <a:pPr indent="0" lvl="0" marL="0" rtl="0" algn="l">
                        <a:spcBef>
                          <a:spcPts val="0"/>
                        </a:spcBef>
                        <a:spcAft>
                          <a:spcPts val="0"/>
                        </a:spcAft>
                        <a:buNone/>
                      </a:pPr>
                      <a:r>
                        <a:rPr lang="en" sz="1200"/>
                        <a:t>The total unique number of medallion taxis/SHLS/FHVs and standby vehicles who recorded at least one trip in the month</a:t>
                      </a:r>
                      <a:endParaRPr sz="1200"/>
                    </a:p>
                  </a:txBody>
                  <a:tcPr marT="91425" marB="91425" marR="91425" marL="91425"/>
                </a:tc>
              </a:tr>
              <a:tr h="381000">
                <a:tc vMerge="1"/>
                <a:tc>
                  <a:txBody>
                    <a:bodyPr/>
                    <a:lstStyle/>
                    <a:p>
                      <a:pPr indent="0" lvl="0" marL="0" rtl="0" algn="l">
                        <a:spcBef>
                          <a:spcPts val="0"/>
                        </a:spcBef>
                        <a:spcAft>
                          <a:spcPts val="0"/>
                        </a:spcAft>
                        <a:buNone/>
                      </a:pPr>
                      <a:r>
                        <a:rPr lang="en" sz="1200"/>
                        <a:t>Vehicles Per Day</a:t>
                      </a:r>
                      <a:endParaRPr sz="1200"/>
                    </a:p>
                  </a:txBody>
                  <a:tcPr marT="91425" marB="91425" marR="91425" marL="91425"/>
                </a:tc>
                <a:tc>
                  <a:txBody>
                    <a:bodyPr/>
                    <a:lstStyle/>
                    <a:p>
                      <a:pPr indent="0" lvl="0" marL="0" rtl="0" algn="l">
                        <a:spcBef>
                          <a:spcPts val="0"/>
                        </a:spcBef>
                        <a:spcAft>
                          <a:spcPts val="0"/>
                        </a:spcAft>
                        <a:buNone/>
                      </a:pPr>
                      <a:r>
                        <a:rPr lang="en" sz="1200"/>
                        <a:t>The average unique number of medallion taxis/SHLS/FHVs and standby vehicles* who recorded at least one trip in a day</a:t>
                      </a:r>
                      <a:endParaRPr sz="1200"/>
                    </a:p>
                  </a:txBody>
                  <a:tcPr marT="91425" marB="91425" marR="91425" marL="91425"/>
                </a:tc>
              </a:tr>
              <a:tr h="414575">
                <a:tc>
                  <a:txBody>
                    <a:bodyPr/>
                    <a:lstStyle/>
                    <a:p>
                      <a:pPr indent="0" lvl="0" marL="0" rtl="0" algn="l">
                        <a:spcBef>
                          <a:spcPts val="0"/>
                        </a:spcBef>
                        <a:spcAft>
                          <a:spcPts val="0"/>
                        </a:spcAft>
                        <a:buNone/>
                      </a:pPr>
                      <a:r>
                        <a:rPr lang="en" sz="1200"/>
                        <a:t>Population</a:t>
                      </a:r>
                      <a:endParaRPr/>
                    </a:p>
                  </a:txBody>
                  <a:tcPr marT="91425" marB="91425" marR="91425" marL="91425"/>
                </a:tc>
                <a:tc>
                  <a:txBody>
                    <a:bodyPr/>
                    <a:lstStyle/>
                    <a:p>
                      <a:pPr indent="0" lvl="0" marL="0" rtl="0" algn="l">
                        <a:spcBef>
                          <a:spcPts val="0"/>
                        </a:spcBef>
                        <a:spcAft>
                          <a:spcPts val="0"/>
                        </a:spcAft>
                        <a:buNone/>
                      </a:pPr>
                      <a:r>
                        <a:rPr lang="en" sz="1200"/>
                        <a:t>Population</a:t>
                      </a:r>
                      <a:endParaRPr sz="1200"/>
                    </a:p>
                  </a:txBody>
                  <a:tcPr marT="91425" marB="91425" marR="91425" marL="91425"/>
                </a:tc>
                <a:tc>
                  <a:txBody>
                    <a:bodyPr/>
                    <a:lstStyle/>
                    <a:p>
                      <a:pPr indent="0" lvl="0" marL="0" marR="0" rtl="0" algn="l">
                        <a:lnSpc>
                          <a:spcPct val="115000"/>
                        </a:lnSpc>
                        <a:spcBef>
                          <a:spcPts val="0"/>
                        </a:spcBef>
                        <a:spcAft>
                          <a:spcPts val="0"/>
                        </a:spcAft>
                        <a:buNone/>
                      </a:pPr>
                      <a:r>
                        <a:rPr lang="en" sz="1200"/>
                        <a:t>Monthly population for the NYC metro area (in millions)</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graphicFrame>
        <p:nvGraphicFramePr>
          <p:cNvPr id="163" name="Google Shape;163;p30"/>
          <p:cNvGraphicFramePr/>
          <p:nvPr/>
        </p:nvGraphicFramePr>
        <p:xfrm>
          <a:off x="470000" y="956888"/>
          <a:ext cx="3000000" cy="3000000"/>
        </p:xfrm>
        <a:graphic>
          <a:graphicData uri="http://schemas.openxmlformats.org/drawingml/2006/table">
            <a:tbl>
              <a:tblPr>
                <a:noFill/>
                <a:tableStyleId>{C538D921-7BAF-4357-8213-74D466372E1A}</a:tableStyleId>
              </a:tblPr>
              <a:tblGrid>
                <a:gridCol w="1129450"/>
                <a:gridCol w="2066350"/>
                <a:gridCol w="4727125"/>
              </a:tblGrid>
              <a:tr h="367725">
                <a:tc>
                  <a:txBody>
                    <a:bodyPr/>
                    <a:lstStyle/>
                    <a:p>
                      <a:pPr indent="0" lvl="0" marL="0" rtl="0" algn="l">
                        <a:spcBef>
                          <a:spcPts val="0"/>
                        </a:spcBef>
                        <a:spcAft>
                          <a:spcPts val="0"/>
                        </a:spcAft>
                        <a:buNone/>
                      </a:pPr>
                      <a:r>
                        <a:rPr b="1" lang="en" sz="1200"/>
                        <a:t>Type</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n" sz="1200"/>
                        <a:t>New Variables </a:t>
                      </a:r>
                      <a:endParaRPr b="1" sz="1200"/>
                    </a:p>
                  </a:txBody>
                  <a:tcPr marT="91425" marB="91425" marR="91425" marL="91425">
                    <a:solidFill>
                      <a:srgbClr val="D9D9D9"/>
                    </a:solidFill>
                  </a:tcPr>
                </a:tc>
                <a:tc>
                  <a:txBody>
                    <a:bodyPr/>
                    <a:lstStyle/>
                    <a:p>
                      <a:pPr indent="0" lvl="0" marL="0" rtl="0" algn="l">
                        <a:spcBef>
                          <a:spcPts val="0"/>
                        </a:spcBef>
                        <a:spcAft>
                          <a:spcPts val="0"/>
                        </a:spcAft>
                        <a:buNone/>
                      </a:pPr>
                      <a:r>
                        <a:rPr b="1" lang="en" sz="1200"/>
                        <a:t>Explanation</a:t>
                      </a:r>
                      <a:endParaRPr b="1" sz="12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sz="1200"/>
                        <a:t>Time-delayed </a:t>
                      </a:r>
                      <a:endParaRPr sz="1200"/>
                    </a:p>
                  </a:txBody>
                  <a:tcPr marT="91425" marB="91425" marR="91425" marL="91425" anchor="ctr"/>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200"/>
                        <a:t>Variables and delayed periods are determined by cross-correlation method.</a:t>
                      </a:r>
                      <a:endParaRPr/>
                    </a:p>
                  </a:txBody>
                  <a:tcPr marT="91425" marB="91425" marR="91425" marL="91425"/>
                </a:tc>
              </a:tr>
              <a:tr h="381000">
                <a:tc rowSpan="2">
                  <a:txBody>
                    <a:bodyPr/>
                    <a:lstStyle/>
                    <a:p>
                      <a:pPr indent="0" lvl="0" marL="0" rtl="0" algn="l">
                        <a:spcBef>
                          <a:spcPts val="0"/>
                        </a:spcBef>
                        <a:spcAft>
                          <a:spcPts val="0"/>
                        </a:spcAft>
                        <a:buNone/>
                      </a:pPr>
                      <a:r>
                        <a:rPr lang="en" sz="1200"/>
                        <a:t>Interaction </a:t>
                      </a:r>
                      <a:endParaRPr sz="1200"/>
                    </a:p>
                  </a:txBody>
                  <a:tcPr marT="91425" marB="91425" marR="91425" marL="91425" anchor="ctr"/>
                </a:tc>
                <a:tc>
                  <a:txBody>
                    <a:bodyPr/>
                    <a:lstStyle/>
                    <a:p>
                      <a:pPr indent="0" lvl="0" marL="0" rtl="0" algn="l">
                        <a:spcBef>
                          <a:spcPts val="0"/>
                        </a:spcBef>
                        <a:spcAft>
                          <a:spcPts val="0"/>
                        </a:spcAft>
                        <a:buNone/>
                      </a:pPr>
                      <a:r>
                        <a:rPr lang="en" sz="1200">
                          <a:solidFill>
                            <a:schemeClr val="dk1"/>
                          </a:solidFill>
                        </a:rPr>
                        <a:t>Number of  Scheduled Trips &amp;&amp; Additional Platform Time</a:t>
                      </a:r>
                      <a:endParaRPr sz="1200"/>
                    </a:p>
                  </a:txBody>
                  <a:tcPr marT="91425" marB="91425" marR="91425" marL="91425"/>
                </a:tc>
                <a:tc>
                  <a:txBody>
                    <a:bodyPr/>
                    <a:lstStyle/>
                    <a:p>
                      <a:pPr indent="0" lvl="0" marL="0" rtl="0" algn="l">
                        <a:spcBef>
                          <a:spcPts val="0"/>
                        </a:spcBef>
                        <a:spcAft>
                          <a:spcPts val="0"/>
                        </a:spcAft>
                        <a:buNone/>
                      </a:pPr>
                      <a:r>
                        <a:rPr lang="en" sz="1200"/>
                        <a:t>Interaction between number of schedule trips and additional platform time</a:t>
                      </a:r>
                      <a:endParaRPr sz="1200"/>
                    </a:p>
                  </a:txBody>
                  <a:tcPr marT="91425" marB="91425" marR="91425" marL="91425"/>
                </a:tc>
              </a:tr>
              <a:tr h="414575">
                <a:tc vMerge="1"/>
                <a:tc>
                  <a:txBody>
                    <a:bodyPr/>
                    <a:lstStyle/>
                    <a:p>
                      <a:pPr indent="0" lvl="0" marL="0" rtl="0" algn="l">
                        <a:spcBef>
                          <a:spcPts val="0"/>
                        </a:spcBef>
                        <a:spcAft>
                          <a:spcPts val="0"/>
                        </a:spcAft>
                        <a:buNone/>
                      </a:pPr>
                      <a:r>
                        <a:rPr lang="en" sz="1200">
                          <a:solidFill>
                            <a:schemeClr val="dk1"/>
                          </a:solidFill>
                        </a:rPr>
                        <a:t>Terminal On-Time Performance &amp;&amp; Additional Platform Time</a:t>
                      </a:r>
                      <a:endParaRPr sz="1200"/>
                    </a:p>
                  </a:txBody>
                  <a:tcPr marT="91425" marB="91425" marR="91425" marL="91425"/>
                </a:tc>
                <a:tc>
                  <a:txBody>
                    <a:bodyPr/>
                    <a:lstStyle/>
                    <a:p>
                      <a:pPr indent="0" lvl="0" marL="0" rtl="0" algn="l">
                        <a:spcBef>
                          <a:spcPts val="0"/>
                        </a:spcBef>
                        <a:spcAft>
                          <a:spcPts val="0"/>
                        </a:spcAft>
                        <a:buNone/>
                      </a:pPr>
                      <a:r>
                        <a:rPr lang="en" sz="1200"/>
                        <a:t>Interaction between number of terminal on-time performance and additional platform time</a:t>
                      </a:r>
                      <a:endParaRPr sz="1200"/>
                    </a:p>
                  </a:txBody>
                  <a:tcPr marT="91425" marB="91425" marR="91425" marL="91425"/>
                </a:tc>
              </a:tr>
              <a:tr h="414575">
                <a:tc rowSpan="2">
                  <a:txBody>
                    <a:bodyPr/>
                    <a:lstStyle/>
                    <a:p>
                      <a:pPr indent="0" lvl="0" marL="0" rtl="0" algn="l">
                        <a:spcBef>
                          <a:spcPts val="0"/>
                        </a:spcBef>
                        <a:spcAft>
                          <a:spcPts val="0"/>
                        </a:spcAft>
                        <a:buNone/>
                      </a:pPr>
                      <a:r>
                        <a:rPr lang="en" sz="1200"/>
                        <a:t>PCA component</a:t>
                      </a:r>
                      <a:endParaRPr sz="12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First component</a:t>
                      </a:r>
                      <a:endParaRPr sz="1200"/>
                    </a:p>
                  </a:txBody>
                  <a:tcPr marT="91425" marB="91425" marR="91425" marL="91425"/>
                </a:tc>
                <a:tc>
                  <a:txBody>
                    <a:bodyPr/>
                    <a:lstStyle/>
                    <a:p>
                      <a:pPr indent="0" lvl="0" marL="0" marR="0" rtl="0" algn="l">
                        <a:lnSpc>
                          <a:spcPct val="115000"/>
                        </a:lnSpc>
                        <a:spcBef>
                          <a:spcPts val="0"/>
                        </a:spcBef>
                        <a:spcAft>
                          <a:spcPts val="0"/>
                        </a:spcAft>
                        <a:buNone/>
                      </a:pPr>
                      <a:r>
                        <a:rPr lang="en" sz="1200"/>
                        <a:t>Explains 60.3% variance of the data</a:t>
                      </a:r>
                      <a:endParaRPr sz="1200"/>
                    </a:p>
                  </a:txBody>
                  <a:tcPr marT="91425" marB="91425" marR="91425" marL="91425"/>
                </a:tc>
              </a:tr>
              <a:tr h="414575">
                <a:tc vMerge="1"/>
                <a:tc>
                  <a:txBody>
                    <a:bodyPr/>
                    <a:lstStyle/>
                    <a:p>
                      <a:pPr indent="0" lvl="0" marL="0" rtl="0" algn="l">
                        <a:spcBef>
                          <a:spcPts val="0"/>
                        </a:spcBef>
                        <a:spcAft>
                          <a:spcPts val="0"/>
                        </a:spcAft>
                        <a:buNone/>
                      </a:pPr>
                      <a:r>
                        <a:rPr lang="en" sz="1200"/>
                        <a:t>Second component</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 sz="1200"/>
                        <a:t>Explains 15.1% variance of the data</a:t>
                      </a:r>
                      <a:endParaRPr sz="1200"/>
                    </a:p>
                  </a:txBody>
                  <a:tcPr marT="91425" marB="91425" marR="91425" marL="91425">
                    <a:lnB cap="flat" cmpd="sng" w="9525">
                      <a:solidFill>
                        <a:srgbClr val="9E9E9E"/>
                      </a:solidFill>
                      <a:prstDash val="solid"/>
                      <a:round/>
                      <a:headEnd len="sm" w="sm" type="none"/>
                      <a:tailEnd len="sm" w="sm" type="none"/>
                    </a:lnB>
                  </a:tcPr>
                </a:tc>
              </a:tr>
              <a:tr h="414575">
                <a:tc>
                  <a:txBody>
                    <a:bodyPr/>
                    <a:lstStyle/>
                    <a:p>
                      <a:pPr indent="0" lvl="0" marL="0" rtl="0" algn="l">
                        <a:spcBef>
                          <a:spcPts val="0"/>
                        </a:spcBef>
                        <a:spcAft>
                          <a:spcPts val="0"/>
                        </a:spcAft>
                        <a:buNone/>
                      </a:pPr>
                      <a:r>
                        <a:rPr lang="en" sz="1200"/>
                        <a:t>Transformed </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Standardized all variables (they are largely sparse datasets)</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p:nvPr/>
        </p:nvSpPr>
        <p:spPr>
          <a:xfrm>
            <a:off x="88925" y="206125"/>
            <a:ext cx="48207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lII. Model Exploration</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sp>
        <p:nvSpPr>
          <p:cNvPr id="169" name="Google Shape;169;p31"/>
          <p:cNvSpPr txBox="1"/>
          <p:nvPr/>
        </p:nvSpPr>
        <p:spPr>
          <a:xfrm>
            <a:off x="188225" y="824100"/>
            <a:ext cx="3000000" cy="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rPr>
              <a:t>Stepwise</a:t>
            </a:r>
            <a:r>
              <a:rPr lang="en">
                <a:solidFill>
                  <a:schemeClr val="dk1"/>
                </a:solidFill>
              </a:rPr>
              <a:t> regression</a:t>
            </a:r>
            <a:endParaRPr/>
          </a:p>
        </p:txBody>
      </p:sp>
      <p:pic>
        <p:nvPicPr>
          <p:cNvPr id="170" name="Google Shape;170;p31"/>
          <p:cNvPicPr preferRelativeResize="0"/>
          <p:nvPr/>
        </p:nvPicPr>
        <p:blipFill>
          <a:blip r:embed="rId3">
            <a:alphaModFix/>
          </a:blip>
          <a:stretch>
            <a:fillRect/>
          </a:stretch>
        </p:blipFill>
        <p:spPr>
          <a:xfrm>
            <a:off x="1148500" y="1240500"/>
            <a:ext cx="5591488" cy="3598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152400" y="1269375"/>
            <a:ext cx="8839201" cy="2028234"/>
          </a:xfrm>
          <a:prstGeom prst="rect">
            <a:avLst/>
          </a:prstGeom>
          <a:noFill/>
          <a:ln>
            <a:noFill/>
          </a:ln>
        </p:spPr>
      </p:pic>
      <p:sp>
        <p:nvSpPr>
          <p:cNvPr id="176" name="Google Shape;176;p32"/>
          <p:cNvSpPr txBox="1"/>
          <p:nvPr/>
        </p:nvSpPr>
        <p:spPr>
          <a:xfrm>
            <a:off x="152400" y="6449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solidFill>
                  <a:schemeClr val="dk1"/>
                </a:solidFill>
              </a:rPr>
              <a:t>All possible regression -- by AIC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p:nvPr/>
        </p:nvSpPr>
        <p:spPr>
          <a:xfrm>
            <a:off x="88925" y="206125"/>
            <a:ext cx="48207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lV. Final Models</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182" name="Google Shape;182;p33"/>
          <p:cNvGraphicFramePr/>
          <p:nvPr/>
        </p:nvGraphicFramePr>
        <p:xfrm>
          <a:off x="964838" y="1678375"/>
          <a:ext cx="3000000" cy="3000000"/>
        </p:xfrm>
        <a:graphic>
          <a:graphicData uri="http://schemas.openxmlformats.org/drawingml/2006/table">
            <a:tbl>
              <a:tblPr>
                <a:noFill/>
                <a:tableStyleId>{C538D921-7BAF-4357-8213-74D466372E1A}</a:tableStyleId>
              </a:tblPr>
              <a:tblGrid>
                <a:gridCol w="737875"/>
                <a:gridCol w="1677600"/>
                <a:gridCol w="1286400"/>
                <a:gridCol w="1462725"/>
                <a:gridCol w="773400"/>
                <a:gridCol w="781700"/>
                <a:gridCol w="839025"/>
              </a:tblGrid>
              <a:tr h="381000">
                <a:tc>
                  <a:txBody>
                    <a:bodyPr/>
                    <a:lstStyle/>
                    <a:p>
                      <a:pPr indent="0" lvl="0" marL="0" rtl="0" algn="l">
                        <a:spcBef>
                          <a:spcPts val="0"/>
                        </a:spcBef>
                        <a:spcAft>
                          <a:spcPts val="0"/>
                        </a:spcAft>
                        <a:buNone/>
                      </a:pPr>
                      <a:r>
                        <a:rPr lang="en"/>
                        <a:t>Model</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Criterion</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 of Variables </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multicollinearity</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outliers</a:t>
                      </a:r>
                      <a:endParaRPr/>
                    </a:p>
                  </a:txBody>
                  <a:tcPr marT="91425" marB="91425" marR="91425" marL="91425">
                    <a:solidFill>
                      <a:srgbClr val="D9D9D9"/>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R2-adj</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sz="1200">
                          <a:solidFill>
                            <a:schemeClr val="dk1"/>
                          </a:solidFill>
                        </a:rPr>
                        <a:t>Bias</a:t>
                      </a:r>
                      <a:endParaRPr sz="1200">
                        <a:solidFill>
                          <a:schemeClr val="dk1"/>
                        </a:solidFill>
                      </a:endParaRPr>
                    </a:p>
                  </a:txBody>
                  <a:tcPr marT="91425" marB="91425" marR="91425" marL="91425">
                    <a:solidFill>
                      <a:srgbClr val="D9D9D9"/>
                    </a:solidFill>
                  </a:tcPr>
                </a:tc>
              </a:tr>
              <a:tr h="396200">
                <a:tc>
                  <a:txBody>
                    <a:bodyPr/>
                    <a:lstStyle/>
                    <a:p>
                      <a:pPr indent="0" lvl="0" marL="0" rtl="0" algn="l">
                        <a:spcBef>
                          <a:spcPts val="0"/>
                        </a:spcBef>
                        <a:spcAft>
                          <a:spcPts val="0"/>
                        </a:spcAft>
                        <a:buNone/>
                      </a:pPr>
                      <a:r>
                        <a:rPr lang="en" sz="1200"/>
                        <a:t>A</a:t>
                      </a:r>
                      <a:endParaRPr sz="1200"/>
                    </a:p>
                  </a:txBody>
                  <a:tcPr marT="91425" marB="91425" marR="91425" marL="91425"/>
                </a:tc>
                <a:tc>
                  <a:txBody>
                    <a:bodyPr/>
                    <a:lstStyle/>
                    <a:p>
                      <a:pPr indent="0" lvl="0" marL="0" rtl="0" algn="l">
                        <a:spcBef>
                          <a:spcPts val="0"/>
                        </a:spcBef>
                        <a:spcAft>
                          <a:spcPts val="0"/>
                        </a:spcAft>
                        <a:buNone/>
                      </a:pPr>
                      <a:r>
                        <a:rPr lang="en" sz="1200"/>
                        <a:t>Smallest AIC</a:t>
                      </a:r>
                      <a:endParaRPr sz="1200"/>
                    </a:p>
                  </a:txBody>
                  <a:tcPr marT="91425" marB="91425" marR="91425" marL="91425"/>
                </a:tc>
                <a:tc>
                  <a:txBody>
                    <a:bodyPr/>
                    <a:lstStyle/>
                    <a:p>
                      <a:pPr indent="0" lvl="0" marL="0" rtl="0" algn="l">
                        <a:spcBef>
                          <a:spcPts val="0"/>
                        </a:spcBef>
                        <a:spcAft>
                          <a:spcPts val="0"/>
                        </a:spcAft>
                        <a:buNone/>
                      </a:pPr>
                      <a:r>
                        <a:rPr lang="en" sz="1200"/>
                        <a:t>8</a:t>
                      </a:r>
                      <a:endParaRPr sz="1200"/>
                    </a:p>
                  </a:txBody>
                  <a:tcPr marT="91425" marB="91425" marR="91425" marL="91425"/>
                </a:tc>
                <a:tc>
                  <a:txBody>
                    <a:bodyPr/>
                    <a:lstStyle/>
                    <a:p>
                      <a:pPr indent="0" lvl="0" marL="0" rtl="0" algn="l">
                        <a:lnSpc>
                          <a:spcPct val="115000"/>
                        </a:lnSpc>
                        <a:spcBef>
                          <a:spcPts val="0"/>
                        </a:spcBef>
                        <a:spcAft>
                          <a:spcPts val="0"/>
                        </a:spcAft>
                        <a:buNone/>
                      </a:pPr>
                      <a:r>
                        <a:rPr lang="en"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txBody>
                  <a:tcPr marT="76200" marB="76200" marR="95250"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0.785</a:t>
                      </a:r>
                      <a:endParaRPr sz="1200"/>
                    </a:p>
                  </a:txBody>
                  <a:tcPr marT="91425" marB="91425" marR="91425" marL="91425"/>
                </a:tc>
                <a:tc>
                  <a:txBody>
                    <a:bodyPr/>
                    <a:lstStyle/>
                    <a:p>
                      <a:pPr indent="0" lvl="0" marL="0" rtl="0" algn="l">
                        <a:spcBef>
                          <a:spcPts val="0"/>
                        </a:spcBef>
                        <a:spcAft>
                          <a:spcPts val="0"/>
                        </a:spcAft>
                        <a:buNone/>
                      </a:pPr>
                      <a:r>
                        <a:rPr lang="en" sz="1200"/>
                        <a:t>9.85</a:t>
                      </a:r>
                      <a:endParaRPr sz="1200"/>
                    </a:p>
                  </a:txBody>
                  <a:tcPr marT="91425" marB="91425" marR="91425" marL="91425"/>
                </a:tc>
              </a:tr>
              <a:tr h="381000">
                <a:tc>
                  <a:txBody>
                    <a:bodyPr/>
                    <a:lstStyle/>
                    <a:p>
                      <a:pPr indent="0" lvl="0" marL="0" rtl="0" algn="l">
                        <a:spcBef>
                          <a:spcPts val="0"/>
                        </a:spcBef>
                        <a:spcAft>
                          <a:spcPts val="0"/>
                        </a:spcAft>
                        <a:buNone/>
                      </a:pPr>
                      <a:r>
                        <a:rPr lang="en" sz="1200"/>
                        <a:t>B</a:t>
                      </a:r>
                      <a:endParaRPr sz="1200"/>
                    </a:p>
                  </a:txBody>
                  <a:tcPr marT="91425" marB="91425" marR="91425" marL="91425"/>
                </a:tc>
                <a:tc>
                  <a:txBody>
                    <a:bodyPr/>
                    <a:lstStyle/>
                    <a:p>
                      <a:pPr indent="0" lvl="0" marL="0" rtl="0" algn="l">
                        <a:spcBef>
                          <a:spcPts val="0"/>
                        </a:spcBef>
                        <a:spcAft>
                          <a:spcPts val="0"/>
                        </a:spcAft>
                        <a:buNone/>
                      </a:pPr>
                      <a:r>
                        <a:rPr lang="en" sz="1200"/>
                        <a:t>Second </a:t>
                      </a:r>
                      <a:r>
                        <a:rPr lang="en" sz="1200"/>
                        <a:t>Smallest Mallows’s Cp</a:t>
                      </a:r>
                      <a:endParaRPr sz="1200"/>
                    </a:p>
                  </a:txBody>
                  <a:tcPr marT="91425" marB="91425" marR="91425" marL="91425"/>
                </a:tc>
                <a:tc>
                  <a:txBody>
                    <a:bodyPr/>
                    <a:lstStyle/>
                    <a:p>
                      <a:pPr indent="0" lvl="0" marL="0" rtl="0" algn="l">
                        <a:spcBef>
                          <a:spcPts val="0"/>
                        </a:spcBef>
                        <a:spcAft>
                          <a:spcPts val="0"/>
                        </a:spcAft>
                        <a:buNone/>
                      </a:pPr>
                      <a:r>
                        <a:rPr lang="en" sz="1200"/>
                        <a:t>7</a:t>
                      </a:r>
                      <a:endParaRPr sz="1200"/>
                    </a:p>
                  </a:txBody>
                  <a:tcPr marT="91425" marB="91425" marR="91425" marL="91425"/>
                </a:tc>
                <a:tc>
                  <a:txBody>
                    <a:bodyPr/>
                    <a:lstStyle/>
                    <a:p>
                      <a:pPr indent="0" lvl="0" marL="0" rtl="0" algn="l">
                        <a:lnSpc>
                          <a:spcPct val="115000"/>
                        </a:lnSpc>
                        <a:spcBef>
                          <a:spcPts val="0"/>
                        </a:spcBef>
                        <a:spcAft>
                          <a:spcPts val="0"/>
                        </a:spcAft>
                        <a:buNone/>
                      </a:pPr>
                      <a:r>
                        <a:rPr lang="en"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txBody>
                  <a:tcPr marT="76200" marB="76200" marR="95250"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0.752</a:t>
                      </a:r>
                      <a:endParaRPr sz="1200"/>
                    </a:p>
                  </a:txBody>
                  <a:tcPr marT="91425" marB="91425" marR="91425" marL="91425"/>
                </a:tc>
                <a:tc>
                  <a:txBody>
                    <a:bodyPr/>
                    <a:lstStyle/>
                    <a:p>
                      <a:pPr indent="0" lvl="0" marL="0" rtl="0" algn="l">
                        <a:spcBef>
                          <a:spcPts val="0"/>
                        </a:spcBef>
                        <a:spcAft>
                          <a:spcPts val="0"/>
                        </a:spcAft>
                        <a:buNone/>
                      </a:pPr>
                      <a:r>
                        <a:rPr lang="en" sz="1200"/>
                        <a:t>11.38</a:t>
                      </a:r>
                      <a:endParaRPr sz="1200"/>
                    </a:p>
                  </a:txBody>
                  <a:tcPr marT="91425" marB="91425" marR="91425" marL="91425"/>
                </a:tc>
              </a:tr>
              <a:tr h="396200">
                <a:tc>
                  <a:txBody>
                    <a:bodyPr/>
                    <a:lstStyle/>
                    <a:p>
                      <a:pPr indent="0" lvl="0" marL="0" rtl="0" algn="l">
                        <a:spcBef>
                          <a:spcPts val="0"/>
                        </a:spcBef>
                        <a:spcAft>
                          <a:spcPts val="0"/>
                        </a:spcAft>
                        <a:buNone/>
                      </a:pPr>
                      <a:r>
                        <a:rPr lang="en" sz="1200"/>
                        <a:t>C</a:t>
                      </a:r>
                      <a:endParaRPr sz="1200"/>
                    </a:p>
                  </a:txBody>
                  <a:tcPr marT="91425" marB="91425" marR="91425" marL="91425"/>
                </a:tc>
                <a:tc>
                  <a:txBody>
                    <a:bodyPr/>
                    <a:lstStyle/>
                    <a:p>
                      <a:pPr indent="0" lvl="0" marL="0" rtl="0" algn="l">
                        <a:spcBef>
                          <a:spcPts val="0"/>
                        </a:spcBef>
                        <a:spcAft>
                          <a:spcPts val="0"/>
                        </a:spcAft>
                        <a:buNone/>
                      </a:pPr>
                      <a:r>
                        <a:rPr lang="en" sz="1200"/>
                        <a:t>Second </a:t>
                      </a:r>
                      <a:r>
                        <a:rPr lang="en" sz="1200"/>
                        <a:t>Largest R2-adj</a:t>
                      </a:r>
                      <a:endParaRPr sz="1200"/>
                    </a:p>
                  </a:txBody>
                  <a:tcPr marT="91425" marB="91425" marR="91425" marL="91425"/>
                </a:tc>
                <a:tc>
                  <a:txBody>
                    <a:bodyPr/>
                    <a:lstStyle/>
                    <a:p>
                      <a:pPr indent="0" lvl="0" marL="0" rtl="0" algn="l">
                        <a:spcBef>
                          <a:spcPts val="0"/>
                        </a:spcBef>
                        <a:spcAft>
                          <a:spcPts val="0"/>
                        </a:spcAft>
                        <a:buNone/>
                      </a:pPr>
                      <a:r>
                        <a:rPr lang="en" sz="1200"/>
                        <a:t>9</a:t>
                      </a:r>
                      <a:endParaRPr sz="1200"/>
                    </a:p>
                  </a:txBody>
                  <a:tcPr marT="91425" marB="91425" marR="91425" marL="91425"/>
                </a:tc>
                <a:tc>
                  <a:txBody>
                    <a:bodyPr/>
                    <a:lstStyle/>
                    <a:p>
                      <a:pPr indent="0" lvl="0" marL="0" rtl="0" algn="l">
                        <a:lnSpc>
                          <a:spcPct val="115000"/>
                        </a:lnSpc>
                        <a:spcBef>
                          <a:spcPts val="0"/>
                        </a:spcBef>
                        <a:spcAft>
                          <a:spcPts val="0"/>
                        </a:spcAft>
                        <a:buNone/>
                      </a:pPr>
                      <a:r>
                        <a:rPr lang="en"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txBody>
                  <a:tcPr marT="76200" marB="76200" marR="95250" marL="91425"/>
                </a:tc>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0.783</a:t>
                      </a:r>
                      <a:endParaRPr sz="1200"/>
                    </a:p>
                  </a:txBody>
                  <a:tcPr marT="91425" marB="91425" marR="91425" marL="91425"/>
                </a:tc>
                <a:tc>
                  <a:txBody>
                    <a:bodyPr/>
                    <a:lstStyle/>
                    <a:p>
                      <a:pPr indent="0" lvl="0" marL="0" rtl="0" algn="l">
                        <a:spcBef>
                          <a:spcPts val="0"/>
                        </a:spcBef>
                        <a:spcAft>
                          <a:spcPts val="0"/>
                        </a:spcAft>
                        <a:buNone/>
                      </a:pPr>
                      <a:r>
                        <a:rPr lang="en" sz="1200"/>
                        <a:t>9.92</a:t>
                      </a:r>
                      <a:endParaRPr sz="1200"/>
                    </a:p>
                  </a:txBody>
                  <a:tcPr marT="91425" marB="91425" marR="91425" marL="91425"/>
                </a:tc>
              </a:tr>
            </a:tbl>
          </a:graphicData>
        </a:graphic>
      </p:graphicFrame>
      <p:sp>
        <p:nvSpPr>
          <p:cNvPr id="183" name="Google Shape;183;p33"/>
          <p:cNvSpPr txBox="1"/>
          <p:nvPr/>
        </p:nvSpPr>
        <p:spPr>
          <a:xfrm>
            <a:off x="964850" y="3832725"/>
            <a:ext cx="70317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000"/>
              <a:t> Since the model A also has smallest Mallows’s Cp statistics and largest adjusted R2, the B and C models are selected based on the second smallest Mallows’s Cp and second largest R2-adj.</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4"/>
          <p:cNvSpPr/>
          <p:nvPr/>
        </p:nvSpPr>
        <p:spPr>
          <a:xfrm>
            <a:off x="88925" y="206125"/>
            <a:ext cx="4820700" cy="8073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None/>
            </a:pPr>
            <a:r>
              <a:rPr lang="en" sz="3100"/>
              <a:t>V</a:t>
            </a:r>
            <a:r>
              <a:rPr lang="en" sz="3100"/>
              <a:t>. Prediction Performance</a:t>
            </a:r>
            <a:endParaRPr i="0" sz="3100" u="none" cap="none" strike="noStrike"/>
          </a:p>
          <a:p>
            <a:pPr indent="-165100" lvl="0" marL="342900" marR="0" rtl="0" algn="l">
              <a:lnSpc>
                <a:spcPct val="90000"/>
              </a:lnSpc>
              <a:spcBef>
                <a:spcPts val="500"/>
              </a:spcBef>
              <a:spcAft>
                <a:spcPts val="0"/>
              </a:spcAft>
              <a:buNone/>
            </a:pPr>
            <a:r>
              <a:rPr i="0" lang="en" sz="1400" u="none" cap="none" strike="noStrike"/>
              <a:t>  </a:t>
            </a:r>
            <a:endParaRPr i="0" sz="1400" u="none" cap="none" strike="noStrike"/>
          </a:p>
        </p:txBody>
      </p:sp>
      <p:graphicFrame>
        <p:nvGraphicFramePr>
          <p:cNvPr id="189" name="Google Shape;189;p34"/>
          <p:cNvGraphicFramePr/>
          <p:nvPr/>
        </p:nvGraphicFramePr>
        <p:xfrm>
          <a:off x="905650" y="1622400"/>
          <a:ext cx="3000000" cy="3000000"/>
        </p:xfrm>
        <a:graphic>
          <a:graphicData uri="http://schemas.openxmlformats.org/drawingml/2006/table">
            <a:tbl>
              <a:tblPr>
                <a:noFill/>
                <a:tableStyleId>{C538D921-7BAF-4357-8213-74D466372E1A}</a:tableStyleId>
              </a:tblPr>
              <a:tblGrid>
                <a:gridCol w="1199500"/>
                <a:gridCol w="953900"/>
                <a:gridCol w="3764575"/>
              </a:tblGrid>
              <a:tr h="381000">
                <a:tc>
                  <a:txBody>
                    <a:bodyPr/>
                    <a:lstStyle/>
                    <a:p>
                      <a:pPr indent="0" lvl="0" marL="0" rtl="0" algn="l">
                        <a:spcBef>
                          <a:spcPts val="0"/>
                        </a:spcBef>
                        <a:spcAft>
                          <a:spcPts val="0"/>
                        </a:spcAft>
                        <a:buNone/>
                      </a:pPr>
                      <a:r>
                        <a:rPr lang="en"/>
                        <a:t>Expected ranking</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Model</a:t>
                      </a:r>
                      <a:endParaRPr/>
                    </a:p>
                  </a:txBody>
                  <a:tcPr marT="91425" marB="91425" marR="91425" marL="91425">
                    <a:solidFill>
                      <a:srgbClr val="D9D9D9"/>
                    </a:solidFill>
                  </a:tcPr>
                </a:tc>
                <a:tc>
                  <a:txBody>
                    <a:bodyPr/>
                    <a:lstStyle/>
                    <a:p>
                      <a:pPr indent="0" lvl="0" marL="0" rtl="0" algn="l">
                        <a:spcBef>
                          <a:spcPts val="0"/>
                        </a:spcBef>
                        <a:spcAft>
                          <a:spcPts val="0"/>
                        </a:spcAft>
                        <a:buNone/>
                      </a:pPr>
                      <a:r>
                        <a:rPr lang="en"/>
                        <a:t>Reason</a:t>
                      </a:r>
                      <a:endParaRPr/>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Smallest AIC and Mallows’s Cp, largest R2-adj</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Second largest R2-adj</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spcBef>
                          <a:spcPts val="0"/>
                        </a:spcBef>
                        <a:spcAft>
                          <a:spcPts val="0"/>
                        </a:spcAft>
                        <a:buNone/>
                      </a:pPr>
                      <a:r>
                        <a:rPr lang="en"/>
                        <a:t>Smallest R2-adj</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Gensler">
      <a:dk1>
        <a:srgbClr val="000000"/>
      </a:dk1>
      <a:lt1>
        <a:srgbClr val="FFFFFF"/>
      </a:lt1>
      <a:dk2>
        <a:srgbClr val="EE3224"/>
      </a:dk2>
      <a:lt2>
        <a:srgbClr val="E54097"/>
      </a:lt2>
      <a:accent1>
        <a:srgbClr val="F68933"/>
      </a:accent1>
      <a:accent2>
        <a:srgbClr val="FAA634"/>
      </a:accent2>
      <a:accent3>
        <a:srgbClr val="C2CD23"/>
      </a:accent3>
      <a:accent4>
        <a:srgbClr val="8CC63F"/>
      </a:accent4>
      <a:accent5>
        <a:srgbClr val="62CAE3"/>
      </a:accent5>
      <a:accent6>
        <a:srgbClr val="056CB6"/>
      </a:accent6>
      <a:hlink>
        <a:srgbClr val="056CB6"/>
      </a:hlink>
      <a:folHlink>
        <a:srgbClr val="CA00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