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84" y="-5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54C8F0-0F72-4B29-8384-4DDE51D14B24}" type="datetimeFigureOut">
              <a:rPr lang="en-US" smtClean="0"/>
              <a:pPr/>
              <a:t>10/19/2015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F52B41-919D-4079-A9E8-80BA055AEF6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3CAB53-759B-481D-8449-813F7FE061F3}" type="datetimeFigureOut">
              <a:rPr lang="en-US" smtClean="0"/>
              <a:pPr/>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343E4-4974-4D82-9589-F9DE7073A72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3CAB53-759B-481D-8449-813F7FE061F3}" type="datetimeFigureOut">
              <a:rPr lang="en-US" smtClean="0"/>
              <a:pPr/>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343E4-4974-4D82-9589-F9DE7073A72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3CAB53-759B-481D-8449-813F7FE061F3}" type="datetimeFigureOut">
              <a:rPr lang="en-US" smtClean="0"/>
              <a:pPr/>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343E4-4974-4D82-9589-F9DE7073A72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3CAB53-759B-481D-8449-813F7FE061F3}" type="datetimeFigureOut">
              <a:rPr lang="en-US" smtClean="0"/>
              <a:pPr/>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343E4-4974-4D82-9589-F9DE7073A72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3CAB53-759B-481D-8449-813F7FE061F3}" type="datetimeFigureOut">
              <a:rPr lang="en-US" smtClean="0"/>
              <a:pPr/>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343E4-4974-4D82-9589-F9DE7073A72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3CAB53-759B-481D-8449-813F7FE061F3}" type="datetimeFigureOut">
              <a:rPr lang="en-US" smtClean="0"/>
              <a:pPr/>
              <a:t>10/19/2015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343E4-4974-4D82-9589-F9DE7073A72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3CAB53-759B-481D-8449-813F7FE061F3}" type="datetimeFigureOut">
              <a:rPr lang="en-US" smtClean="0"/>
              <a:pPr/>
              <a:t>10/19/2015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B343E4-4974-4D82-9589-F9DE7073A72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3CAB53-759B-481D-8449-813F7FE061F3}" type="datetimeFigureOut">
              <a:rPr lang="en-US" smtClean="0"/>
              <a:pPr/>
              <a:t>10/19/2015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B343E4-4974-4D82-9589-F9DE7073A72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3CAB53-759B-481D-8449-813F7FE061F3}" type="datetimeFigureOut">
              <a:rPr lang="en-US" smtClean="0"/>
              <a:pPr/>
              <a:t>10/19/2015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B343E4-4974-4D82-9589-F9DE7073A72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3CAB53-759B-481D-8449-813F7FE061F3}" type="datetimeFigureOut">
              <a:rPr lang="en-US" smtClean="0"/>
              <a:pPr/>
              <a:t>10/19/2015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343E4-4974-4D82-9589-F9DE7073A72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3CAB53-759B-481D-8449-813F7FE061F3}" type="datetimeFigureOut">
              <a:rPr lang="en-US" smtClean="0"/>
              <a:pPr/>
              <a:t>10/19/2015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343E4-4974-4D82-9589-F9DE7073A72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3CAB53-759B-481D-8449-813F7FE061F3}" type="datetimeFigureOut">
              <a:rPr lang="en-US" smtClean="0"/>
              <a:pPr/>
              <a:t>10/19/2015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B343E4-4974-4D82-9589-F9DE7073A72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dirty="0" smtClean="0"/>
              <a:t>Inference for the Difference between Two Population Proportions</a:t>
            </a:r>
            <a:endParaRPr lang="en-US" sz="4800" dirty="0"/>
          </a:p>
        </p:txBody>
      </p:sp>
      <p:sp>
        <p:nvSpPr>
          <p:cNvPr id="3" name="Subtitle 2"/>
          <p:cNvSpPr>
            <a:spLocks noGrp="1"/>
          </p:cNvSpPr>
          <p:nvPr>
            <p:ph type="subTitle" idx="1"/>
          </p:nvPr>
        </p:nvSpPr>
        <p:spPr/>
        <p:txBody>
          <a:bodyPr/>
          <a:lstStyle/>
          <a:p>
            <a:r>
              <a:rPr lang="en-US" dirty="0" smtClean="0"/>
              <a:t>STAT 250</a:t>
            </a:r>
          </a:p>
          <a:p>
            <a:r>
              <a:rPr lang="en-US" dirty="0" smtClean="0"/>
              <a:t>Lecture 7</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 Example 2</a:t>
            </a:r>
            <a:endParaRPr lang="en-US" dirty="0"/>
          </a:p>
        </p:txBody>
      </p:sp>
      <p:sp>
        <p:nvSpPr>
          <p:cNvPr id="3" name="Content Placeholder 2"/>
          <p:cNvSpPr>
            <a:spLocks noGrp="1"/>
          </p:cNvSpPr>
          <p:nvPr>
            <p:ph idx="1"/>
          </p:nvPr>
        </p:nvSpPr>
        <p:spPr/>
        <p:txBody>
          <a:bodyPr/>
          <a:lstStyle/>
          <a:p>
            <a:pPr marL="0" indent="0">
              <a:buNone/>
            </a:pPr>
            <a:r>
              <a:rPr lang="en-US" dirty="0" smtClean="0"/>
              <a:t>The physicians’ health study sought to understand the effect of aspirin on heart health. 104 of 11037 in the aspirin group had heart attacks and 189 of 11034 in the placebo group had heart attacks.  Construct a 95% CI for the difference in proportions.  Call the placebo group </a:t>
            </a:r>
            <a:r>
              <a:rPr lang="en-US" dirty="0" err="1" smtClean="0"/>
              <a:t>Group</a:t>
            </a:r>
            <a:r>
              <a:rPr lang="en-US" dirty="0" smtClean="0"/>
              <a:t> 1.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Testing Hypotheses for a Difference between Two Population Proportions</a:t>
            </a:r>
            <a:endParaRPr lang="en-US" dirty="0"/>
          </a:p>
        </p:txBody>
      </p:sp>
      <p:sp>
        <p:nvSpPr>
          <p:cNvPr id="3" name="Content Placeholder 2"/>
          <p:cNvSpPr>
            <a:spLocks noGrp="1"/>
          </p:cNvSpPr>
          <p:nvPr>
            <p:ph idx="1"/>
          </p:nvPr>
        </p:nvSpPr>
        <p:spPr>
          <a:xfrm>
            <a:off x="457200" y="1600201"/>
            <a:ext cx="8229600" cy="3657599"/>
          </a:xfrm>
        </p:spPr>
        <p:txBody>
          <a:bodyPr>
            <a:normAutofit fontScale="92500"/>
          </a:bodyPr>
          <a:lstStyle/>
          <a:p>
            <a:pPr marL="0" indent="0">
              <a:buNone/>
            </a:pPr>
            <a:r>
              <a:rPr lang="en-US" dirty="0" smtClean="0"/>
              <a:t>When comparing two proportions, we often want to know if there is a difference between the two, thus subtracting is a natural first step.  If there is a difference, the value will not be zero.  We can then test if this value is significantly different from zero.</a:t>
            </a:r>
          </a:p>
          <a:p>
            <a:pPr marL="0" indent="0">
              <a:buNone/>
            </a:pPr>
            <a:r>
              <a:rPr lang="en-US" dirty="0" smtClean="0"/>
              <a:t> </a:t>
            </a:r>
          </a:p>
          <a:p>
            <a:pPr marL="0" indent="0">
              <a:buNone/>
            </a:pPr>
            <a:r>
              <a:rPr lang="en-US" dirty="0" smtClean="0"/>
              <a:t>Our hypotheses are:</a:t>
            </a:r>
          </a:p>
          <a:p>
            <a:pPr marL="0" indent="0">
              <a:buNone/>
            </a:pPr>
            <a:endParaRPr lang="en-US" dirty="0" smtClean="0"/>
          </a:p>
          <a:p>
            <a:pPr marL="0" indent="0">
              <a:buNone/>
            </a:pP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Statistic</a:t>
            </a:r>
            <a:endParaRPr lang="en-US" dirty="0"/>
          </a:p>
        </p:txBody>
      </p:sp>
      <p:sp>
        <p:nvSpPr>
          <p:cNvPr id="3" name="Content Placeholder 2"/>
          <p:cNvSpPr>
            <a:spLocks noGrp="1"/>
          </p:cNvSpPr>
          <p:nvPr>
            <p:ph idx="1"/>
          </p:nvPr>
        </p:nvSpPr>
        <p:spPr>
          <a:xfrm>
            <a:off x="457200" y="1219200"/>
            <a:ext cx="8229600" cy="4906963"/>
          </a:xfrm>
        </p:spPr>
        <p:txBody>
          <a:bodyPr>
            <a:normAutofit fontScale="70000" lnSpcReduction="20000"/>
          </a:bodyPr>
          <a:lstStyle/>
          <a:p>
            <a:r>
              <a:rPr lang="en-US" dirty="0" smtClean="0"/>
              <a:t>Our test statistic (using the pooled (or combined) se) is: </a:t>
            </a:r>
          </a:p>
          <a:p>
            <a:pPr>
              <a:buNone/>
            </a:pPr>
            <a:endParaRPr lang="en-US" dirty="0" smtClean="0"/>
          </a:p>
          <a:p>
            <a:pPr>
              <a:buNone/>
            </a:pPr>
            <a:endParaRPr lang="en-US" dirty="0" smtClean="0"/>
          </a:p>
          <a:p>
            <a:pPr>
              <a:buNone/>
            </a:pPr>
            <a:r>
              <a:rPr lang="en-US" dirty="0" smtClean="0"/>
              <a:t>	</a:t>
            </a:r>
          </a:p>
          <a:p>
            <a:pPr>
              <a:buNone/>
            </a:pPr>
            <a:r>
              <a:rPr lang="en-US" dirty="0" smtClean="0"/>
              <a:t>     where </a:t>
            </a:r>
          </a:p>
          <a:p>
            <a:pPr>
              <a:buNone/>
            </a:pPr>
            <a:r>
              <a:rPr lang="en-US" dirty="0" smtClean="0"/>
              <a:t>  </a:t>
            </a:r>
          </a:p>
          <a:p>
            <a:r>
              <a:rPr lang="en-US" dirty="0" smtClean="0"/>
              <a:t>Note that this standard error is different than the one we used for confidence intervals.  The reason that we combine the groups and use p</a:t>
            </a:r>
            <a:r>
              <a:rPr lang="en-US" baseline="-25000" dirty="0" smtClean="0"/>
              <a:t>c</a:t>
            </a:r>
            <a:r>
              <a:rPr lang="en-US" dirty="0" smtClean="0"/>
              <a:t> in the standard error for the hypothesis is that </a:t>
            </a:r>
          </a:p>
          <a:p>
            <a:pPr>
              <a:buNone/>
            </a:pPr>
            <a:r>
              <a:rPr lang="en-US" dirty="0" smtClean="0"/>
              <a:t> </a:t>
            </a:r>
          </a:p>
          <a:p>
            <a:pPr>
              <a:buNone/>
            </a:pPr>
            <a:r>
              <a:rPr lang="en-US" dirty="0" smtClean="0"/>
              <a:t> </a:t>
            </a:r>
          </a:p>
          <a:p>
            <a:pPr>
              <a:buNone/>
            </a:pPr>
            <a:r>
              <a:rPr lang="en-US" dirty="0" smtClean="0"/>
              <a:t> </a:t>
            </a:r>
          </a:p>
          <a:p>
            <a:r>
              <a:rPr lang="en-US" dirty="0" smtClean="0"/>
              <a:t>When the null hypothesis is true, the test statistic has a _____________________________ distribution.</a:t>
            </a:r>
          </a:p>
          <a:p>
            <a:endParaRPr lang="en-US" dirty="0"/>
          </a:p>
        </p:txBody>
      </p:sp>
      <p:sp>
        <p:nvSpPr>
          <p:cNvPr id="10957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9572"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438400" y="1600200"/>
            <a:ext cx="2667000" cy="788276"/>
          </a:xfrm>
          <a:prstGeom prst="rect">
            <a:avLst/>
          </a:prstGeom>
          <a:noFill/>
        </p:spPr>
      </p:pic>
      <p:sp>
        <p:nvSpPr>
          <p:cNvPr id="10957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9574" name="Picture 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514600" y="2506808"/>
            <a:ext cx="1371600" cy="607868"/>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p-values</a:t>
            </a:r>
            <a:endParaRPr lang="en-US" dirty="0"/>
          </a:p>
        </p:txBody>
      </p:sp>
      <p:sp>
        <p:nvSpPr>
          <p:cNvPr id="3" name="Content Placeholder 2"/>
          <p:cNvSpPr>
            <a:spLocks noGrp="1"/>
          </p:cNvSpPr>
          <p:nvPr>
            <p:ph idx="1"/>
          </p:nvPr>
        </p:nvSpPr>
        <p:spPr/>
        <p:txBody>
          <a:bodyPr/>
          <a:lstStyle/>
          <a:p>
            <a:pPr>
              <a:buNone/>
            </a:pPr>
            <a:r>
              <a:rPr lang="en-US" dirty="0" smtClean="0"/>
              <a:t>p-values are calculated as: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Conditions</a:t>
            </a:r>
            <a:endParaRPr lang="en-US" dirty="0"/>
          </a:p>
        </p:txBody>
      </p:sp>
      <p:sp>
        <p:nvSpPr>
          <p:cNvPr id="3" name="Content Placeholder 2"/>
          <p:cNvSpPr>
            <a:spLocks noGrp="1"/>
          </p:cNvSpPr>
          <p:nvPr>
            <p:ph idx="1"/>
          </p:nvPr>
        </p:nvSpPr>
        <p:spPr/>
        <p:txBody>
          <a:bodyPr/>
          <a:lstStyle/>
          <a:p>
            <a:pPr marL="0" indent="0">
              <a:buNone/>
            </a:pPr>
            <a:r>
              <a:rPr lang="en-US" dirty="0" smtClean="0"/>
              <a:t>The assumptions we need for the inference to be valid are:</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 Example 1</a:t>
            </a:r>
            <a:endParaRPr lang="en-US" dirty="0"/>
          </a:p>
        </p:txBody>
      </p:sp>
      <p:sp>
        <p:nvSpPr>
          <p:cNvPr id="3" name="Content Placeholder 2"/>
          <p:cNvSpPr>
            <a:spLocks noGrp="1"/>
          </p:cNvSpPr>
          <p:nvPr>
            <p:ph idx="1"/>
          </p:nvPr>
        </p:nvSpPr>
        <p:spPr>
          <a:xfrm>
            <a:off x="457200" y="1600201"/>
            <a:ext cx="8229600" cy="3505200"/>
          </a:xfrm>
        </p:spPr>
        <p:txBody>
          <a:bodyPr>
            <a:normAutofit fontScale="55000" lnSpcReduction="20000"/>
          </a:bodyPr>
          <a:lstStyle/>
          <a:p>
            <a:pPr marL="0" indent="0">
              <a:buNone/>
            </a:pPr>
            <a:r>
              <a:rPr lang="en-US" dirty="0" smtClean="0"/>
              <a:t>Can duct tape be used to remove warts?  Many were skeptical when researchers announced that duct tape may be a more effective and less painful alternative to liquid nitrogen which is used to freeze warts.  A study conducted at Madigan Army Medical Center randomly assigned patients to either the duct tape group treatment or the freezing treatment.   Those in the duct tape group wore duct tape over the wart for 6 days, then removed the tape, soaked the area in water, and used an emery board to scrape the area.  The data from the study are summarized below:</a:t>
            </a:r>
          </a:p>
          <a:p>
            <a:pPr marL="0" indent="0">
              <a:buNone/>
            </a:pPr>
            <a:r>
              <a:rPr lang="en-US" dirty="0" smtClean="0"/>
              <a:t> </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t>Conduct a hypothesis test at the 1% level to determine if the duct tape procedure is more effective than liquid nitrogen.</a:t>
            </a:r>
          </a:p>
          <a:p>
            <a:pPr marL="0" indent="0">
              <a:buNone/>
            </a:pPr>
            <a:endParaRPr lang="en-US" dirty="0" smtClean="0"/>
          </a:p>
          <a:p>
            <a:endParaRPr lang="en-US" dirty="0"/>
          </a:p>
        </p:txBody>
      </p:sp>
      <p:graphicFrame>
        <p:nvGraphicFramePr>
          <p:cNvPr id="5" name="Table 4"/>
          <p:cNvGraphicFramePr>
            <a:graphicFrameLocks noGrp="1"/>
          </p:cNvGraphicFramePr>
          <p:nvPr/>
        </p:nvGraphicFramePr>
        <p:xfrm>
          <a:off x="1371600" y="3352800"/>
          <a:ext cx="6096000" cy="1112520"/>
        </p:xfrm>
        <a:graphic>
          <a:graphicData uri="http://schemas.openxmlformats.org/drawingml/2006/table">
            <a:tbl>
              <a:tblPr firstRow="1" bandRow="1">
                <a:tableStyleId>{073A0DAA-6AF3-43AB-8588-CEC1D06C72B9}</a:tableStyleId>
              </a:tblPr>
              <a:tblGrid>
                <a:gridCol w="2032000"/>
                <a:gridCol w="2032000"/>
                <a:gridCol w="2032000"/>
              </a:tblGrid>
              <a:tr h="370840">
                <a:tc>
                  <a:txBody>
                    <a:bodyPr/>
                    <a:lstStyle/>
                    <a:p>
                      <a:r>
                        <a:rPr lang="en-US" dirty="0" smtClean="0"/>
                        <a:t>Treatment</a:t>
                      </a:r>
                      <a:endParaRPr lang="en-US" dirty="0"/>
                    </a:p>
                  </a:txBody>
                  <a:tcPr>
                    <a:noFill/>
                  </a:tcPr>
                </a:tc>
                <a:tc>
                  <a:txBody>
                    <a:bodyPr/>
                    <a:lstStyle/>
                    <a:p>
                      <a:r>
                        <a:rPr lang="en-US" dirty="0" smtClean="0"/>
                        <a:t>N</a:t>
                      </a:r>
                      <a:endParaRPr lang="en-US" dirty="0"/>
                    </a:p>
                  </a:txBody>
                  <a:tcPr>
                    <a:noFill/>
                  </a:tcPr>
                </a:tc>
                <a:tc>
                  <a:txBody>
                    <a:bodyPr/>
                    <a:lstStyle/>
                    <a:p>
                      <a:r>
                        <a:rPr lang="en-US" dirty="0" smtClean="0"/>
                        <a:t>Success</a:t>
                      </a:r>
                      <a:endParaRPr lang="en-US" dirty="0"/>
                    </a:p>
                  </a:txBody>
                  <a:tcPr>
                    <a:noFill/>
                  </a:tcPr>
                </a:tc>
              </a:tr>
              <a:tr h="370840">
                <a:tc>
                  <a:txBody>
                    <a:bodyPr/>
                    <a:lstStyle/>
                    <a:p>
                      <a:r>
                        <a:rPr lang="en-US" dirty="0" smtClean="0">
                          <a:solidFill>
                            <a:schemeClr val="tx1"/>
                          </a:solidFill>
                        </a:rPr>
                        <a:t>Liquid Nitrogen</a:t>
                      </a:r>
                      <a:endParaRPr lang="en-US" dirty="0">
                        <a:solidFill>
                          <a:schemeClr val="tx1"/>
                        </a:solidFill>
                      </a:endParaRPr>
                    </a:p>
                  </a:txBody>
                  <a:tcPr>
                    <a:noFill/>
                  </a:tcPr>
                </a:tc>
                <a:tc>
                  <a:txBody>
                    <a:bodyPr/>
                    <a:lstStyle/>
                    <a:p>
                      <a:r>
                        <a:rPr lang="en-US" dirty="0" smtClean="0">
                          <a:solidFill>
                            <a:schemeClr val="tx1"/>
                          </a:solidFill>
                        </a:rPr>
                        <a:t>100</a:t>
                      </a:r>
                      <a:endParaRPr lang="en-US" dirty="0">
                        <a:solidFill>
                          <a:schemeClr val="tx1"/>
                        </a:solidFill>
                      </a:endParaRPr>
                    </a:p>
                  </a:txBody>
                  <a:tcPr>
                    <a:noFill/>
                  </a:tcPr>
                </a:tc>
                <a:tc>
                  <a:txBody>
                    <a:bodyPr/>
                    <a:lstStyle/>
                    <a:p>
                      <a:r>
                        <a:rPr lang="en-US" dirty="0" smtClean="0">
                          <a:solidFill>
                            <a:schemeClr val="tx1"/>
                          </a:solidFill>
                        </a:rPr>
                        <a:t>60</a:t>
                      </a:r>
                      <a:endParaRPr lang="en-US" dirty="0">
                        <a:solidFill>
                          <a:schemeClr val="tx1"/>
                        </a:solidFill>
                      </a:endParaRPr>
                    </a:p>
                  </a:txBody>
                  <a:tcPr>
                    <a:noFill/>
                  </a:tcPr>
                </a:tc>
              </a:tr>
              <a:tr h="370840">
                <a:tc>
                  <a:txBody>
                    <a:bodyPr/>
                    <a:lstStyle/>
                    <a:p>
                      <a:r>
                        <a:rPr lang="en-US" dirty="0" smtClean="0">
                          <a:solidFill>
                            <a:schemeClr val="tx1"/>
                          </a:solidFill>
                        </a:rPr>
                        <a:t>Duct Tape</a:t>
                      </a:r>
                      <a:endParaRPr lang="en-US" dirty="0">
                        <a:solidFill>
                          <a:schemeClr val="tx1"/>
                        </a:solidFill>
                      </a:endParaRPr>
                    </a:p>
                  </a:txBody>
                  <a:tcPr>
                    <a:noFill/>
                  </a:tcPr>
                </a:tc>
                <a:tc>
                  <a:txBody>
                    <a:bodyPr/>
                    <a:lstStyle/>
                    <a:p>
                      <a:r>
                        <a:rPr lang="en-US" dirty="0" smtClean="0">
                          <a:solidFill>
                            <a:schemeClr val="tx1"/>
                          </a:solidFill>
                        </a:rPr>
                        <a:t>104</a:t>
                      </a:r>
                      <a:endParaRPr lang="en-US" dirty="0">
                        <a:solidFill>
                          <a:schemeClr val="tx1"/>
                        </a:solidFill>
                      </a:endParaRPr>
                    </a:p>
                  </a:txBody>
                  <a:tcPr>
                    <a:noFill/>
                  </a:tcPr>
                </a:tc>
                <a:tc>
                  <a:txBody>
                    <a:bodyPr/>
                    <a:lstStyle/>
                    <a:p>
                      <a:r>
                        <a:rPr lang="en-US" dirty="0" smtClean="0">
                          <a:solidFill>
                            <a:schemeClr val="tx1"/>
                          </a:solidFill>
                        </a:rPr>
                        <a:t>88</a:t>
                      </a:r>
                      <a:endParaRPr lang="en-US" dirty="0">
                        <a:solidFill>
                          <a:schemeClr val="tx1"/>
                        </a:solidFill>
                      </a:endParaRPr>
                    </a:p>
                  </a:txBody>
                  <a:tcPr>
                    <a:no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 Example 2</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The following table summarizes the proportion of students surveyed at a particular university that participate in binge-drinking separated by gender</a:t>
            </a:r>
          </a:p>
          <a:p>
            <a:pPr marL="0" indent="0">
              <a:buNone/>
            </a:pPr>
            <a:r>
              <a:rPr lang="en-US" dirty="0" smtClean="0"/>
              <a:t> </a:t>
            </a:r>
          </a:p>
          <a:p>
            <a:pPr marL="0" indent="0">
              <a:buNone/>
            </a:pPr>
            <a:r>
              <a:rPr lang="en-US" dirty="0" smtClean="0"/>
              <a:t> </a:t>
            </a:r>
          </a:p>
          <a:p>
            <a:pPr marL="0" indent="0">
              <a:buNone/>
            </a:pPr>
            <a:r>
              <a:rPr lang="en-US" dirty="0" smtClean="0"/>
              <a:t> </a:t>
            </a:r>
          </a:p>
          <a:p>
            <a:pPr marL="0" indent="0">
              <a:buNone/>
            </a:pPr>
            <a:r>
              <a:rPr lang="en-US" dirty="0" smtClean="0"/>
              <a:t> </a:t>
            </a:r>
          </a:p>
          <a:p>
            <a:pPr marL="0" indent="0">
              <a:buNone/>
            </a:pPr>
            <a:r>
              <a:rPr lang="en-US" dirty="0" smtClean="0"/>
              <a:t>Conduct a hypothesis test at the 5% level to determine if the proportion of men engaging in binge drinking is higher than the proportion for women.</a:t>
            </a:r>
          </a:p>
          <a:p>
            <a:endParaRPr lang="en-US" dirty="0"/>
          </a:p>
        </p:txBody>
      </p:sp>
      <p:graphicFrame>
        <p:nvGraphicFramePr>
          <p:cNvPr id="111618" name="Object 2"/>
          <p:cNvGraphicFramePr>
            <a:graphicFrameLocks noChangeAspect="1"/>
          </p:cNvGraphicFramePr>
          <p:nvPr/>
        </p:nvGraphicFramePr>
        <p:xfrm>
          <a:off x="612775" y="2978150"/>
          <a:ext cx="8731250" cy="1438275"/>
        </p:xfrm>
        <a:graphic>
          <a:graphicData uri="http://schemas.openxmlformats.org/presentationml/2006/ole">
            <p:oleObj spid="_x0000_s111618" name="Document" r:id="rId3" imgW="6543609" imgH="1087643" progId="Word.Document.12">
              <p:embed/>
            </p:oleObj>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Cautions</a:t>
            </a:r>
            <a:endParaRPr lang="en-US" dirty="0"/>
          </a:p>
        </p:txBody>
      </p:sp>
      <p:sp>
        <p:nvSpPr>
          <p:cNvPr id="3" name="Content Placeholder 2"/>
          <p:cNvSpPr>
            <a:spLocks noGrp="1"/>
          </p:cNvSpPr>
          <p:nvPr>
            <p:ph idx="1"/>
          </p:nvPr>
        </p:nvSpPr>
        <p:spPr>
          <a:xfrm>
            <a:off x="457200" y="1066800"/>
            <a:ext cx="8229600" cy="5486400"/>
          </a:xfrm>
        </p:spPr>
        <p:txBody>
          <a:bodyPr>
            <a:noAutofit/>
          </a:bodyPr>
          <a:lstStyle/>
          <a:p>
            <a:pPr lvl="0">
              <a:spcBef>
                <a:spcPts val="0"/>
              </a:spcBef>
            </a:pPr>
            <a:r>
              <a:rPr lang="en-US" sz="2300" dirty="0" smtClean="0"/>
              <a:t>Hypotheses tests do not show support for the null.  They can show evidence against when we get a small p-value.  A large p-value means data like this are not unusual when the null is true, but the data may be unsurprising under many values of the population characteristic.  In this chapter, this translates to us not being convinced that there is no difference in proportions when we fail to reject the null.  We simply did not have enough evidence to show there was a difference.</a:t>
            </a:r>
          </a:p>
          <a:p>
            <a:pPr lvl="0">
              <a:spcBef>
                <a:spcPts val="0"/>
              </a:spcBef>
            </a:pPr>
            <a:r>
              <a:rPr lang="en-US" sz="2300" dirty="0" smtClean="0"/>
              <a:t>If you have a census, there is no need to carry out a hypothesis test.</a:t>
            </a:r>
          </a:p>
          <a:p>
            <a:pPr lvl="0">
              <a:spcBef>
                <a:spcPts val="0"/>
              </a:spcBef>
            </a:pPr>
            <a:r>
              <a:rPr lang="en-US" sz="2300" dirty="0" smtClean="0"/>
              <a:t>Don’t confuse statistical difference and practical significance.  </a:t>
            </a:r>
          </a:p>
          <a:p>
            <a:pPr lvl="0">
              <a:spcBef>
                <a:spcPts val="0"/>
              </a:spcBef>
            </a:pPr>
            <a:r>
              <a:rPr lang="en-US" sz="2300" dirty="0" smtClean="0"/>
              <a:t>Interpreting the confidence interval is more difficult when we are looking at a difference.  Of most interest is whether the confidence interval includes zero.  If 0 is included in the interval, it is plausible that _______________________________</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371600"/>
            <a:ext cx="8229600" cy="4876800"/>
          </a:xfrm>
        </p:spPr>
        <p:txBody>
          <a:bodyPr>
            <a:normAutofit/>
          </a:bodyPr>
          <a:lstStyle/>
          <a:p>
            <a:pPr algn="ctr">
              <a:buNone/>
            </a:pPr>
            <a:r>
              <a:rPr lang="en-US" dirty="0" smtClean="0"/>
              <a:t>Differences in Means</a:t>
            </a:r>
          </a:p>
          <a:p>
            <a:r>
              <a:rPr lang="en-US" dirty="0" smtClean="0"/>
              <a:t>Sampling Distribution</a:t>
            </a:r>
          </a:p>
          <a:p>
            <a:r>
              <a:rPr lang="en-US" dirty="0" smtClean="0"/>
              <a:t>Confidence Intervals</a:t>
            </a:r>
          </a:p>
          <a:p>
            <a:r>
              <a:rPr lang="en-US" dirty="0" smtClean="0"/>
              <a:t>Hypothesis Tests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a:t>
            </a:r>
            <a:endParaRPr lang="en-US" dirty="0"/>
          </a:p>
        </p:txBody>
      </p:sp>
      <p:sp>
        <p:nvSpPr>
          <p:cNvPr id="3" name="Content Placeholder 2"/>
          <p:cNvSpPr>
            <a:spLocks noGrp="1"/>
          </p:cNvSpPr>
          <p:nvPr>
            <p:ph idx="1"/>
          </p:nvPr>
        </p:nvSpPr>
        <p:spPr/>
        <p:txBody>
          <a:bodyPr>
            <a:normAutofit fontScale="85000" lnSpcReduction="10000"/>
          </a:bodyPr>
          <a:lstStyle/>
          <a:p>
            <a:pPr lvl="0"/>
            <a:r>
              <a:rPr lang="en-US" dirty="0" smtClean="0"/>
              <a:t>For the </a:t>
            </a:r>
            <a:r>
              <a:rPr lang="en-US" b="1" dirty="0" smtClean="0"/>
              <a:t>populations</a:t>
            </a:r>
            <a:r>
              <a:rPr lang="en-US" dirty="0" smtClean="0"/>
              <a:t>:</a:t>
            </a:r>
          </a:p>
          <a:p>
            <a:pPr lvl="1"/>
            <a:r>
              <a:rPr lang="en-US" i="1" dirty="0" smtClean="0"/>
              <a:t>p</a:t>
            </a:r>
            <a:r>
              <a:rPr lang="en-US" baseline="-25000" dirty="0" smtClean="0"/>
              <a:t>1</a:t>
            </a:r>
            <a:r>
              <a:rPr lang="en-US" dirty="0" smtClean="0"/>
              <a:t> = population proportion for the first population.</a:t>
            </a:r>
          </a:p>
          <a:p>
            <a:pPr lvl="1"/>
            <a:r>
              <a:rPr lang="en-US" i="1" dirty="0" smtClean="0"/>
              <a:t>p</a:t>
            </a:r>
            <a:r>
              <a:rPr lang="en-US" baseline="-25000" dirty="0" smtClean="0"/>
              <a:t>2</a:t>
            </a:r>
            <a:r>
              <a:rPr lang="en-US" dirty="0" smtClean="0"/>
              <a:t> = population proportion for the second population.</a:t>
            </a:r>
          </a:p>
          <a:p>
            <a:pPr lvl="1"/>
            <a:r>
              <a:rPr lang="en-US" dirty="0" smtClean="0"/>
              <a:t>Parameter: </a:t>
            </a:r>
            <a:r>
              <a:rPr lang="en-US" i="1" dirty="0" smtClean="0"/>
              <a:t>p</a:t>
            </a:r>
            <a:r>
              <a:rPr lang="en-US" baseline="-25000" dirty="0" smtClean="0"/>
              <a:t>1</a:t>
            </a:r>
            <a:r>
              <a:rPr lang="en-US" dirty="0" smtClean="0"/>
              <a:t> – </a:t>
            </a:r>
            <a:r>
              <a:rPr lang="en-US" i="1" dirty="0" smtClean="0"/>
              <a:t>p</a:t>
            </a:r>
            <a:r>
              <a:rPr lang="en-US" baseline="-25000" dirty="0" smtClean="0"/>
              <a:t>2</a:t>
            </a:r>
            <a:r>
              <a:rPr lang="en-US" dirty="0" smtClean="0"/>
              <a:t> = difference in population proportions.</a:t>
            </a:r>
          </a:p>
          <a:p>
            <a:pPr lvl="0"/>
            <a:r>
              <a:rPr lang="en-US" dirty="0" smtClean="0"/>
              <a:t>For the </a:t>
            </a:r>
            <a:r>
              <a:rPr lang="en-US" b="1" dirty="0" smtClean="0"/>
              <a:t>samples</a:t>
            </a:r>
            <a:r>
              <a:rPr lang="en-US" dirty="0" smtClean="0"/>
              <a:t>:</a:t>
            </a:r>
          </a:p>
          <a:p>
            <a:pPr lvl="1"/>
            <a:r>
              <a:rPr lang="en-US" dirty="0" smtClean="0"/>
              <a:t>_____= sample proportion for sample from first population</a:t>
            </a:r>
          </a:p>
          <a:p>
            <a:pPr lvl="1"/>
            <a:r>
              <a:rPr lang="en-US" dirty="0" smtClean="0"/>
              <a:t>_____= sample proportion for sample from second population</a:t>
            </a:r>
          </a:p>
          <a:p>
            <a:pPr lvl="1"/>
            <a:r>
              <a:rPr lang="en-US" dirty="0" smtClean="0"/>
              <a:t>Statistic:___________   = difference in sample proportions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Distribution</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The sampling distribution of difference in two independent sample proportions is </a:t>
            </a:r>
            <a:r>
              <a:rPr lang="en-US" b="1" i="1" dirty="0" smtClean="0"/>
              <a:t>approximately normal </a:t>
            </a:r>
            <a:r>
              <a:rPr lang="en-US" dirty="0" smtClean="0"/>
              <a:t>when:</a:t>
            </a:r>
          </a:p>
          <a:p>
            <a:pPr lvl="0"/>
            <a:r>
              <a:rPr lang="en-US" b="1" dirty="0" smtClean="0"/>
              <a:t>Condition 1: </a:t>
            </a:r>
            <a:r>
              <a:rPr lang="en-US" dirty="0" smtClean="0"/>
              <a:t>Sample proportions are available for two independent samples, randomly selected from the two populations of interest.</a:t>
            </a:r>
          </a:p>
          <a:p>
            <a:pPr lvl="0"/>
            <a:r>
              <a:rPr lang="en-US" b="1" dirty="0" smtClean="0"/>
              <a:t>Condition 2: </a:t>
            </a:r>
            <a:r>
              <a:rPr lang="en-US" dirty="0" smtClean="0"/>
              <a:t>All of the quantities </a:t>
            </a:r>
            <a:r>
              <a:rPr lang="en-US" i="1" dirty="0" smtClean="0"/>
              <a:t>n</a:t>
            </a:r>
            <a:r>
              <a:rPr lang="en-US" baseline="-25000" dirty="0" smtClean="0"/>
              <a:t>1</a:t>
            </a:r>
            <a:r>
              <a:rPr lang="en-US" i="1" dirty="0" smtClean="0"/>
              <a:t>p</a:t>
            </a:r>
            <a:r>
              <a:rPr lang="en-US" baseline="-25000" dirty="0" smtClean="0"/>
              <a:t>1</a:t>
            </a:r>
            <a:r>
              <a:rPr lang="en-US" i="1" dirty="0" smtClean="0"/>
              <a:t>, n</a:t>
            </a:r>
            <a:r>
              <a:rPr lang="en-US" baseline="-25000" dirty="0" smtClean="0"/>
              <a:t>1</a:t>
            </a:r>
            <a:r>
              <a:rPr lang="en-US" dirty="0" smtClean="0"/>
              <a:t>(1 </a:t>
            </a:r>
            <a:r>
              <a:rPr lang="en-US" i="1" dirty="0" smtClean="0"/>
              <a:t>– p</a:t>
            </a:r>
            <a:r>
              <a:rPr lang="en-US" baseline="-25000" dirty="0" smtClean="0"/>
              <a:t>1</a:t>
            </a:r>
            <a:r>
              <a:rPr lang="en-US" dirty="0" smtClean="0"/>
              <a:t>),</a:t>
            </a:r>
            <a:r>
              <a:rPr lang="en-US" i="1" dirty="0" smtClean="0"/>
              <a:t> n</a:t>
            </a:r>
            <a:r>
              <a:rPr lang="en-US" baseline="-25000" dirty="0" smtClean="0"/>
              <a:t>2</a:t>
            </a:r>
            <a:r>
              <a:rPr lang="en-US" i="1" dirty="0" smtClean="0"/>
              <a:t>p</a:t>
            </a:r>
            <a:r>
              <a:rPr lang="en-US" baseline="-25000" dirty="0" smtClean="0"/>
              <a:t>2</a:t>
            </a:r>
            <a:r>
              <a:rPr lang="en-US" i="1" dirty="0" smtClean="0"/>
              <a:t>, </a:t>
            </a:r>
            <a:r>
              <a:rPr lang="en-US" dirty="0" smtClean="0"/>
              <a:t>and </a:t>
            </a:r>
            <a:br>
              <a:rPr lang="en-US" dirty="0" smtClean="0"/>
            </a:br>
            <a:r>
              <a:rPr lang="en-US" i="1" dirty="0" smtClean="0"/>
              <a:t>n</a:t>
            </a:r>
            <a:r>
              <a:rPr lang="en-US" baseline="-25000" dirty="0" smtClean="0"/>
              <a:t>1</a:t>
            </a:r>
            <a:r>
              <a:rPr lang="en-US" dirty="0" smtClean="0"/>
              <a:t>(1 </a:t>
            </a:r>
            <a:r>
              <a:rPr lang="en-US" i="1" dirty="0" smtClean="0"/>
              <a:t>– p</a:t>
            </a:r>
            <a:r>
              <a:rPr lang="en-US" baseline="-25000" dirty="0" smtClean="0"/>
              <a:t>2</a:t>
            </a:r>
            <a:r>
              <a:rPr lang="en-US" dirty="0" smtClean="0"/>
              <a:t>) are at least 10. These quantities represent the expected numbers of successes and failures in each sample.  When conducting inference, we typically check this condition by looking at the observed number of successes and failures in each sample.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Distribution Cont’d</a:t>
            </a:r>
            <a:endParaRPr lang="en-US" dirty="0"/>
          </a:p>
        </p:txBody>
      </p:sp>
      <p:sp>
        <p:nvSpPr>
          <p:cNvPr id="3" name="Content Placeholder 2"/>
          <p:cNvSpPr>
            <a:spLocks noGrp="1"/>
          </p:cNvSpPr>
          <p:nvPr>
            <p:ph idx="1"/>
          </p:nvPr>
        </p:nvSpPr>
        <p:spPr/>
        <p:txBody>
          <a:bodyPr>
            <a:normAutofit lnSpcReduction="10000"/>
          </a:bodyPr>
          <a:lstStyle/>
          <a:p>
            <a:r>
              <a:rPr lang="en-US" dirty="0" smtClean="0"/>
              <a:t>The mean of the sampling distribution of         is  </a:t>
            </a:r>
            <a:r>
              <a:rPr lang="en-US" i="1" dirty="0" smtClean="0"/>
              <a:t>p</a:t>
            </a:r>
            <a:r>
              <a:rPr lang="en-US" baseline="-25000" dirty="0" smtClean="0"/>
              <a:t>1</a:t>
            </a:r>
            <a:r>
              <a:rPr lang="en-US" dirty="0" smtClean="0"/>
              <a:t> – </a:t>
            </a:r>
            <a:r>
              <a:rPr lang="en-US" i="1" dirty="0" smtClean="0"/>
              <a:t>p</a:t>
            </a:r>
            <a:r>
              <a:rPr lang="en-US" baseline="-25000" dirty="0" smtClean="0"/>
              <a:t>2</a:t>
            </a:r>
            <a:r>
              <a:rPr lang="en-US" dirty="0" smtClean="0"/>
              <a:t> </a:t>
            </a:r>
          </a:p>
          <a:p>
            <a:r>
              <a:rPr lang="en-US" dirty="0" smtClean="0"/>
              <a:t>The </a:t>
            </a:r>
            <a:r>
              <a:rPr lang="en-US" b="1" dirty="0" smtClean="0"/>
              <a:t>standard deviation</a:t>
            </a:r>
            <a:r>
              <a:rPr lang="en-US" dirty="0" smtClean="0"/>
              <a:t> of the sampling distribution of                is </a:t>
            </a:r>
            <a:r>
              <a:rPr lang="en-US" dirty="0" err="1" smtClean="0"/>
              <a:t>s.d</a:t>
            </a:r>
            <a:r>
              <a:rPr lang="en-US" dirty="0" smtClean="0"/>
              <a:t>.(              ) = </a:t>
            </a:r>
          </a:p>
          <a:p>
            <a:pPr>
              <a:buNone/>
            </a:pPr>
            <a:r>
              <a:rPr lang="en-US" dirty="0" smtClean="0"/>
              <a:t/>
            </a:r>
            <a:br>
              <a:rPr lang="en-US" dirty="0" smtClean="0"/>
            </a:br>
            <a:r>
              <a:rPr lang="en-US" dirty="0" smtClean="0"/>
              <a:t>When we don’t know the populations proportions, we use the sample proportions, resulting in:</a:t>
            </a:r>
          </a:p>
          <a:p>
            <a:r>
              <a:rPr lang="en-US" b="1" dirty="0" smtClean="0"/>
              <a:t>standard error of               </a:t>
            </a:r>
            <a:r>
              <a:rPr lang="en-US" dirty="0" smtClean="0"/>
              <a:t>= SE(             ) =</a:t>
            </a:r>
            <a:r>
              <a:rPr lang="en-US" b="1" dirty="0" smtClean="0"/>
              <a:t> </a:t>
            </a:r>
            <a:endParaRPr lang="en-US" dirty="0" smtClean="0"/>
          </a:p>
          <a:p>
            <a:endParaRPr lang="en-US" dirty="0"/>
          </a:p>
        </p:txBody>
      </p:sp>
      <p:sp>
        <p:nvSpPr>
          <p:cNvPr id="10855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8552" name="Picture 8"/>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772400" y="1691260"/>
            <a:ext cx="838200" cy="318516"/>
          </a:xfrm>
          <a:prstGeom prst="rect">
            <a:avLst/>
          </a:prstGeom>
          <a:noFill/>
        </p:spPr>
      </p:pic>
      <p:sp>
        <p:nvSpPr>
          <p:cNvPr id="10855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8554" name="Picture 10"/>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429000" y="3081148"/>
            <a:ext cx="990600" cy="376428"/>
          </a:xfrm>
          <a:prstGeom prst="rect">
            <a:avLst/>
          </a:prstGeom>
          <a:noFill/>
        </p:spPr>
      </p:pic>
      <p:sp>
        <p:nvSpPr>
          <p:cNvPr id="10855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8556"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867400" y="3081148"/>
            <a:ext cx="990600" cy="376428"/>
          </a:xfrm>
          <a:prstGeom prst="rect">
            <a:avLst/>
          </a:prstGeom>
          <a:noFill/>
        </p:spPr>
      </p:pic>
      <p:pic>
        <p:nvPicPr>
          <p:cNvPr id="15" name="Object 6"/>
          <p:cNvPicPr/>
          <p:nvPr/>
        </p:nvPicPr>
        <p:blipFill>
          <a:blip r:embed="rId3" cstate="print"/>
          <a:srcRect/>
          <a:stretch>
            <a:fillRect/>
          </a:stretch>
        </p:blipFill>
        <p:spPr bwMode="auto">
          <a:xfrm>
            <a:off x="3505200" y="3505200"/>
            <a:ext cx="1752600" cy="428625"/>
          </a:xfrm>
          <a:prstGeom prst="rect">
            <a:avLst/>
          </a:prstGeom>
          <a:noFill/>
          <a:ln w="9525">
            <a:noFill/>
            <a:miter lim="800000"/>
            <a:headEnd/>
            <a:tailEnd/>
          </a:ln>
          <a:effectLst/>
        </p:spPr>
      </p:pic>
      <p:sp>
        <p:nvSpPr>
          <p:cNvPr id="10855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8558" name="Picture 1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114799" y="5486400"/>
            <a:ext cx="877303" cy="333375"/>
          </a:xfrm>
          <a:prstGeom prst="rect">
            <a:avLst/>
          </a:prstGeom>
          <a:noFill/>
        </p:spPr>
      </p:pic>
      <p:pic>
        <p:nvPicPr>
          <p:cNvPr id="18" name="Picture 1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019800" y="5486400"/>
            <a:ext cx="877303" cy="333375"/>
          </a:xfrm>
          <a:prstGeom prst="rect">
            <a:avLst/>
          </a:prstGeom>
          <a:noFill/>
        </p:spPr>
      </p:pic>
      <p:pic>
        <p:nvPicPr>
          <p:cNvPr id="19" name="Object 8"/>
          <p:cNvPicPr/>
          <p:nvPr/>
        </p:nvPicPr>
        <p:blipFill>
          <a:blip r:embed="rId4" cstate="print"/>
          <a:srcRect/>
          <a:stretch>
            <a:fillRect/>
          </a:stretch>
        </p:blipFill>
        <p:spPr bwMode="auto">
          <a:xfrm>
            <a:off x="4495800" y="6019800"/>
            <a:ext cx="2209800" cy="6858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Dist Example</a:t>
            </a:r>
            <a:endParaRPr lang="en-US" dirty="0"/>
          </a:p>
        </p:txBody>
      </p:sp>
      <p:sp>
        <p:nvSpPr>
          <p:cNvPr id="3" name="Content Placeholder 2"/>
          <p:cNvSpPr>
            <a:spLocks noGrp="1"/>
          </p:cNvSpPr>
          <p:nvPr>
            <p:ph idx="1"/>
          </p:nvPr>
        </p:nvSpPr>
        <p:spPr>
          <a:xfrm>
            <a:off x="457200" y="1219200"/>
            <a:ext cx="8229600" cy="4906963"/>
          </a:xfrm>
        </p:spPr>
        <p:txBody>
          <a:bodyPr>
            <a:normAutofit fontScale="70000" lnSpcReduction="20000"/>
          </a:bodyPr>
          <a:lstStyle/>
          <a:p>
            <a:pPr marL="0" indent="0">
              <a:buNone/>
            </a:pPr>
            <a:r>
              <a:rPr lang="en-US" dirty="0" smtClean="0"/>
              <a:t>Suppose that the standard therapy for an injury is successful for 60% of patients and a new therapy is successful for 70% of patients.  50 patients get the new therapy (group 1) and 40 patients get the standard therapy (group 2) in a trial.</a:t>
            </a:r>
          </a:p>
          <a:p>
            <a:pPr lvl="0"/>
            <a:r>
              <a:rPr lang="en-US" dirty="0" smtClean="0"/>
              <a:t> What is the sampling distribution for the difference in proportions?  </a:t>
            </a:r>
          </a:p>
          <a:p>
            <a:pPr>
              <a:buNone/>
            </a:pPr>
            <a:r>
              <a:rPr lang="en-US" dirty="0" smtClean="0"/>
              <a:t> </a:t>
            </a:r>
          </a:p>
          <a:p>
            <a:pPr>
              <a:buNone/>
            </a:pPr>
            <a:r>
              <a:rPr lang="en-US" dirty="0" smtClean="0"/>
              <a:t> </a:t>
            </a:r>
          </a:p>
          <a:p>
            <a:pPr lvl="0"/>
            <a:r>
              <a:rPr lang="en-US" dirty="0" smtClean="0"/>
              <a:t>What is the probability the difference in sample proportions will be greater than 0?</a:t>
            </a:r>
          </a:p>
          <a:p>
            <a:pPr>
              <a:buNone/>
            </a:pPr>
            <a:r>
              <a:rPr lang="en-US" dirty="0" smtClean="0"/>
              <a:t> </a:t>
            </a:r>
          </a:p>
          <a:p>
            <a:pPr>
              <a:buNone/>
            </a:pPr>
            <a:r>
              <a:rPr lang="en-US" dirty="0" smtClean="0"/>
              <a:t> </a:t>
            </a:r>
          </a:p>
          <a:p>
            <a:pPr>
              <a:buNone/>
            </a:pPr>
            <a:r>
              <a:rPr lang="en-US" dirty="0" smtClean="0"/>
              <a:t> </a:t>
            </a:r>
          </a:p>
          <a:p>
            <a:pPr>
              <a:buNone/>
            </a:pPr>
            <a:r>
              <a:rPr lang="en-US" dirty="0" smtClean="0"/>
              <a:t> </a:t>
            </a:r>
          </a:p>
          <a:p>
            <a:pPr lvl="0"/>
            <a:r>
              <a:rPr lang="en-US" dirty="0" smtClean="0"/>
              <a:t>If there are 34 successes in the new therapy group and 24 successes in the standard therapy group, what is the standard error?</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Large-Sample Confidence Interval for a Difference in Population Proportions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If we want to estimate the parameter p</a:t>
            </a:r>
            <a:r>
              <a:rPr lang="en-US" baseline="-25000" dirty="0" smtClean="0"/>
              <a:t>1</a:t>
            </a:r>
            <a:r>
              <a:rPr lang="en-US" dirty="0" smtClean="0"/>
              <a:t>-p</a:t>
            </a:r>
            <a:r>
              <a:rPr lang="en-US" baseline="-25000" dirty="0" smtClean="0"/>
              <a:t>2</a:t>
            </a:r>
            <a:r>
              <a:rPr lang="en-US" dirty="0" smtClean="0"/>
              <a:t>, </a:t>
            </a:r>
          </a:p>
          <a:p>
            <a:pPr lvl="0"/>
            <a:r>
              <a:rPr lang="en-US" dirty="0" smtClean="0"/>
              <a:t>Our sample estimate is</a:t>
            </a:r>
          </a:p>
          <a:p>
            <a:pPr lvl="0"/>
            <a:r>
              <a:rPr lang="en-US" dirty="0" smtClean="0"/>
              <a:t>The standard error of the sample estimate is </a:t>
            </a:r>
          </a:p>
          <a:p>
            <a:pPr>
              <a:buNone/>
            </a:pPr>
            <a:r>
              <a:rPr lang="en-US" dirty="0" smtClean="0"/>
              <a:t> </a:t>
            </a:r>
          </a:p>
          <a:p>
            <a:r>
              <a:rPr lang="en-US" dirty="0" smtClean="0"/>
              <a:t>So, plugging these values into the general CI formula </a:t>
            </a:r>
          </a:p>
          <a:p>
            <a:pPr>
              <a:buNone/>
            </a:pPr>
            <a:r>
              <a:rPr lang="en-US" dirty="0" smtClean="0"/>
              <a:t>	statistic  </a:t>
            </a:r>
            <a:r>
              <a:rPr lang="en-US" dirty="0" smtClean="0">
                <a:sym typeface="Symbol"/>
              </a:rPr>
              <a:t></a:t>
            </a:r>
            <a:r>
              <a:rPr lang="en-US" dirty="0" smtClean="0"/>
              <a:t>  critical value × Standard Error, </a:t>
            </a:r>
          </a:p>
          <a:p>
            <a:pPr>
              <a:buNone/>
            </a:pPr>
            <a:r>
              <a:rPr lang="en-US" dirty="0" smtClean="0"/>
              <a:t>	the formula for the CI for p</a:t>
            </a:r>
            <a:r>
              <a:rPr lang="en-US" baseline="-25000" dirty="0" smtClean="0"/>
              <a:t>1</a:t>
            </a:r>
            <a:r>
              <a:rPr lang="en-US" dirty="0" smtClean="0"/>
              <a:t>-p</a:t>
            </a:r>
            <a:r>
              <a:rPr lang="en-US" baseline="-25000" dirty="0" smtClean="0"/>
              <a:t>2</a:t>
            </a:r>
            <a:r>
              <a:rPr lang="en-US" dirty="0" smtClean="0"/>
              <a:t> is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Conditions for CI</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Similar to the conditions we had earlier for the sampling distribution of a single proportion to be approximately normally distributed.</a:t>
            </a:r>
          </a:p>
          <a:p>
            <a:pPr lvl="0"/>
            <a:r>
              <a:rPr lang="en-US" dirty="0" smtClean="0"/>
              <a:t>Condition 1: Sample proportions are available based on independent, randomly selected samples from the two populations.</a:t>
            </a:r>
          </a:p>
          <a:p>
            <a:pPr lvl="0"/>
            <a:r>
              <a:rPr lang="en-US" dirty="0" smtClean="0"/>
              <a:t>Condition 2: All of the quantities –  </a:t>
            </a:r>
          </a:p>
          <a:p>
            <a:pPr>
              <a:buNone/>
            </a:pPr>
            <a:r>
              <a:rPr lang="en-US" dirty="0" smtClean="0"/>
              <a:t>						 are at least 10.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 Example 1</a:t>
            </a:r>
            <a:endParaRPr lang="en-US" dirty="0"/>
          </a:p>
        </p:txBody>
      </p:sp>
      <p:sp>
        <p:nvSpPr>
          <p:cNvPr id="3" name="Content Placeholder 2"/>
          <p:cNvSpPr>
            <a:spLocks noGrp="1"/>
          </p:cNvSpPr>
          <p:nvPr>
            <p:ph idx="1"/>
          </p:nvPr>
        </p:nvSpPr>
        <p:spPr/>
        <p:txBody>
          <a:bodyPr/>
          <a:lstStyle/>
          <a:p>
            <a:pPr marL="0" indent="0">
              <a:buNone/>
            </a:pPr>
            <a:r>
              <a:rPr lang="en-US" dirty="0" smtClean="0"/>
              <a:t>What is the difference in divorce rate between smokers and nonsmokers?  An observational study found that 238 of 485 smokers had ever been divorced while 374 of 1184 nonsmokers had ever been divorced.  Construct a 90% CI for the difference in proportions.</a:t>
            </a:r>
          </a:p>
          <a:p>
            <a:pPr>
              <a:buNone/>
            </a:pPr>
            <a:r>
              <a:rPr lang="en-US" dirty="0" smtClean="0"/>
              <a:t>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1514</TotalTime>
  <Words>820</Words>
  <Application>Microsoft Office PowerPoint</Application>
  <PresentationFormat>On-screen Show (4:3)</PresentationFormat>
  <Paragraphs>105</Paragraphs>
  <Slides>17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Office Theme</vt:lpstr>
      <vt:lpstr>Microsoft Office Word Document</vt:lpstr>
      <vt:lpstr>Inference for the Difference between Two Population Proportions</vt:lpstr>
      <vt:lpstr>Outline</vt:lpstr>
      <vt:lpstr>Notation</vt:lpstr>
      <vt:lpstr>Sampling Distribution</vt:lpstr>
      <vt:lpstr>Sampling Distribution Cont’d</vt:lpstr>
      <vt:lpstr>Sampling Dist Example</vt:lpstr>
      <vt:lpstr>Large-Sample Confidence Interval for a Difference in Population Proportions</vt:lpstr>
      <vt:lpstr>Conditions for CI</vt:lpstr>
      <vt:lpstr>CI Example 1</vt:lpstr>
      <vt:lpstr>CI Example 2</vt:lpstr>
      <vt:lpstr>Testing Hypotheses for a Difference between Two Population Proportions</vt:lpstr>
      <vt:lpstr>Test Statistic</vt:lpstr>
      <vt:lpstr>p-values</vt:lpstr>
      <vt:lpstr>Conditions</vt:lpstr>
      <vt:lpstr>Hypothesis Test Example 1</vt:lpstr>
      <vt:lpstr>Hypothesis Test Example 2</vt:lpstr>
      <vt:lpstr>Cautions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Graphical Methods for Describing Data Distributions</dc:title>
  <dc:creator>Chris Duncan</dc:creator>
  <cp:lastModifiedBy>Chris Duncan</cp:lastModifiedBy>
  <cp:revision>99</cp:revision>
  <dcterms:created xsi:type="dcterms:W3CDTF">2015-07-24T16:16:24Z</dcterms:created>
  <dcterms:modified xsi:type="dcterms:W3CDTF">2015-10-19T19:29:03Z</dcterms:modified>
</cp:coreProperties>
</file>