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900"/>
            </a:pPr>
            <a:r>
              <a:rPr lang="en-US" sz="900"/>
              <a:t>B(10,.5)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cat>
            <c:numRef>
              <c:f>Sheet1!$A$1:$A$11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9.7656250000000239E-4</c:v>
                </c:pt>
                <c:pt idx="1">
                  <c:v>9.7656250000000243E-3</c:v>
                </c:pt>
                <c:pt idx="2">
                  <c:v>4.3945312499999799E-2</c:v>
                </c:pt>
                <c:pt idx="3">
                  <c:v>0.11718750000000012</c:v>
                </c:pt>
                <c:pt idx="4">
                  <c:v>0.20507812500000006</c:v>
                </c:pt>
                <c:pt idx="5">
                  <c:v>0.24609375000000036</c:v>
                </c:pt>
                <c:pt idx="6">
                  <c:v>0.20507812500000006</c:v>
                </c:pt>
                <c:pt idx="7">
                  <c:v>0.11718750000000012</c:v>
                </c:pt>
                <c:pt idx="8">
                  <c:v>4.3945312499999799E-2</c:v>
                </c:pt>
                <c:pt idx="9">
                  <c:v>9.7656250000000243E-3</c:v>
                </c:pt>
                <c:pt idx="10">
                  <c:v>9.7656250000000239E-4</c:v>
                </c:pt>
              </c:numCache>
            </c:numRef>
          </c:val>
        </c:ser>
        <c:gapWidth val="0"/>
        <c:axId val="197547520"/>
        <c:axId val="197828992"/>
      </c:barChart>
      <c:catAx>
        <c:axId val="197547520"/>
        <c:scaling>
          <c:orientation val="minMax"/>
        </c:scaling>
        <c:axPos val="b"/>
        <c:numFmt formatCode="General" sourceLinked="1"/>
        <c:tickLblPos val="nextTo"/>
        <c:crossAx val="197828992"/>
        <c:crosses val="autoZero"/>
        <c:auto val="1"/>
        <c:lblAlgn val="ctr"/>
        <c:lblOffset val="100"/>
      </c:catAx>
      <c:valAx>
        <c:axId val="19782899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9754752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900"/>
            </a:pPr>
            <a:r>
              <a:rPr lang="en-US" sz="900"/>
              <a:t>B(30,.1)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numRef>
              <c:f>Sheet1!$F$1:$F$31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Sheet1!$G$1:$G$31</c:f>
              <c:numCache>
                <c:formatCode>General</c:formatCode>
                <c:ptCount val="31"/>
                <c:pt idx="0">
                  <c:v>4.2391158275216292E-2</c:v>
                </c:pt>
                <c:pt idx="1">
                  <c:v>0.14130386091738747</c:v>
                </c:pt>
                <c:pt idx="2">
                  <c:v>0.22765622036690208</c:v>
                </c:pt>
                <c:pt idx="3">
                  <c:v>0.23608793223234312</c:v>
                </c:pt>
                <c:pt idx="4">
                  <c:v>0.17706594917425741</c:v>
                </c:pt>
                <c:pt idx="5">
                  <c:v>0.10230477063401551</c:v>
                </c:pt>
                <c:pt idx="6">
                  <c:v>4.7363319737969999E-2</c:v>
                </c:pt>
                <c:pt idx="7">
                  <c:v>1.8043169423988661E-2</c:v>
                </c:pt>
                <c:pt idx="8">
                  <c:v>5.7637902326630429E-3</c:v>
                </c:pt>
                <c:pt idx="9">
                  <c:v>1.56547389035292E-3</c:v>
                </c:pt>
                <c:pt idx="10">
                  <c:v>3.6527724108234854E-4</c:v>
                </c:pt>
                <c:pt idx="11">
                  <c:v>7.3793382036838338E-5</c:v>
                </c:pt>
                <c:pt idx="12">
                  <c:v>1.2982169062036376E-5</c:v>
                </c:pt>
                <c:pt idx="13">
                  <c:v>1.9972567787748311E-6</c:v>
                </c:pt>
                <c:pt idx="14">
                  <c:v>2.6947115269184337E-7</c:v>
                </c:pt>
                <c:pt idx="15">
                  <c:v>3.1937321800514622E-8</c:v>
                </c:pt>
                <c:pt idx="16">
                  <c:v>3.3268043542202725E-9</c:v>
                </c:pt>
                <c:pt idx="17">
                  <c:v>3.0441347032081118E-10</c:v>
                </c:pt>
                <c:pt idx="18">
                  <c:v>2.4428241445497033E-11</c:v>
                </c:pt>
                <c:pt idx="19">
                  <c:v>1.714262557578746E-12</c:v>
                </c:pt>
                <c:pt idx="20">
                  <c:v>1.0476048962981229E-13</c:v>
                </c:pt>
                <c:pt idx="21">
                  <c:v>5.5428830491964096E-15</c:v>
                </c:pt>
                <c:pt idx="22">
                  <c:v>2.5194922950892804E-16</c:v>
                </c:pt>
                <c:pt idx="23">
                  <c:v>9.7371682902001574E-18</c:v>
                </c:pt>
                <c:pt idx="24">
                  <c:v>3.1555637977500486E-19</c:v>
                </c:pt>
                <c:pt idx="25">
                  <c:v>8.4148367940001633E-21</c:v>
                </c:pt>
                <c:pt idx="26">
                  <c:v>1.7980420500000395E-22</c:v>
                </c:pt>
                <c:pt idx="27">
                  <c:v>2.9597400000000712E-24</c:v>
                </c:pt>
                <c:pt idx="28">
                  <c:v>3.523500000000107E-26</c:v>
                </c:pt>
                <c:pt idx="29">
                  <c:v>2.7000000000000721E-28</c:v>
                </c:pt>
                <c:pt idx="30">
                  <c:v>1.0000000000000225E-30</c:v>
                </c:pt>
              </c:numCache>
            </c:numRef>
          </c:val>
        </c:ser>
        <c:gapWidth val="0"/>
        <c:axId val="197836160"/>
        <c:axId val="197850240"/>
      </c:barChart>
      <c:catAx>
        <c:axId val="197836160"/>
        <c:scaling>
          <c:orientation val="minMax"/>
        </c:scaling>
        <c:axPos val="b"/>
        <c:numFmt formatCode="General" sourceLinked="1"/>
        <c:tickLblPos val="nextTo"/>
        <c:crossAx val="197850240"/>
        <c:crosses val="autoZero"/>
        <c:auto val="1"/>
        <c:lblAlgn val="ctr"/>
        <c:lblOffset val="100"/>
      </c:catAx>
      <c:valAx>
        <c:axId val="19785024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9783616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900"/>
            </a:pPr>
            <a:r>
              <a:rPr lang="en-US" sz="900"/>
              <a:t>B(30,.5)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numRef>
              <c:f>Sheet1!$F$1:$F$31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Sheet1!$K$1:$K$31</c:f>
              <c:numCache>
                <c:formatCode>General</c:formatCode>
                <c:ptCount val="31"/>
                <c:pt idx="0">
                  <c:v>9.3132257461548286E-10</c:v>
                </c:pt>
                <c:pt idx="1">
                  <c:v>2.7939677238464551E-8</c:v>
                </c:pt>
                <c:pt idx="2">
                  <c:v>4.0512531995773723E-7</c:v>
                </c:pt>
                <c:pt idx="3">
                  <c:v>3.7811696529388589E-6</c:v>
                </c:pt>
                <c:pt idx="4">
                  <c:v>2.5522895157337236E-5</c:v>
                </c:pt>
                <c:pt idx="5">
                  <c:v>1.3271905481815382E-4</c:v>
                </c:pt>
                <c:pt idx="6">
                  <c:v>5.5299606174230814E-4</c:v>
                </c:pt>
                <c:pt idx="7">
                  <c:v>1.895986497402192E-3</c:v>
                </c:pt>
                <c:pt idx="8">
                  <c:v>5.4509611800313256E-3</c:v>
                </c:pt>
                <c:pt idx="9">
                  <c:v>1.3324571773409883E-2</c:v>
                </c:pt>
                <c:pt idx="10">
                  <c:v>2.7981600724160782E-2</c:v>
                </c:pt>
                <c:pt idx="11">
                  <c:v>5.0875637680292102E-2</c:v>
                </c:pt>
                <c:pt idx="12">
                  <c:v>8.0553092993796413E-2</c:v>
                </c:pt>
                <c:pt idx="13">
                  <c:v>0.11153505183756363</c:v>
                </c:pt>
                <c:pt idx="14">
                  <c:v>0.13543542008847054</c:v>
                </c:pt>
                <c:pt idx="15">
                  <c:v>0.14446444809436881</c:v>
                </c:pt>
                <c:pt idx="16">
                  <c:v>0.13543542008847054</c:v>
                </c:pt>
                <c:pt idx="17">
                  <c:v>0.11153505183756363</c:v>
                </c:pt>
                <c:pt idx="18">
                  <c:v>8.0553092993796413E-2</c:v>
                </c:pt>
                <c:pt idx="19">
                  <c:v>5.0875637680292102E-2</c:v>
                </c:pt>
                <c:pt idx="20">
                  <c:v>2.7981600724160782E-2</c:v>
                </c:pt>
                <c:pt idx="21">
                  <c:v>1.3324571773409883E-2</c:v>
                </c:pt>
                <c:pt idx="22">
                  <c:v>5.4509611800313256E-3</c:v>
                </c:pt>
                <c:pt idx="23">
                  <c:v>1.895986497402192E-3</c:v>
                </c:pt>
                <c:pt idx="24">
                  <c:v>5.5299606174230814E-4</c:v>
                </c:pt>
                <c:pt idx="25">
                  <c:v>1.3271905481815382E-4</c:v>
                </c:pt>
                <c:pt idx="26">
                  <c:v>2.5522895157337236E-5</c:v>
                </c:pt>
                <c:pt idx="27">
                  <c:v>3.7811696529388589E-6</c:v>
                </c:pt>
                <c:pt idx="28">
                  <c:v>4.0512531995773723E-7</c:v>
                </c:pt>
                <c:pt idx="29">
                  <c:v>2.7939677238464551E-8</c:v>
                </c:pt>
                <c:pt idx="30">
                  <c:v>9.3132257461548286E-10</c:v>
                </c:pt>
              </c:numCache>
            </c:numRef>
          </c:val>
        </c:ser>
        <c:gapWidth val="0"/>
        <c:axId val="197915008"/>
        <c:axId val="197916544"/>
      </c:barChart>
      <c:catAx>
        <c:axId val="197915008"/>
        <c:scaling>
          <c:orientation val="minMax"/>
        </c:scaling>
        <c:axPos val="b"/>
        <c:numFmt formatCode="General" sourceLinked="1"/>
        <c:tickLblPos val="nextTo"/>
        <c:crossAx val="197916544"/>
        <c:crosses val="autoZero"/>
        <c:auto val="1"/>
        <c:lblAlgn val="ctr"/>
        <c:lblOffset val="100"/>
      </c:catAx>
      <c:valAx>
        <c:axId val="19791654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97915008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4C8F0-0F72-4B29-8384-4DDE51D14B24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2B41-919D-4079-A9E8-80BA055AE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Continuity correction not 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52B41-919D-4079-A9E8-80BA055AEF6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AB53-759B-481D-8449-813F7FE061F3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Random Variables and Probability Distributions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250</a:t>
            </a:r>
          </a:p>
          <a:p>
            <a:r>
              <a:rPr lang="en-US" dirty="0" smtClean="0"/>
              <a:t>Lecture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Recall that for a continuous random variable</a:t>
            </a:r>
            <a:r>
              <a:rPr lang="en-US" i="1" dirty="0" smtClean="0"/>
              <a:t> </a:t>
            </a:r>
            <a:r>
              <a:rPr lang="en-US" dirty="0" smtClean="0"/>
              <a:t>the outcome can be any value in an interval or collection of intervals.  </a:t>
            </a:r>
          </a:p>
          <a:p>
            <a:r>
              <a:rPr lang="en-US" dirty="0" smtClean="0"/>
              <a:t>Assigning probabilities when your sample space is not a finite set of numbers, but rather a continuous interval is a bit different.  </a:t>
            </a:r>
          </a:p>
          <a:p>
            <a:r>
              <a:rPr lang="en-US" dirty="0" smtClean="0"/>
              <a:t>We cannot assign individual probabilities to all possible outcomes; so instead, we use the area under a </a:t>
            </a:r>
            <a:r>
              <a:rPr lang="en-US" b="1" dirty="0" smtClean="0"/>
              <a:t>density curve </a:t>
            </a:r>
            <a:r>
              <a:rPr lang="en-US" dirty="0" smtClean="0"/>
              <a:t>to represent the probability of the random variable taking values in that interval.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probability distribution for a continuous random variable x</a:t>
            </a:r>
            <a:r>
              <a:rPr lang="en-US" dirty="0" smtClean="0"/>
              <a:t> is specified by a curve called a </a:t>
            </a:r>
            <a:r>
              <a:rPr lang="en-US" b="1" dirty="0" smtClean="0"/>
              <a:t>density curve.</a:t>
            </a:r>
            <a:r>
              <a:rPr lang="en-US" dirty="0" smtClean="0"/>
              <a:t>  The function that defines this curve is denoted by f(x) and it is called the density function</a:t>
            </a:r>
          </a:p>
          <a:p>
            <a:pPr lvl="0"/>
            <a:r>
              <a:rPr lang="en-US" dirty="0" smtClean="0"/>
              <a:t>f(x)≥ ____ (so that the curve cannot dip below the horizontal axis)</a:t>
            </a:r>
          </a:p>
          <a:p>
            <a:pPr lvl="0"/>
            <a:r>
              <a:rPr lang="en-US" dirty="0" smtClean="0"/>
              <a:t>The total area under the density curve is equal to _____.</a:t>
            </a:r>
          </a:p>
          <a:p>
            <a:r>
              <a:rPr lang="en-US" dirty="0" smtClean="0"/>
              <a:t>The probability that x falls in any particular interval is the area under the density curve in that interval.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Curve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P(x&lt;a)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P(a&lt;x&lt;b)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P(x&gt;b)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P(x=b)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Trolley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spent waiting for a trolley has a probability distribution given by the density curve below (we call this a </a:t>
            </a:r>
            <a:r>
              <a:rPr lang="en-US" b="1" dirty="0" smtClean="0"/>
              <a:t>uniform</a:t>
            </a:r>
            <a:r>
              <a:rPr lang="en-US" dirty="0" smtClean="0"/>
              <a:t> distribution).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What is the height of the curve?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is the probability you will wait more than 10 minutes?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is the probability you will wait exactly 10 minutes?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5000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and Standard Deviation for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mean value of a random variable x, denoted by ______ , describes where the probability distribution of x is centered.  This is also called the ___________________________________ of the random variable.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standard deviation of a random variable x, denoted by ______, describes the variability in the probability distribution.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- Discrete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discrete random variable, we calculate expected value as:  Expected value = Sum of “value × probability”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 </a:t>
            </a:r>
            <a:r>
              <a:rPr lang="en-US" dirty="0" smtClean="0"/>
              <a:t>is a random variable with possible values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, . . . , occurring with probabilities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, . . . , then the </a:t>
            </a:r>
            <a:r>
              <a:rPr lang="en-US" b="1" dirty="0" smtClean="0"/>
              <a:t>expected value </a:t>
            </a:r>
            <a:r>
              <a:rPr lang="en-US" dirty="0" smtClean="0"/>
              <a:t>of </a:t>
            </a:r>
            <a:r>
              <a:rPr lang="en-US" i="1" dirty="0" smtClean="0"/>
              <a:t>X </a:t>
            </a:r>
            <a:r>
              <a:rPr lang="en-US" dirty="0" smtClean="0"/>
              <a:t>is calculated 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fundraiser is planning to rent game equipment for an upcoming fair.  The non-refundable cost of the rental is $1000.  If the event is rained out (25% chance), her organization will be out $1000, but if the weather is good, revenue is expected to be $2500.  Let X be the profit(loss) for the rental.  Give the </a:t>
            </a:r>
            <a:r>
              <a:rPr lang="en-US" dirty="0" err="1" smtClean="0"/>
              <a:t>pdf</a:t>
            </a:r>
            <a:r>
              <a:rPr lang="en-US" dirty="0" smtClean="0"/>
              <a:t> of X and compute the expected value.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standard deviation </a:t>
            </a:r>
            <a:r>
              <a:rPr lang="en-US" dirty="0" smtClean="0"/>
              <a:t>of a random variable is roughly the average distance the random variable falls from its mean, or expected value, over the long run.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 </a:t>
            </a:r>
            <a:r>
              <a:rPr lang="en-US" dirty="0" smtClean="0"/>
              <a:t>is a discrete random variable with possible values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, . . . , occurring with probabilities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, . . . , and expected value</a:t>
            </a:r>
            <a:r>
              <a:rPr lang="en-US" b="1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i="1" dirty="0" smtClean="0"/>
              <a:t>= μ, </a:t>
            </a:r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V(X)=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</a:p>
          <a:p>
            <a:pPr lvl="1"/>
            <a:endParaRPr lang="en-US" baseline="30000" dirty="0" smtClean="0"/>
          </a:p>
          <a:p>
            <a:pPr lvl="1"/>
            <a:r>
              <a:rPr lang="en-US" dirty="0" err="1" smtClean="0"/>
              <a:t>StDev</a:t>
            </a:r>
            <a:r>
              <a:rPr lang="en-US" dirty="0" smtClean="0"/>
              <a:t>(X)= </a:t>
            </a:r>
            <a:r>
              <a:rPr lang="el-GR" dirty="0" smtClean="0"/>
              <a:t>σ</a:t>
            </a:r>
            <a:r>
              <a:rPr lang="en-US" dirty="0" smtClean="0"/>
              <a:t> = </a:t>
            </a:r>
          </a:p>
          <a:p>
            <a:endParaRPr lang="en-US" dirty="0" smtClean="0"/>
          </a:p>
          <a:p>
            <a:r>
              <a:rPr lang="en-US" dirty="0" smtClean="0"/>
              <a:t>Note that if we have a population of measurements, the standard deviation can be computed using either the formula above or the formula for σ given in earlier (where we divided by n for the population – we divided by n-1 for a sample).  Both will result in the same standard deviation.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fundraiser has the opportunity to rent a different set of equipment for a lower price, but it will not generate as much revenue.  This equipment costs $250 to rent, but can only expect to bring in $1500 in revenue.  Find the mean and standard deviation of profit with this equipment if the chance of a rain out is still 25%.  Compare to the mean and standard deviation of the $1000 rental.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 and S.D.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Mean and standard deviation of continuous random variables</a:t>
            </a:r>
            <a:r>
              <a:rPr lang="en-US" dirty="0" smtClean="0"/>
              <a:t> are found using calculus.  We won’t cover them in this course, but their interpretation is the same (measure of center/balance point) and measure of spread (“average” distance from a value in the distribution to the mean)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Discrete and </a:t>
            </a:r>
            <a:r>
              <a:rPr lang="en-US" dirty="0" err="1" smtClean="0"/>
              <a:t>Continous</a:t>
            </a:r>
            <a:r>
              <a:rPr lang="en-US" dirty="0" smtClean="0"/>
              <a:t> Random Variables</a:t>
            </a:r>
          </a:p>
          <a:p>
            <a:pPr lvl="1"/>
            <a:r>
              <a:rPr lang="en-US" dirty="0" smtClean="0"/>
              <a:t>Probability density functions, density curves</a:t>
            </a:r>
          </a:p>
          <a:p>
            <a:pPr lvl="1"/>
            <a:r>
              <a:rPr lang="en-US" dirty="0" smtClean="0"/>
              <a:t>Mean and Standard Deviation for Random Variables</a:t>
            </a:r>
          </a:p>
          <a:p>
            <a:r>
              <a:rPr lang="en-US" dirty="0" smtClean="0"/>
              <a:t>Normal Random Variables</a:t>
            </a:r>
          </a:p>
          <a:p>
            <a:pPr lvl="1"/>
            <a:r>
              <a:rPr lang="en-US" dirty="0" smtClean="0"/>
              <a:t>Empirical Rule, Z-scores</a:t>
            </a:r>
          </a:p>
          <a:p>
            <a:pPr lvl="1"/>
            <a:r>
              <a:rPr lang="en-US" dirty="0" smtClean="0"/>
              <a:t>Areas under the curve</a:t>
            </a:r>
          </a:p>
          <a:p>
            <a:pPr lvl="1"/>
            <a:r>
              <a:rPr lang="en-US" dirty="0" smtClean="0"/>
              <a:t>Percentiles</a:t>
            </a:r>
          </a:p>
          <a:p>
            <a:r>
              <a:rPr lang="en-US" dirty="0" smtClean="0"/>
              <a:t>Binomial Random Variables</a:t>
            </a:r>
          </a:p>
          <a:p>
            <a:pPr lvl="1"/>
            <a:r>
              <a:rPr lang="en-US" dirty="0" smtClean="0"/>
              <a:t>Computing binomial probabilities</a:t>
            </a:r>
          </a:p>
          <a:p>
            <a:pPr lvl="1"/>
            <a:r>
              <a:rPr lang="en-US" dirty="0" smtClean="0"/>
              <a:t>Normal approximation to binomial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commonly encountered type of continuous random variable is the </a:t>
            </a:r>
            <a:r>
              <a:rPr lang="en-US" b="1" dirty="0" smtClean="0"/>
              <a:t>normal random variable, </a:t>
            </a:r>
            <a:r>
              <a:rPr lang="en-US" dirty="0" smtClean="0"/>
              <a:t>which has a specific form of a bell-shaped probability density curve called a </a:t>
            </a:r>
            <a:r>
              <a:rPr lang="en-US" b="1" dirty="0" smtClean="0"/>
              <a:t>normal curve.</a:t>
            </a:r>
            <a:r>
              <a:rPr lang="en-US" dirty="0" smtClean="0"/>
              <a:t>  A </a:t>
            </a:r>
            <a:r>
              <a:rPr lang="en-US" b="1" dirty="0" smtClean="0"/>
              <a:t>normal random variable </a:t>
            </a:r>
            <a:r>
              <a:rPr lang="en-US" dirty="0" smtClean="0"/>
              <a:t>is also said to have a </a:t>
            </a:r>
            <a:r>
              <a:rPr lang="en-US" b="1" dirty="0" smtClean="0"/>
              <a:t>normal distribution 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The normal distribution is ______________________, ________________ and characterized by its ___________________________  and ________________________.</a:t>
            </a:r>
          </a:p>
          <a:p>
            <a:pPr lvl="0"/>
            <a:r>
              <a:rPr lang="en-US" dirty="0" smtClean="0"/>
              <a:t>Because the curve is symmetric, P(</a:t>
            </a:r>
            <a:r>
              <a:rPr lang="en-US" dirty="0" err="1" smtClean="0"/>
              <a:t>X≤μ</a:t>
            </a:r>
            <a:r>
              <a:rPr lang="en-US" dirty="0" smtClean="0"/>
              <a:t>)=P(</a:t>
            </a:r>
            <a:r>
              <a:rPr lang="en-US" dirty="0" err="1" smtClean="0"/>
              <a:t>X≥μ</a:t>
            </a:r>
            <a:r>
              <a:rPr lang="en-US" dirty="0" smtClean="0"/>
              <a:t>)=______.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The probability of falling within any particular number of standard deviations of µ is the same for all normal distributions.</a:t>
            </a:r>
          </a:p>
          <a:p>
            <a:endParaRPr lang="en-US" dirty="0"/>
          </a:p>
        </p:txBody>
      </p:sp>
      <p:pic>
        <p:nvPicPr>
          <p:cNvPr id="5" name="Picture 4" descr="p258_fig6"/>
          <p:cNvPicPr/>
          <p:nvPr/>
        </p:nvPicPr>
        <p:blipFill>
          <a:blip r:embed="rId2" cstate="print"/>
          <a:srcRect b="10657"/>
          <a:stretch>
            <a:fillRect/>
          </a:stretch>
        </p:blipFill>
        <p:spPr bwMode="auto">
          <a:xfrm>
            <a:off x="1524000" y="2743200"/>
            <a:ext cx="6248400" cy="329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Useful Probability Relationships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1817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Probability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pictures as a tool to help us solve normal distribution problems.</a:t>
            </a:r>
          </a:p>
          <a:p>
            <a:r>
              <a:rPr lang="en-US" dirty="0" smtClean="0"/>
              <a:t>The rules represented above are</a:t>
            </a:r>
          </a:p>
          <a:p>
            <a:pPr lvl="1"/>
            <a:r>
              <a:rPr lang="en-US" dirty="0" smtClean="0"/>
              <a:t>Rule 1: P(X&gt;a)=</a:t>
            </a:r>
          </a:p>
          <a:p>
            <a:pPr lvl="1"/>
            <a:r>
              <a:rPr lang="en-US" dirty="0" smtClean="0"/>
              <a:t>Rule 2: P(a&lt;X&lt;b)=</a:t>
            </a:r>
          </a:p>
          <a:p>
            <a:pPr lvl="1"/>
            <a:r>
              <a:rPr lang="en-US" dirty="0" smtClean="0"/>
              <a:t>Rule 3: P(X&gt; </a:t>
            </a:r>
            <a:r>
              <a:rPr lang="en-US" dirty="0" err="1" smtClean="0"/>
              <a:t>μ+d</a:t>
            </a:r>
            <a:r>
              <a:rPr lang="en-US" dirty="0" smtClean="0"/>
              <a:t>)=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Suppose the monthly minutes used by customers of a cell phone provider is normally distributed with a mean of 344 minutes and a standard deviation of 22 minutes.</a:t>
            </a:r>
          </a:p>
          <a:p>
            <a:pPr lvl="0"/>
            <a:r>
              <a:rPr lang="en-US" dirty="0" smtClean="0"/>
              <a:t>What is the probability a randomly selected customer talked less than 344 minutes?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What is the probability a randomly selected customer talked between 322 and 366 minutes?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What is the probability a randomly selected customer talked more than 388 minutes?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What is the probability a randomly selected customer talked less than 350 minutes?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want to assess a probability for an x value that is not 1, 2, or 3 standard deviations away from the mean, we need to use a table or software/calculator to find the area under the curve.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Recall: The _____________  for an observation is the number of standard deviations that it falls from the mean.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The formula is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When X has a normal distribution with mean ___ and standard deviation ____, Z has a ___________ distribution with mean ____ and standard deviation _____.  This is called the </a:t>
            </a:r>
          </a:p>
          <a:p>
            <a:pPr>
              <a:buNone/>
            </a:pPr>
            <a:r>
              <a:rPr lang="en-US" dirty="0" smtClean="0"/>
              <a:t>	_____________________________________ distribution.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Curve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speeds of cars traveling on a highway are normally distributed with a mean of 73 miles per hour and a standard deviation of 3.5 miles per hour. </a:t>
            </a:r>
            <a:endParaRPr lang="en-US" sz="2800" dirty="0" smtClean="0"/>
          </a:p>
          <a:p>
            <a:r>
              <a:rPr lang="en-US" dirty="0" smtClean="0"/>
              <a:t> What proportion of the cars traveling on this highway have a speed less than 65 mph?  What is the z-score for 65 mph?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dirty="0" smtClean="0"/>
              <a:t> What proportion of the cars have a speed between 69 and 79 mph?  Draw a picture of a normal curve and shade the area corresponding to this problem.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have shown how to find an area under a normal curve when given an X value from the distribution.  Next, we look at how to figure out which X value from the distribution has a given left or right area.  This type of computation is sometimes referred to as an ____________ normal computation.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Example:  Scores on a test are normally distributed with a mean of 500 and a standard deviation of 100.  How high do you need to score to be in the top 10%?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This value is referred to as the ______ percentile of the distribution.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Normal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distribution of heights of college women is normal, with mean 65 inches and standard deviation 2.7 inches.</a:t>
            </a:r>
          </a:p>
          <a:p>
            <a:pPr lvl="0"/>
            <a:r>
              <a:rPr lang="en-US" dirty="0" smtClean="0"/>
              <a:t>Find the height such that 10% of college women are shorter than that height.  Draw a picture of a normal curve and indicate this height on the curve.</a:t>
            </a:r>
          </a:p>
          <a:p>
            <a:pPr>
              <a:buNone/>
            </a:pPr>
            <a:r>
              <a:rPr lang="en-US" i="1" dirty="0" smtClean="0"/>
              <a:t> 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 </a:t>
            </a:r>
          </a:p>
          <a:p>
            <a:r>
              <a:rPr lang="en-US" dirty="0" smtClean="0"/>
              <a:t>Determine the two heights that make up the middle 90% of the distribution.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="1" dirty="0" smtClean="0"/>
              <a:t> random variable </a:t>
            </a:r>
            <a:r>
              <a:rPr lang="en-US" dirty="0" smtClean="0"/>
              <a:t>assigns a number to each outcome of a random circumstance, or, equivalently, to each unit in a population.</a:t>
            </a:r>
          </a:p>
          <a:p>
            <a:pPr lvl="0"/>
            <a:r>
              <a:rPr lang="en-US" dirty="0" smtClean="0"/>
              <a:t>Use letters near the end of the alphabet, such as x, to symbolize variables.</a:t>
            </a:r>
          </a:p>
          <a:p>
            <a:pPr lvl="0"/>
            <a:r>
              <a:rPr lang="en-US" dirty="0" smtClean="0"/>
              <a:t>Use a capital letter, such as X, to refer to the random variable itself.</a:t>
            </a:r>
          </a:p>
          <a:p>
            <a:pPr lvl="0"/>
            <a:r>
              <a:rPr lang="en-US" dirty="0" smtClean="0"/>
              <a:t>Use a small letter, such as x, to refer to a particular value of the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Normal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An athletic association wants to sponsor a footrace. The time it takes to run the course is normally distributed with a mean of 58.6 minutes, and a standard deviation of 3.9 minutes</a:t>
            </a:r>
          </a:p>
          <a:p>
            <a:pPr lvl="0"/>
            <a:r>
              <a:rPr lang="en-US" dirty="0" smtClean="0"/>
              <a:t>The association decides to have a tryout run, and eliminate the slowest 30% of the racers. What should the cutoff time be in the tryout run for elimination?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is the value of the first quartile for this distribution?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Many of the procedures we will be using in the remainder of this course are only valid for data that is normally distributed.  If we have a sample of data and want to assess whether it is normal, we can</a:t>
            </a:r>
          </a:p>
          <a:p>
            <a:pPr lvl="0"/>
            <a:r>
              <a:rPr lang="en-US" dirty="0" smtClean="0"/>
              <a:t>Plot a _____________________</a:t>
            </a:r>
          </a:p>
          <a:p>
            <a:pPr lvl="0"/>
            <a:r>
              <a:rPr lang="en-US" dirty="0" smtClean="0"/>
              <a:t>See if the empirical rule fits the data</a:t>
            </a:r>
          </a:p>
          <a:p>
            <a:pPr lvl="0"/>
            <a:r>
              <a:rPr lang="en-US" dirty="0" smtClean="0"/>
              <a:t>Construct a </a:t>
            </a:r>
            <a:r>
              <a:rPr lang="en-US" b="1" dirty="0" smtClean="0"/>
              <a:t>normal probability plot</a:t>
            </a:r>
            <a:r>
              <a:rPr lang="en-US" dirty="0" smtClean="0"/>
              <a:t> using software.  This is the best choice for smaller data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err="1" smtClean="0"/>
              <a:t>Probabilty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4384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A normal probability plot is a </a:t>
            </a:r>
            <a:r>
              <a:rPr lang="en-US" sz="3000" dirty="0" err="1" smtClean="0"/>
              <a:t>scatterplot</a:t>
            </a:r>
            <a:r>
              <a:rPr lang="en-US" sz="3000" dirty="0" smtClean="0"/>
              <a:t> of normal scores versus observed values.  Normal scores are based on the sample size and tell us what the ordered set of z-scores we would expect to see in normally distributed data.  When data are normally distributed, a normal probability plot follows a linear pattern.</a:t>
            </a:r>
          </a:p>
          <a:p>
            <a:endParaRPr lang="en-US" dirty="0"/>
          </a:p>
        </p:txBody>
      </p:sp>
      <p:pic>
        <p:nvPicPr>
          <p:cNvPr id="6" name="Picture 5" descr="http://elte.prompt.hu/sites/default/files/tananyagok/ethology/images/fc7ab8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Binomial Distribution</a:t>
            </a:r>
          </a:p>
          <a:p>
            <a:pPr lvl="0"/>
            <a:r>
              <a:rPr lang="en-US" dirty="0" smtClean="0"/>
              <a:t>Each observation is binary: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Examples: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Conditions for a binomial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are </a:t>
            </a:r>
            <a:r>
              <a:rPr lang="en-US" b="1" i="1" dirty="0" smtClean="0"/>
              <a:t>n </a:t>
            </a:r>
            <a:r>
              <a:rPr lang="en-US" b="1" dirty="0" smtClean="0"/>
              <a:t>“trials”</a:t>
            </a:r>
            <a:r>
              <a:rPr lang="en-US" dirty="0" smtClean="0"/>
              <a:t> where </a:t>
            </a:r>
            <a:r>
              <a:rPr lang="en-US" i="1" dirty="0" smtClean="0"/>
              <a:t>n </a:t>
            </a:r>
            <a:r>
              <a:rPr lang="en-US" dirty="0" smtClean="0"/>
              <a:t>is determined in advance and is not a random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Two possible outcomes</a:t>
            </a:r>
            <a:r>
              <a:rPr lang="en-US" dirty="0" smtClean="0"/>
              <a:t> on each trial, called “success” and “failure” and denoted S and F.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Outcomes are independent</a:t>
            </a:r>
            <a:r>
              <a:rPr lang="en-US" dirty="0" smtClean="0"/>
              <a:t> from one trial to the next.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Probability of a “success”</a:t>
            </a:r>
            <a:r>
              <a:rPr lang="en-US" dirty="0" smtClean="0"/>
              <a:t>, denoted by </a:t>
            </a:r>
            <a:r>
              <a:rPr lang="en-US" i="1" dirty="0" smtClean="0"/>
              <a:t>p,</a:t>
            </a:r>
            <a:r>
              <a:rPr lang="en-US" dirty="0" smtClean="0"/>
              <a:t> remains </a:t>
            </a:r>
            <a:r>
              <a:rPr lang="en-US" b="1" dirty="0" smtClean="0"/>
              <a:t>same</a:t>
            </a:r>
            <a:r>
              <a:rPr lang="en-US" dirty="0" smtClean="0"/>
              <a:t> from one trial to the next</a:t>
            </a:r>
            <a:r>
              <a:rPr lang="en-US" i="1" dirty="0" smtClean="0"/>
              <a:t>. </a:t>
            </a:r>
            <a:r>
              <a:rPr lang="en-US" dirty="0" smtClean="0"/>
              <a:t>Probability of “failure” is 1 –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binomial random variable </a:t>
            </a:r>
            <a:r>
              <a:rPr lang="en-US" dirty="0" smtClean="0"/>
              <a:t>is defined as </a:t>
            </a:r>
            <a:r>
              <a:rPr lang="en-US" i="1" dirty="0" smtClean="0"/>
              <a:t>X=</a:t>
            </a:r>
            <a:r>
              <a:rPr lang="en-US" dirty="0" smtClean="0"/>
              <a:t>number of successes in the </a:t>
            </a:r>
            <a:r>
              <a:rPr lang="en-US" i="1" dirty="0" smtClean="0"/>
              <a:t>n </a:t>
            </a:r>
            <a:r>
              <a:rPr lang="en-US" dirty="0" smtClean="0"/>
              <a:t>trials of a binomial experiment.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Binomial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Variables that are not binary to begin with can often be categorized to be binary.</a:t>
            </a:r>
          </a:p>
          <a:p>
            <a:pPr lvl="0">
              <a:buNone/>
            </a:pPr>
            <a:r>
              <a:rPr lang="en-US" dirty="0" smtClean="0"/>
              <a:t>  </a:t>
            </a:r>
            <a:endParaRPr lang="en-US" sz="2800" dirty="0" smtClean="0"/>
          </a:p>
          <a:p>
            <a:pPr lvl="0"/>
            <a:r>
              <a:rPr lang="en-US" dirty="0" smtClean="0"/>
              <a:t>Surveys produce binomial random variables when we count how many gave a particular response.  </a:t>
            </a:r>
          </a:p>
          <a:p>
            <a:pPr lvl="1"/>
            <a:r>
              <a:rPr lang="en-US" dirty="0" smtClean="0"/>
              <a:t>When the population is large compared to the sample we consider the observations to be approximately independent even though we are sampling without replacement because removing one person from a large population leaves the population almost the same.</a:t>
            </a:r>
            <a:endParaRPr lang="en-US" sz="2400" dirty="0" smtClean="0"/>
          </a:p>
          <a:p>
            <a:pPr lvl="1"/>
            <a:r>
              <a:rPr lang="en-US" dirty="0" smtClean="0"/>
              <a:t>Sampling without replacement from a small population does not give a binomial random variable.   Outcomes cannot be considered independent.</a:t>
            </a:r>
            <a:endParaRPr lang="en-US" sz="2400" dirty="0" smtClean="0"/>
          </a:p>
          <a:p>
            <a:pPr lvl="0"/>
            <a:r>
              <a:rPr lang="en-US" dirty="0" smtClean="0"/>
              <a:t>Any random circumstance can be thought of as a __________ random variable, the result of a binomial experiment with </a:t>
            </a:r>
            <a:r>
              <a:rPr lang="en-US" i="1" dirty="0" smtClean="0"/>
              <a:t>n=1 </a:t>
            </a:r>
            <a:r>
              <a:rPr lang="en-US" dirty="0" smtClean="0"/>
              <a:t>and </a:t>
            </a:r>
            <a:r>
              <a:rPr lang="en-US" i="1" dirty="0" smtClean="0"/>
              <a:t>p</a:t>
            </a:r>
            <a:r>
              <a:rPr lang="en-US" dirty="0" smtClean="0"/>
              <a:t>= probability of a specific outcome.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Binomial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Guessing on a quiz: Jane is completely unprepared for her multiple choice quiz and guesses on all of the 3 questions.  Each question has 5 possible response options. What is the probability that Jane will make a correct guess on exactly two of the three questions?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three ways Jane could make two correct guesses in three trials are: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Each of these has probability: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total probability of two correct guesses is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 for Binary Probabilities</a:t>
            </a:r>
            <a:endParaRPr lang="en-US" dirty="0"/>
          </a:p>
        </p:txBody>
      </p:sp>
      <p:grpSp>
        <p:nvGrpSpPr>
          <p:cNvPr id="106500" name="Group 4"/>
          <p:cNvGrpSpPr>
            <a:grpSpLocks noChangeAspect="1"/>
          </p:cNvGrpSpPr>
          <p:nvPr/>
        </p:nvGrpSpPr>
        <p:grpSpPr bwMode="auto">
          <a:xfrm>
            <a:off x="2895600" y="1905000"/>
            <a:ext cx="2971800" cy="1016866"/>
            <a:chOff x="2064" y="1776"/>
            <a:chExt cx="1436" cy="782"/>
          </a:xfrm>
        </p:grpSpPr>
        <p:sp>
          <p:nvSpPr>
            <p:cNvPr id="1064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1776"/>
              <a:ext cx="1280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2319" y="2325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581" y="2325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2787" y="2400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3004" y="2400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2704" y="2429"/>
              <a:ext cx="3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3171" y="2325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3381" y="2325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3475" y="2353"/>
              <a:ext cx="2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3410" y="2353"/>
              <a:ext cx="2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3131" y="2360"/>
              <a:ext cx="2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3327" y="2367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3076" y="2367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950" y="2442"/>
              <a:ext cx="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17" y="2442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2710" y="2442"/>
              <a:ext cx="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2845" y="2307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2527" y="2367"/>
              <a:ext cx="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2356" y="2367"/>
              <a:ext cx="6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2258" y="2367"/>
              <a:ext cx="6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0" name="Rectangle 24"/>
            <p:cNvSpPr>
              <a:spLocks noChangeArrowheads="1"/>
            </p:cNvSpPr>
            <p:nvPr/>
          </p:nvSpPr>
          <p:spPr bwMode="auto">
            <a:xfrm>
              <a:off x="3441" y="2347"/>
              <a:ext cx="3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1" name="Rectangle 25"/>
            <p:cNvSpPr>
              <a:spLocks noChangeArrowheads="1"/>
            </p:cNvSpPr>
            <p:nvPr/>
          </p:nvSpPr>
          <p:spPr bwMode="auto">
            <a:xfrm>
              <a:off x="3246" y="23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2881" y="243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3" name="Rectangle 27"/>
            <p:cNvSpPr>
              <a:spLocks noChangeArrowheads="1"/>
            </p:cNvSpPr>
            <p:nvPr/>
          </p:nvSpPr>
          <p:spPr bwMode="auto">
            <a:xfrm>
              <a:off x="2627" y="23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=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4" name="Rectangle 28"/>
            <p:cNvSpPr>
              <a:spLocks noChangeArrowheads="1"/>
            </p:cNvSpPr>
            <p:nvPr/>
          </p:nvSpPr>
          <p:spPr bwMode="auto">
            <a:xfrm>
              <a:off x="2452" y="2356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Symbol" pitchFamily="18" charset="2"/>
                  <a:cs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5" name="Rectangle 29"/>
            <p:cNvSpPr>
              <a:spLocks noChangeArrowheads="1"/>
            </p:cNvSpPr>
            <p:nvPr/>
          </p:nvSpPr>
          <p:spPr bwMode="auto">
            <a:xfrm>
              <a:off x="3191" y="2367"/>
              <a:ext cx="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3022" y="2442"/>
              <a:ext cx="3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!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2754" y="2442"/>
              <a:ext cx="3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!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2887" y="2307"/>
              <a:ext cx="3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!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743200" y="205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k = 0, 1 , 2, …n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Example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1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probability of exactly 2 correct guesses is the binomial probability with n = 3 trials, x = 2 correct guesses and p = 0.2 probability of a correct guess.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What if the quiz had 10 questions and Jane guessed on all 10?  The probability of guessing exactly 2 correctly 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and standard deviation of a 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X has a binomial distribution B(</a:t>
            </a:r>
            <a:r>
              <a:rPr lang="en-US" dirty="0" err="1" smtClean="0"/>
              <a:t>n,p</a:t>
            </a:r>
            <a:r>
              <a:rPr lang="en-US" dirty="0" smtClean="0"/>
              <a:t>), then the mean and standard deviation are: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 </a:t>
            </a:r>
            <a:r>
              <a:rPr lang="en-US" b="1" dirty="0" smtClean="0"/>
              <a:t>discrete random variable </a:t>
            </a:r>
            <a:r>
              <a:rPr lang="en-US" dirty="0" smtClean="0"/>
              <a:t>has possible values that are isolated points on the number line.  It can take one of a countable list of distinct values.  For discrete random variables, we can find probabilities for exact outcomes.</a:t>
            </a:r>
          </a:p>
          <a:p>
            <a:pPr lvl="0"/>
            <a:r>
              <a:rPr lang="en-US" dirty="0" smtClean="0"/>
              <a:t>A random variable is </a:t>
            </a:r>
            <a:r>
              <a:rPr lang="en-US" b="1" dirty="0" smtClean="0"/>
              <a:t>continuous </a:t>
            </a:r>
            <a:r>
              <a:rPr lang="en-US" dirty="0" smtClean="0"/>
              <a:t>if its possible values are all points in some interval.  For continuous random variables we cannot find probabilities for exact outcomes.  We are limited to finding probabilities for _______________ of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Civil rights groups claim that a jury is not representative of the community.</a:t>
            </a:r>
          </a:p>
          <a:p>
            <a:pPr lvl="1"/>
            <a:r>
              <a:rPr lang="en-US" dirty="0" smtClean="0"/>
              <a:t>Of eligible jurors in the community, 40% are non-white.</a:t>
            </a:r>
          </a:p>
          <a:p>
            <a:pPr lvl="1"/>
            <a:r>
              <a:rPr lang="en-US" dirty="0" smtClean="0"/>
              <a:t>None of the 10 jurors chosen for the trial of a Hispanic defendant were non-white.</a:t>
            </a:r>
          </a:p>
          <a:p>
            <a:r>
              <a:rPr lang="en-US" dirty="0" smtClean="0"/>
              <a:t>How can we investigate statistically the civil rights groups’ claim of bias?</a:t>
            </a:r>
          </a:p>
          <a:p>
            <a:pPr lvl="1"/>
            <a:r>
              <a:rPr lang="en-US" dirty="0" smtClean="0"/>
              <a:t>If the employees are selected randomly, we expect about ______ of the 10 to be non-white.  Due to ordinary sampling variation, it need not happen that exactly ____ % of those selected are non-white.</a:t>
            </a:r>
          </a:p>
          <a:p>
            <a:pPr lvl="1"/>
            <a:r>
              <a:rPr lang="en-US" dirty="0" smtClean="0"/>
              <a:t>If jurors were actually selected at random for the trial, what are the chances that none of the 10 jurors selected were non-white?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  </a:t>
            </a:r>
          </a:p>
          <a:p>
            <a:pPr lvl="1"/>
            <a:r>
              <a:rPr lang="en-US" dirty="0" smtClean="0"/>
              <a:t>Is this very likely to happen by chance?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Give the full Binomial Probability Distribution for n=10 and p=.4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Approximating Binomial Distribution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X has a binomial distribution with a large number of trials, the binomial probability formula is difficult to use because the factorial expressions in the formula become very large.  The work required to find binomial probabilities when n is large is enormous.  The normal distribution can be used to approximate these binomial probabilities.  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Let X be a binomial random variable based on n trials and probability of success p: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If a SRS of size (n) is drawn from a large population and (n) is sufficiently large, the sampling distribution of X is approximately normal:</a:t>
            </a:r>
          </a:p>
          <a:p>
            <a:r>
              <a:rPr lang="en-US" dirty="0" smtClean="0"/>
              <a:t>	Rule of thumb: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normal approximation apply?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657600" cy="220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6002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33400" y="4267200"/>
          <a:ext cx="3581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Jury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Over a period of several years, 456 of 1000 jurors in a particular court have belonged to a certain ethnic group.  Census records show that 71% of eligible jurors in the region belong to that group. </a:t>
            </a:r>
          </a:p>
          <a:p>
            <a:r>
              <a:rPr lang="en-US" dirty="0" smtClean="0"/>
              <a:t>Let X be the number of jurors belonging to the ethnic group chosen using random selection.  What is the distribution of X?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is the probability of 456 or fewer jurors belong to this group if jurors are selected randomly from the pool?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What is the probability that between 500 and 650 jurors are belong to this group if selection is fair?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Determine whether each of the following random variables is discrete or continuous</a:t>
            </a:r>
          </a:p>
          <a:p>
            <a:pPr lvl="0"/>
            <a:r>
              <a:rPr lang="en-US" dirty="0" smtClean="0"/>
              <a:t>Number of students who earn 100% on next homework assignment.</a:t>
            </a:r>
          </a:p>
          <a:p>
            <a:pPr lvl="0"/>
            <a:r>
              <a:rPr lang="en-US" dirty="0" smtClean="0"/>
              <a:t>Time to commute home</a:t>
            </a:r>
          </a:p>
          <a:p>
            <a:pPr lvl="0"/>
            <a:r>
              <a:rPr lang="en-US" dirty="0" smtClean="0"/>
              <a:t>Yearly rain at airport</a:t>
            </a:r>
          </a:p>
          <a:p>
            <a:pPr lvl="0"/>
            <a:r>
              <a:rPr lang="en-US" dirty="0" smtClean="0"/>
              <a:t>Pairs of shoes in your closet</a:t>
            </a:r>
          </a:p>
          <a:p>
            <a:pPr lvl="0"/>
            <a:r>
              <a:rPr lang="en-US" dirty="0" smtClean="0"/>
              <a:t>Number of survey participants who answer yes</a:t>
            </a:r>
          </a:p>
          <a:p>
            <a:pPr lvl="0"/>
            <a:r>
              <a:rPr lang="en-US" dirty="0" smtClean="0"/>
              <a:t>Units of classes enrolled for the semester</a:t>
            </a:r>
          </a:p>
          <a:p>
            <a:pPr lvl="0"/>
            <a:r>
              <a:rPr lang="en-US" dirty="0" smtClean="0"/>
              <a:t>Attempts at legal bar exam before passing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X</a:t>
            </a:r>
            <a:r>
              <a:rPr lang="en-US" dirty="0" smtClean="0"/>
              <a:t> = the random variable.</a:t>
            </a:r>
          </a:p>
          <a:p>
            <a:pPr>
              <a:buNone/>
            </a:pPr>
            <a:r>
              <a:rPr lang="en-US" i="1" dirty="0" smtClean="0"/>
              <a:t>k = </a:t>
            </a:r>
            <a:r>
              <a:rPr lang="en-US" dirty="0" smtClean="0"/>
              <a:t>a number the discrete random variable could assume.</a:t>
            </a:r>
          </a:p>
          <a:p>
            <a:pPr>
              <a:buNone/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 =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) is the probability that </a:t>
            </a:r>
            <a:r>
              <a:rPr lang="en-US" i="1" dirty="0" smtClean="0"/>
              <a:t>X </a:t>
            </a:r>
            <a:r>
              <a:rPr lang="en-US" dirty="0" smtClean="0"/>
              <a:t>equals </a:t>
            </a:r>
            <a:r>
              <a:rPr lang="en-US" i="1" dirty="0" smtClean="0"/>
              <a:t>k.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="1" dirty="0" smtClean="0"/>
              <a:t> probability distribution function (</a:t>
            </a:r>
            <a:r>
              <a:rPr lang="en-US" b="1" dirty="0" err="1" smtClean="0"/>
              <a:t>pdf</a:t>
            </a:r>
            <a:r>
              <a:rPr lang="en-US" b="1" dirty="0" smtClean="0"/>
              <a:t>) </a:t>
            </a:r>
            <a:r>
              <a:rPr lang="en-US" i="1" dirty="0" smtClean="0"/>
              <a:t>X </a:t>
            </a:r>
            <a:r>
              <a:rPr lang="en-US" dirty="0" smtClean="0"/>
              <a:t>is a table or rule (formula) that assigns probabilities to possible values of </a:t>
            </a:r>
            <a:r>
              <a:rPr lang="en-US" i="1" dirty="0" smtClean="0"/>
              <a:t>X.  </a:t>
            </a:r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must meet the following two conditions:</a:t>
            </a:r>
          </a:p>
          <a:p>
            <a:pPr lvl="1"/>
            <a:r>
              <a:rPr lang="en-US" dirty="0" smtClean="0"/>
              <a:t>The sum of the probabilities over all possible values of a discrete random variable must equal 1.  Stated mathematically, </a:t>
            </a:r>
            <a:r>
              <a:rPr lang="en-US" b="1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 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The probability of any specific outcome for a discrete random variable must be between 0 and 1. Stated mathematically,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PDF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 is the </a:t>
            </a:r>
            <a:r>
              <a:rPr lang="en-US" dirty="0" err="1" smtClean="0"/>
              <a:t>pdf</a:t>
            </a:r>
            <a:r>
              <a:rPr lang="en-US" dirty="0" smtClean="0"/>
              <a:t> for the random variable number of people dated in the last month in a population of students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probability should be assigned to P(X=4)?</a:t>
            </a:r>
          </a:p>
          <a:p>
            <a:endParaRPr lang="en-US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371600" y="3048000"/>
          <a:ext cx="6065838" cy="1862137"/>
        </p:xfrm>
        <a:graphic>
          <a:graphicData uri="http://schemas.openxmlformats.org/presentationml/2006/ole">
            <p:oleObj spid="_x0000_s86018" name="Document" r:id="rId3" imgW="6099065" imgH="188281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Sample Space to Compute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Sometimes the sample space can be used to find probabilities for discrete random variables.  This is typically the case when the random variable is a count.</a:t>
            </a:r>
          </a:p>
          <a:p>
            <a:r>
              <a:rPr lang="en-US" b="1" dirty="0" smtClean="0"/>
              <a:t>Step 1:  </a:t>
            </a:r>
            <a:r>
              <a:rPr lang="en-US" dirty="0" smtClean="0"/>
              <a:t>List all simple events in sample space.</a:t>
            </a:r>
          </a:p>
          <a:p>
            <a:r>
              <a:rPr lang="en-US" b="1" dirty="0" smtClean="0"/>
              <a:t>Step 2:  </a:t>
            </a:r>
            <a:r>
              <a:rPr lang="en-US" dirty="0" smtClean="0"/>
              <a:t>Identify the value of the random variable </a:t>
            </a:r>
            <a:r>
              <a:rPr lang="en-US" i="1" dirty="0" smtClean="0"/>
              <a:t>X  </a:t>
            </a:r>
            <a:r>
              <a:rPr lang="en-US" dirty="0" smtClean="0"/>
              <a:t>for each simple event.</a:t>
            </a:r>
          </a:p>
          <a:p>
            <a:r>
              <a:rPr lang="en-US" b="1" dirty="0" smtClean="0"/>
              <a:t>Step 3:  </a:t>
            </a:r>
            <a:r>
              <a:rPr lang="en-US" dirty="0" smtClean="0"/>
              <a:t>Find the probability for each simple event (often equally likely)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Step 4:  </a:t>
            </a:r>
            <a:r>
              <a:rPr lang="en-US" dirty="0" smtClean="0"/>
              <a:t>Find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 =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) as the sum of the probabilities for all simple events where </a:t>
            </a:r>
            <a:r>
              <a:rPr lang="en-US" i="1" dirty="0" smtClean="0"/>
              <a:t>X =</a:t>
            </a:r>
            <a:r>
              <a:rPr lang="en-US" dirty="0" smtClean="0"/>
              <a:t> </a:t>
            </a:r>
            <a:r>
              <a:rPr lang="en-US" i="1" dirty="0" smtClean="0"/>
              <a:t>k.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Example: A student guesses on 3 True False questions on a quiz.  Let X be the number of correct answers.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pdf</a:t>
            </a:r>
            <a:r>
              <a:rPr lang="en-US" dirty="0" smtClean="0"/>
              <a:t> of X (create a table of possible values and probabilities) using the steps above.  Also find P(X&gt;0).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cumulative distribution function is a table that gives ____________________ for any real number k.  Give the cumulative distribution function for X, the number of correct True/False responses.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2400</Words>
  <Application>Microsoft Office PowerPoint</Application>
  <PresentationFormat>On-screen Show (4:3)</PresentationFormat>
  <Paragraphs>277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Microsoft Office Word Document</vt:lpstr>
      <vt:lpstr>Random Variables and Probability Distributions</vt:lpstr>
      <vt:lpstr>Outline</vt:lpstr>
      <vt:lpstr>Random Variables</vt:lpstr>
      <vt:lpstr>Types of Random Variables</vt:lpstr>
      <vt:lpstr>Which Type?</vt:lpstr>
      <vt:lpstr>Discrete Random Variables</vt:lpstr>
      <vt:lpstr>Discrete PDF example</vt:lpstr>
      <vt:lpstr>Using Sample Space to Compute PDF</vt:lpstr>
      <vt:lpstr>CDF</vt:lpstr>
      <vt:lpstr>Continuous Random Variables</vt:lpstr>
      <vt:lpstr>Density Curves</vt:lpstr>
      <vt:lpstr>Density Curve Illustration</vt:lpstr>
      <vt:lpstr>Trolley Example</vt:lpstr>
      <vt:lpstr>Mean and Standard Deviation for Random Variables</vt:lpstr>
      <vt:lpstr>Expected Value - Discrete</vt:lpstr>
      <vt:lpstr>Expected Value Example</vt:lpstr>
      <vt:lpstr>Standard Deviation</vt:lpstr>
      <vt:lpstr>Standard Deviation Example</vt:lpstr>
      <vt:lpstr>Expected Value and S.D. Continuous</vt:lpstr>
      <vt:lpstr>Normal Random Variables</vt:lpstr>
      <vt:lpstr>Empirical Rule</vt:lpstr>
      <vt:lpstr>Useful Probability Relationships</vt:lpstr>
      <vt:lpstr>Useful Probability Relationships</vt:lpstr>
      <vt:lpstr>Empirical Rule Example</vt:lpstr>
      <vt:lpstr>Beyond the Empirical Rule</vt:lpstr>
      <vt:lpstr>Standardizing</vt:lpstr>
      <vt:lpstr>Normal Curve Example</vt:lpstr>
      <vt:lpstr>Finding Percentiles</vt:lpstr>
      <vt:lpstr>More Normal Examples</vt:lpstr>
      <vt:lpstr>More Normal Examples</vt:lpstr>
      <vt:lpstr>Assessing Normality</vt:lpstr>
      <vt:lpstr>Normal Probabilty Plot</vt:lpstr>
      <vt:lpstr>Binomial Random Variables</vt:lpstr>
      <vt:lpstr> Conditions for a binomial experiment</vt:lpstr>
      <vt:lpstr>Notes on Binomial Experiments</vt:lpstr>
      <vt:lpstr>Finding Binomial Probabilities</vt:lpstr>
      <vt:lpstr>Formula for Binary Probabilities</vt:lpstr>
      <vt:lpstr>Quiz Example Revisited</vt:lpstr>
      <vt:lpstr>Mean and standard deviation of a binomial distribution</vt:lpstr>
      <vt:lpstr>Jury Example</vt:lpstr>
      <vt:lpstr>Approximating Binomial Distribution Probabilities</vt:lpstr>
      <vt:lpstr>Does the normal approximation apply?</vt:lpstr>
      <vt:lpstr>Jury 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Methods for Describing Data Distributions</dc:title>
  <dc:creator>Chris Duncan</dc:creator>
  <cp:lastModifiedBy>Chris Duncan</cp:lastModifiedBy>
  <cp:revision>91</cp:revision>
  <dcterms:created xsi:type="dcterms:W3CDTF">2015-07-24T16:16:24Z</dcterms:created>
  <dcterms:modified xsi:type="dcterms:W3CDTF">2015-09-25T19:18:34Z</dcterms:modified>
</cp:coreProperties>
</file>