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7" r:id="rId7"/>
    <p:sldId id="265" r:id="rId8"/>
    <p:sldId id="266" r:id="rId9"/>
    <p:sldId id="260" r:id="rId10"/>
  </p:sldIdLst>
  <p:sldSz cx="9144000" cy="6858000" type="screen4x3"/>
  <p:notesSz cx="6858000" cy="9144000"/>
  <p:custDataLst>
    <p:tags r:id="rId12"/>
  </p:custDataLst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4F20"/>
    <a:srgbClr val="811A20"/>
    <a:srgbClr val="18233A"/>
    <a:srgbClr val="631D1D"/>
    <a:srgbClr val="62616E"/>
    <a:srgbClr val="053C7B"/>
    <a:srgbClr val="ACD6E6"/>
    <a:srgbClr val="239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94624"/>
  </p:normalViewPr>
  <p:slideViewPr>
    <p:cSldViewPr>
      <p:cViewPr varScale="1">
        <p:scale>
          <a:sx n="90" d="100"/>
          <a:sy n="90" d="100"/>
        </p:scale>
        <p:origin x="4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E2D406-399C-3346-9C8B-763BA46ECBC9}" type="datetimeFigureOut">
              <a:rPr lang="nl-NL"/>
              <a:pPr/>
              <a:t>24-05-18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noProof="0" smtClean="0"/>
              <a:t>Klik om de tekststijl van het model te bewerken</a:t>
            </a:r>
          </a:p>
          <a:p>
            <a:pPr lvl="1"/>
            <a:r>
              <a:rPr lang="nl-BE" noProof="0" smtClean="0"/>
              <a:t>Tweede niveau</a:t>
            </a:r>
          </a:p>
          <a:p>
            <a:pPr lvl="2"/>
            <a:r>
              <a:rPr lang="nl-BE" noProof="0" smtClean="0"/>
              <a:t>Derde niveau</a:t>
            </a:r>
          </a:p>
          <a:p>
            <a:pPr lvl="3"/>
            <a:r>
              <a:rPr lang="nl-BE" noProof="0" smtClean="0"/>
              <a:t>Vierde niveau</a:t>
            </a:r>
          </a:p>
          <a:p>
            <a:pPr lvl="4"/>
            <a:r>
              <a:rPr lang="nl-BE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D92BDC-DD76-4E43-8785-822BA877303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571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8610600" y="2667000"/>
            <a:ext cx="5334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7924800" y="3200400"/>
            <a:ext cx="838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7086600" y="36576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3200400" y="1524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2"/>
          <p:cNvSpPr/>
          <p:nvPr/>
        </p:nvSpPr>
        <p:spPr>
          <a:xfrm>
            <a:off x="1619250" y="22225"/>
            <a:ext cx="838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996952"/>
            <a:ext cx="6984776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D94F2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Titelstijl van model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644978"/>
            <a:ext cx="6984776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18233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BE" dirty="0"/>
          </a:p>
        </p:txBody>
      </p:sp>
      <p:pic>
        <p:nvPicPr>
          <p:cNvPr id="10" name="Afbeelding 9" descr="logo gezamelijk opleidin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370" y="6165304"/>
            <a:ext cx="6218894" cy="4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2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07950" y="6308725"/>
            <a:ext cx="8928100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6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BE" dirty="0"/>
          </a:p>
        </p:txBody>
      </p:sp>
      <p:sp>
        <p:nvSpPr>
          <p:cNvPr id="10" name="Titel 1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en-US" smtClean="0"/>
              <a:t>Titelstijl van model bewerken</a:t>
            </a:r>
            <a:endParaRPr lang="nl-NL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1810544" cy="365125"/>
          </a:xfrm>
        </p:spPr>
        <p:txBody>
          <a:bodyPr/>
          <a:lstStyle>
            <a:lvl1pPr>
              <a:defRPr/>
            </a:lvl1pPr>
          </a:lstStyle>
          <a:p>
            <a:fld id="{B58F3646-39A5-2A41-A585-BC1636027B49}" type="datetime1">
              <a:rPr lang="nl-BE"/>
              <a:pPr/>
              <a:t>24/05/18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0918" y="6381750"/>
            <a:ext cx="2895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208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6C80F586-2A36-F748-9B9B-963F884751C6}" type="slidenum">
              <a:rPr lang="nl-BE"/>
              <a:pPr/>
              <a:t>‹#›</a:t>
            </a:fld>
            <a:endParaRPr lang="nl-BE"/>
          </a:p>
        </p:txBody>
      </p:sp>
      <p:pic>
        <p:nvPicPr>
          <p:cNvPr id="2" name="Afbeelding 1" descr="UHasselt-KU Leuve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67884"/>
            <a:ext cx="2808312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9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07950" y="6308725"/>
            <a:ext cx="8928100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7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4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en-US" smtClean="0"/>
              <a:t>Titelstijl van model bewerken</a:t>
            </a:r>
            <a:endParaRPr lang="nl-N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1810544" cy="365125"/>
          </a:xfrm>
        </p:spPr>
        <p:txBody>
          <a:bodyPr/>
          <a:lstStyle>
            <a:lvl1pPr>
              <a:defRPr/>
            </a:lvl1pPr>
          </a:lstStyle>
          <a:p>
            <a:fld id="{B58F3646-39A5-2A41-A585-BC1636027B49}" type="datetime1">
              <a:rPr lang="nl-BE"/>
              <a:pPr/>
              <a:t>24/05/18</a:t>
            </a:fld>
            <a:endParaRPr lang="nl-BE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0918" y="6381750"/>
            <a:ext cx="2895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208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6C80F586-2A36-F748-9B9B-963F884751C6}" type="slidenum">
              <a:rPr lang="nl-BE"/>
              <a:pPr/>
              <a:t>‹#›</a:t>
            </a:fld>
            <a:endParaRPr lang="nl-BE"/>
          </a:p>
        </p:txBody>
      </p:sp>
      <p:pic>
        <p:nvPicPr>
          <p:cNvPr id="15" name="Afbeelding 14" descr="UHasselt-KU Leuve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67884"/>
            <a:ext cx="2808312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9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115888"/>
            <a:ext cx="8229600" cy="4333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B05E9F9-6013-2A42-9ED9-837109CB185D}" type="datetime1">
              <a:rPr lang="nl-BE"/>
              <a:pPr/>
              <a:t>24/05/18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D8A257F-F9B7-3E4C-B9D0-26AB3DC0A422}" type="slidenum">
              <a:rPr lang="nl-BE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Space </a:t>
            </a:r>
            <a:r>
              <a:rPr lang="nl-NL" dirty="0" err="1" smtClean="0"/>
              <a:t>Invaders</a:t>
            </a:r>
            <a:r>
              <a:rPr lang="nl-NL" dirty="0" smtClean="0"/>
              <a:t> on FPGA </a:t>
            </a:r>
            <a:r>
              <a:rPr lang="nl-NL" dirty="0" err="1" smtClean="0"/>
              <a:t>with</a:t>
            </a:r>
            <a:r>
              <a:rPr lang="nl-NL" dirty="0" smtClean="0"/>
              <a:t> WII-remote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Soclab</a:t>
            </a:r>
            <a:r>
              <a:rPr lang="nl-NL" dirty="0" smtClean="0"/>
              <a:t> Project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Invaders</a:t>
            </a:r>
          </a:p>
          <a:p>
            <a:r>
              <a:rPr lang="en-US" dirty="0" smtClean="0"/>
              <a:t>Wii-remote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53746" y="0"/>
            <a:ext cx="8990254" cy="54984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ROM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Sprites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Color palette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RAM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Enemy locations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Bullet locations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Memories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1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1-Port ROM (color palette)</a:t>
            </a:r>
          </a:p>
          <a:p>
            <a:pPr lvl="1"/>
            <a:r>
              <a:rPr lang="en-US" dirty="0" smtClean="0"/>
              <a:t>4-bit addresses</a:t>
            </a:r>
          </a:p>
          <a:p>
            <a:pPr lvl="1"/>
            <a:r>
              <a:rPr lang="en-US" dirty="0" smtClean="0"/>
              <a:t>24-bit words (8bits for R, G &amp; B)</a:t>
            </a:r>
          </a:p>
          <a:p>
            <a:pPr lvl="1"/>
            <a:r>
              <a:rPr lang="en-US" dirty="0" smtClean="0"/>
              <a:t>Keeps the sprite memories small</a:t>
            </a:r>
          </a:p>
          <a:p>
            <a:r>
              <a:rPr lang="en-US" dirty="0" smtClean="0"/>
              <a:t>1-Port ROM 3x (sprite ship, bullet, enemy)</a:t>
            </a:r>
          </a:p>
          <a:p>
            <a:pPr lvl="1"/>
            <a:r>
              <a:rPr lang="en-US" dirty="0" smtClean="0"/>
              <a:t>8-bit addresses (16x16px)</a:t>
            </a:r>
          </a:p>
          <a:p>
            <a:pPr lvl="1"/>
            <a:r>
              <a:rPr lang="en-US" dirty="0" smtClean="0"/>
              <a:t>4-bit words </a:t>
            </a:r>
          </a:p>
          <a:p>
            <a:pPr lvl="2"/>
            <a:r>
              <a:rPr lang="en-US" dirty="0" smtClean="0"/>
              <a:t>will be resolved to 24-bit color in color palette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53746" y="6325"/>
            <a:ext cx="8990254" cy="549844"/>
          </a:xfrm>
        </p:spPr>
        <p:txBody>
          <a:bodyPr/>
          <a:lstStyle/>
          <a:p>
            <a:r>
              <a:rPr lang="en-US" dirty="0" smtClean="0"/>
              <a:t>ROM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900605"/>
              </p:ext>
            </p:extLst>
          </p:nvPr>
        </p:nvGraphicFramePr>
        <p:xfrm>
          <a:off x="457200" y="4869160"/>
          <a:ext cx="7632848" cy="1094908"/>
        </p:xfrm>
        <a:graphic>
          <a:graphicData uri="http://schemas.openxmlformats.org/drawingml/2006/table">
            <a:tbl>
              <a:tblPr/>
              <a:tblGrid>
                <a:gridCol w="7632848"/>
              </a:tblGrid>
              <a:tr h="44981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22863A"/>
                          </a:solidFill>
                          <a:effectLst/>
                          <a:latin typeface="SFMono-Regular" charset="0"/>
                        </a:rPr>
                        <a:t>ship_image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2863A"/>
                          </a:solidFill>
                          <a:effectLst/>
                          <a:latin typeface="SFMono-Regular" charset="0"/>
                        </a:rPr>
                        <a:t>image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(.address(address), .clock(clock), .q(</a:t>
                      </a:r>
                      <a:r>
                        <a:rPr lang="en-US" sz="2000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SFMono-Regular" charset="0"/>
                        </a:rPr>
                        <a:t>color_address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));</a:t>
                      </a:r>
                    </a:p>
                  </a:txBody>
                  <a:tcPr marL="24651" marR="24651" marT="17749" marB="177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0311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22863A"/>
                          </a:solidFill>
                          <a:effectLst/>
                          <a:latin typeface="SFMono-Regular" charset="0"/>
                        </a:rPr>
                        <a:t>colorpalette</a:t>
                      </a:r>
                      <a:r>
                        <a:rPr lang="en-US" sz="2000" dirty="0" smtClean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22863A"/>
                          </a:solidFill>
                          <a:effectLst/>
                          <a:latin typeface="SFMono-Regular" charset="0"/>
                        </a:rPr>
                        <a:t>cp</a:t>
                      </a:r>
                      <a:r>
                        <a:rPr lang="en-US" sz="2000" dirty="0" smtClean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(.address(</a:t>
                      </a:r>
                      <a:r>
                        <a:rPr lang="en-US" sz="200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SFMono-Regular" charset="0"/>
                        </a:rPr>
                        <a:t>color_address</a:t>
                      </a:r>
                      <a:r>
                        <a:rPr lang="en-US" sz="2000" dirty="0" smtClean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), .clock(clock), .q(color));</a:t>
                      </a:r>
                    </a:p>
                    <a:p>
                      <a:pPr algn="l" fontAlgn="t"/>
                      <a:endParaRPr lang="en-US" sz="2000" dirty="0">
                        <a:effectLst/>
                        <a:latin typeface="SFMono-Regular" charset="0"/>
                      </a:endParaRPr>
                    </a:p>
                  </a:txBody>
                  <a:tcPr marL="24651" marR="24651" marT="17749" marB="177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59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2-Port RAM (bullets)</a:t>
            </a:r>
          </a:p>
          <a:p>
            <a:pPr lvl="1"/>
            <a:r>
              <a:rPr lang="en-US" dirty="0" smtClean="0"/>
              <a:t>6-bit addresses</a:t>
            </a:r>
          </a:p>
          <a:p>
            <a:pPr lvl="1"/>
            <a:r>
              <a:rPr lang="en-US" dirty="0" smtClean="0"/>
              <a:t>24-bit words ({y, x, active})</a:t>
            </a:r>
          </a:p>
          <a:p>
            <a:pPr lvl="2"/>
            <a:r>
              <a:rPr lang="en-US" dirty="0" smtClean="0"/>
              <a:t>Active-bit is for control</a:t>
            </a:r>
          </a:p>
          <a:p>
            <a:r>
              <a:rPr lang="en-US" dirty="0" smtClean="0"/>
              <a:t>2-port RAM (enemies)</a:t>
            </a:r>
          </a:p>
          <a:p>
            <a:pPr lvl="1"/>
            <a:r>
              <a:rPr lang="en-US" dirty="0" smtClean="0"/>
              <a:t>Idem bullets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4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2054" name="Picture 6" descr="https://media.discordapp.net/attachments/392765434593542144/449254671895494657/scree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050"/>
            <a:ext cx="6957484" cy="521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15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!</a:t>
            </a:r>
            <a:r>
              <a:rPr lang="en-US" dirty="0" err="1" smtClean="0"/>
              <a:t>calc</a:t>
            </a:r>
            <a:endParaRPr lang="en-US" dirty="0" smtClean="0"/>
          </a:p>
          <a:p>
            <a:pPr lvl="1"/>
            <a:r>
              <a:rPr lang="en-US" dirty="0" smtClean="0"/>
              <a:t>All pixels are calculated one by one</a:t>
            </a:r>
          </a:p>
          <a:p>
            <a:pPr lvl="1"/>
            <a:r>
              <a:rPr lang="en-US" dirty="0" smtClean="0"/>
              <a:t>Compare for collision</a:t>
            </a:r>
          </a:p>
          <a:p>
            <a:pPr lvl="2"/>
            <a:r>
              <a:rPr lang="en-US" dirty="0" smtClean="0"/>
              <a:t>If collision write 0 to address</a:t>
            </a:r>
          </a:p>
          <a:p>
            <a:pPr lvl="3"/>
            <a:r>
              <a:rPr lang="en-US" dirty="0" smtClean="0"/>
              <a:t>This is why 2-port rams are handy</a:t>
            </a:r>
          </a:p>
          <a:p>
            <a:pPr lvl="1"/>
            <a:r>
              <a:rPr lang="en-US" dirty="0" smtClean="0"/>
              <a:t>Draw if active-bit is 1</a:t>
            </a:r>
          </a:p>
          <a:p>
            <a:pPr lvl="1"/>
            <a:r>
              <a:rPr lang="en-US" dirty="0" smtClean="0"/>
              <a:t>If something from memory is drawn </a:t>
            </a:r>
          </a:p>
          <a:p>
            <a:pPr lvl="2"/>
            <a:r>
              <a:rPr lang="en-US" dirty="0" smtClean="0"/>
              <a:t>get next from memory</a:t>
            </a:r>
          </a:p>
          <a:p>
            <a:pPr lvl="3"/>
            <a:r>
              <a:rPr lang="en-US" dirty="0" smtClean="0"/>
              <a:t>Sorted memory from left to right and top to bottom</a:t>
            </a:r>
          </a:p>
          <a:p>
            <a:pPr lvl="3"/>
            <a:r>
              <a:rPr lang="en-US" dirty="0" smtClean="0"/>
              <a:t>{y, x}</a:t>
            </a:r>
            <a:endParaRPr lang="en-US" dirty="0"/>
          </a:p>
          <a:p>
            <a:pPr lvl="1"/>
            <a:r>
              <a:rPr lang="en-US" dirty="0" smtClean="0"/>
              <a:t>Else background</a:t>
            </a:r>
          </a:p>
          <a:p>
            <a:pPr lvl="2"/>
            <a:r>
              <a:rPr lang="en-US" dirty="0" smtClean="0"/>
              <a:t>LFSR red &amp; white for moving effect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7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calc</a:t>
            </a:r>
            <a:r>
              <a:rPr lang="en-US" dirty="0" smtClean="0"/>
              <a:t> - </a:t>
            </a:r>
            <a:r>
              <a:rPr lang="en-US" dirty="0" err="1" smtClean="0"/>
              <a:t>statemachines</a:t>
            </a:r>
            <a:endParaRPr lang="en-US" dirty="0"/>
          </a:p>
          <a:p>
            <a:pPr lvl="1"/>
            <a:r>
              <a:rPr lang="en-US" dirty="0"/>
              <a:t>Remove empty memory </a:t>
            </a:r>
            <a:r>
              <a:rPr lang="en-US" dirty="0" smtClean="0"/>
              <a:t>slots</a:t>
            </a:r>
          </a:p>
          <a:p>
            <a:pPr lvl="2"/>
            <a:r>
              <a:rPr lang="en-US" dirty="0" smtClean="0"/>
              <a:t>1,2,0,4,5 -&gt; 1,2,4,5,0</a:t>
            </a:r>
            <a:endParaRPr lang="en-US" dirty="0"/>
          </a:p>
          <a:p>
            <a:pPr lvl="1"/>
            <a:r>
              <a:rPr lang="en-US" dirty="0" smtClean="0"/>
              <a:t>Insert/create </a:t>
            </a:r>
            <a:r>
              <a:rPr lang="en-US" dirty="0"/>
              <a:t>new memory entries</a:t>
            </a:r>
          </a:p>
          <a:p>
            <a:pPr lvl="2"/>
            <a:r>
              <a:rPr lang="en-US" dirty="0"/>
              <a:t>Insert in order </a:t>
            </a:r>
          </a:p>
          <a:p>
            <a:pPr lvl="2"/>
            <a:r>
              <a:rPr lang="en-US" dirty="0"/>
              <a:t>3 -&gt; 1,2,4,5,0</a:t>
            </a:r>
          </a:p>
          <a:p>
            <a:pPr lvl="2"/>
            <a:r>
              <a:rPr lang="en-US" dirty="0" smtClean="0"/>
              <a:t>1,2,3,4,5</a:t>
            </a:r>
          </a:p>
          <a:p>
            <a:pPr lvl="1"/>
            <a:r>
              <a:rPr lang="en-US" dirty="0" smtClean="0"/>
              <a:t>Move memory entries</a:t>
            </a:r>
          </a:p>
          <a:p>
            <a:pPr lvl="1"/>
            <a:r>
              <a:rPr lang="en-US" dirty="0" smtClean="0"/>
              <a:t>Idle </a:t>
            </a:r>
          </a:p>
          <a:p>
            <a:pPr lvl="2"/>
            <a:r>
              <a:rPr lang="en-US" dirty="0" smtClean="0"/>
              <a:t>Nothing left to be done wait for next </a:t>
            </a:r>
            <a:r>
              <a:rPr lang="en-US" dirty="0" err="1" smtClean="0"/>
              <a:t>calc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1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marL="0" indent="0" algn="ctr">
              <a:buNone/>
            </a:pPr>
            <a:endParaRPr lang="nl-NL" dirty="0" smtClean="0">
              <a:latin typeface="Verdana" charset="0"/>
              <a:ea typeface="ＭＳ Ｐゴシック" charset="0"/>
              <a:cs typeface="Verdana" charset="0"/>
            </a:endParaRPr>
          </a:p>
          <a:p>
            <a:pPr marL="0" indent="0" algn="ctr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 marL="0" indent="0" algn="ctr">
              <a:buNone/>
            </a:pPr>
            <a:endParaRPr lang="nl-NL" dirty="0" smtClean="0">
              <a:latin typeface="Verdana" charset="0"/>
              <a:ea typeface="ＭＳ Ｐゴシック" charset="0"/>
              <a:cs typeface="Verdana" charset="0"/>
            </a:endParaRPr>
          </a:p>
          <a:p>
            <a:pPr marL="0" indent="0" algn="ctr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 marL="0" indent="0" algn="ctr">
              <a:buNone/>
            </a:pPr>
            <a:r>
              <a:rPr lang="nl-NL" dirty="0" err="1" smtClean="0">
                <a:latin typeface="Verdana" charset="0"/>
                <a:ea typeface="ＭＳ Ｐゴシック" charset="0"/>
                <a:cs typeface="Verdana" charset="0"/>
              </a:rPr>
              <a:t>Demonstration</a:t>
            </a: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 err="1" smtClean="0">
                <a:latin typeface="Calibri" charset="0"/>
                <a:ea typeface="ＭＳ Ｐゴシック" charset="0"/>
                <a:cs typeface="ＭＳ Ｐゴシック" charset="0"/>
              </a:rPr>
              <a:t>Demonstration</a:t>
            </a:r>
            <a:endParaRPr lang="nl-NL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a839c4af37e9fb775237f959e1658ef4eeea9cb"/>
</p:tagLst>
</file>

<file path=ppt/theme/theme1.xml><?xml version="1.0" encoding="utf-8"?>
<a:theme xmlns:a="http://schemas.openxmlformats.org/drawingml/2006/main" name="Powerpoint goII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goIIW.pot</Template>
  <TotalTime>1442</TotalTime>
  <Words>227</Words>
  <Application>Microsoft Macintosh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ＭＳ Ｐゴシック</vt:lpstr>
      <vt:lpstr>SFMono-Regular</vt:lpstr>
      <vt:lpstr>Verdana</vt:lpstr>
      <vt:lpstr>Wingdings</vt:lpstr>
      <vt:lpstr>Arial</vt:lpstr>
      <vt:lpstr>Powerpoint goIIW</vt:lpstr>
      <vt:lpstr>Space Invaders on FPGA with WII-remote</vt:lpstr>
      <vt:lpstr>Introduction</vt:lpstr>
      <vt:lpstr>Memories</vt:lpstr>
      <vt:lpstr>ROM</vt:lpstr>
      <vt:lpstr>RAM</vt:lpstr>
      <vt:lpstr>Logic</vt:lpstr>
      <vt:lpstr>Logic</vt:lpstr>
      <vt:lpstr>Logic</vt:lpstr>
      <vt:lpstr>Demonstration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lambr</dc:creator>
  <cp:lastModifiedBy>Microsoft Office User</cp:lastModifiedBy>
  <cp:revision>99</cp:revision>
  <cp:lastPrinted>2018-05-24T16:29:51Z</cp:lastPrinted>
  <dcterms:created xsi:type="dcterms:W3CDTF">2009-12-01T15:52:26Z</dcterms:created>
  <dcterms:modified xsi:type="dcterms:W3CDTF">2018-05-24T16:58:14Z</dcterms:modified>
</cp:coreProperties>
</file>