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AObEokd2bR89Q6Id5gKUBtwZj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3"/>
        <p:cNvGrpSpPr/>
        <p:nvPr/>
      </p:nvGrpSpPr>
      <p:grpSpPr>
        <a:xfrm>
          <a:off x="0" y="0"/>
          <a:ext cx="0" cy="0"/>
          <a:chOff x="0" y="0"/>
          <a:chExt cx="0" cy="0"/>
        </a:xfrm>
      </p:grpSpPr>
      <p:sp>
        <p:nvSpPr>
          <p:cNvPr id="24" name="Google Shape;24;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6" name="Google Shape;26;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7" name="Google Shape;2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7"/>
        <p:cNvGrpSpPr/>
        <p:nvPr/>
      </p:nvGrpSpPr>
      <p:grpSpPr>
        <a:xfrm>
          <a:off x="0" y="0"/>
          <a:ext cx="0" cy="0"/>
          <a:chOff x="0" y="0"/>
          <a:chExt cx="0" cy="0"/>
        </a:xfrm>
      </p:grpSpPr>
      <p:sp>
        <p:nvSpPr>
          <p:cNvPr id="38" name="Google Shape;38;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0" name="Google Shape;4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3"/>
        <p:cNvGrpSpPr/>
        <p:nvPr/>
      </p:nvGrpSpPr>
      <p:grpSpPr>
        <a:xfrm>
          <a:off x="0" y="0"/>
          <a:ext cx="0" cy="0"/>
          <a:chOff x="0" y="0"/>
          <a:chExt cx="0" cy="0"/>
        </a:xfrm>
      </p:grpSpPr>
      <p:sp>
        <p:nvSpPr>
          <p:cNvPr id="44" name="Google Shape;4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0"/>
        <p:cNvGrpSpPr/>
        <p:nvPr/>
      </p:nvGrpSpPr>
      <p:grpSpPr>
        <a:xfrm>
          <a:off x="0" y="0"/>
          <a:ext cx="0" cy="0"/>
          <a:chOff x="0" y="0"/>
          <a:chExt cx="0" cy="0"/>
        </a:xfrm>
      </p:grpSpPr>
      <p:sp>
        <p:nvSpPr>
          <p:cNvPr id="51" name="Google Shape;51;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9"/>
        <p:cNvGrpSpPr/>
        <p:nvPr/>
      </p:nvGrpSpPr>
      <p:grpSpPr>
        <a:xfrm>
          <a:off x="0" y="0"/>
          <a:ext cx="0" cy="0"/>
          <a:chOff x="0" y="0"/>
          <a:chExt cx="0" cy="0"/>
        </a:xfrm>
      </p:grpSpPr>
      <p:sp>
        <p:nvSpPr>
          <p:cNvPr id="60" name="Google Shape;6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64"/>
        <p:cNvGrpSpPr/>
        <p:nvPr/>
      </p:nvGrpSpPr>
      <p:grpSpPr>
        <a:xfrm>
          <a:off x="0" y="0"/>
          <a:ext cx="0" cy="0"/>
          <a:chOff x="0" y="0"/>
          <a:chExt cx="0" cy="0"/>
        </a:xfrm>
      </p:grpSpPr>
      <p:sp>
        <p:nvSpPr>
          <p:cNvPr id="65" name="Google Shape;6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platzi.com/blog/como-crear-api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gif"/><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
          <p:cNvSpPr txBox="1">
            <a:spLocks noGrp="1"/>
          </p:cNvSpPr>
          <p:nvPr>
            <p:ph type="ctrTitle"/>
          </p:nvPr>
        </p:nvSpPr>
        <p:spPr>
          <a:xfrm>
            <a:off x="6746628" y="1783959"/>
            <a:ext cx="4645250" cy="288911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700"/>
              <a:buFont typeface="Calibri"/>
              <a:buNone/>
            </a:pPr>
            <a:r>
              <a:rPr lang="es-ES" sz="4700">
                <a:solidFill>
                  <a:schemeClr val="lt1"/>
                </a:solidFill>
              </a:rPr>
              <a:t>Creando Servicios y microservicios  con</a:t>
            </a:r>
            <a:br>
              <a:rPr lang="es-ES" sz="4700">
                <a:solidFill>
                  <a:schemeClr val="lt1"/>
                </a:solidFill>
              </a:rPr>
            </a:br>
            <a:r>
              <a:rPr lang="es-ES" sz="4700">
                <a:solidFill>
                  <a:schemeClr val="lt1"/>
                </a:solidFill>
              </a:rPr>
              <a:t>Spring Boot</a:t>
            </a:r>
            <a:endParaRPr sz="4700">
              <a:solidFill>
                <a:schemeClr val="lt1"/>
              </a:solidFill>
            </a:endParaRPr>
          </a:p>
        </p:txBody>
      </p:sp>
      <p:sp>
        <p:nvSpPr>
          <p:cNvPr id="86" name="Google Shape;86;p1"/>
          <p:cNvSpPr txBox="1">
            <a:spLocks noGrp="1"/>
          </p:cNvSpPr>
          <p:nvPr>
            <p:ph type="subTitle" idx="1"/>
          </p:nvPr>
        </p:nvSpPr>
        <p:spPr>
          <a:xfrm>
            <a:off x="6746627" y="4750893"/>
            <a:ext cx="4645250" cy="114786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endParaRPr sz="2000">
              <a:solidFill>
                <a:schemeClr val="lt1"/>
              </a:solidFill>
            </a:endParaRPr>
          </a:p>
        </p:txBody>
      </p:sp>
      <p:sp>
        <p:nvSpPr>
          <p:cNvPr id="87" name="Google Shape;87;p1"/>
          <p:cNvSpPr/>
          <p:nvPr/>
        </p:nvSpPr>
        <p:spPr>
          <a:xfrm flipH="1">
            <a:off x="0" y="0"/>
            <a:ext cx="6172782" cy="6858000"/>
          </a:xfrm>
          <a:custGeom>
            <a:avLst/>
            <a:gdLst/>
            <a:ahLst/>
            <a:cxnLst/>
            <a:rect l="l" t="t" r="r" b="b"/>
            <a:pathLst>
              <a:path w="6172782" h="6858000" extrusionOk="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lt1">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88" name="Google Shape;88;p1"/>
          <p:cNvSpPr/>
          <p:nvPr/>
        </p:nvSpPr>
        <p:spPr>
          <a:xfrm>
            <a:off x="0" y="0"/>
            <a:ext cx="6024154" cy="6858000"/>
          </a:xfrm>
          <a:custGeom>
            <a:avLst/>
            <a:gdLst/>
            <a:ahLst/>
            <a:cxnLst/>
            <a:rect l="l" t="t" r="r" b="b"/>
            <a:pathLst>
              <a:path w="6024154" h="6858000" extrusionOk="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89" name="Google Shape;89;p1" descr="Resultado de imagen para spring framework"/>
          <p:cNvPicPr preferRelativeResize="0"/>
          <p:nvPr/>
        </p:nvPicPr>
        <p:blipFill rotWithShape="1">
          <a:blip r:embed="rId3">
            <a:alphaModFix/>
          </a:blip>
          <a:srcRect/>
          <a:stretch/>
        </p:blipFill>
        <p:spPr>
          <a:xfrm>
            <a:off x="419382" y="2087140"/>
            <a:ext cx="4047843" cy="131554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10"/>
          <p:cNvSpPr/>
          <p:nvPr/>
        </p:nvSpPr>
        <p:spPr>
          <a:xfrm>
            <a:off x="0" y="0"/>
            <a:ext cx="1219169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32" name="Google Shape;232;p10"/>
          <p:cNvGrpSpPr/>
          <p:nvPr/>
        </p:nvGrpSpPr>
        <p:grpSpPr>
          <a:xfrm>
            <a:off x="-417513" y="0"/>
            <a:ext cx="12584114" cy="6853238"/>
            <a:chOff x="-417513" y="0"/>
            <a:chExt cx="12584114" cy="6853238"/>
          </a:xfrm>
        </p:grpSpPr>
        <p:sp>
          <p:nvSpPr>
            <p:cNvPr id="233" name="Google Shape;233;p10"/>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 name="Google Shape;234;p10"/>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5" name="Google Shape;235;p10"/>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 name="Google Shape;236;p10"/>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 name="Google Shape;237;p10"/>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8" name="Google Shape;238;p10"/>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9" name="Google Shape;239;p10"/>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0" name="Google Shape;240;p10"/>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Google Shape;241;p10"/>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10"/>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3" name="Google Shape;243;p10"/>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4" name="Google Shape;244;p10"/>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5" name="Google Shape;245;p10"/>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6" name="Google Shape;246;p10"/>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7" name="Google Shape;247;p10"/>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8" name="Google Shape;248;p10"/>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9" name="Google Shape;249;p10"/>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chemeClr val="dk1">
                  <a:alpha val="20000"/>
                </a:schemeClr>
              </a:solidFill>
              <a:prstDash val="lgDash"/>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0" name="Google Shape;250;p10"/>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1" name="Google Shape;251;p10"/>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2" name="Google Shape;252;p10"/>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3" name="Google Shape;253;p10"/>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54" name="Google Shape;254;p10"/>
          <p:cNvGrpSpPr/>
          <p:nvPr/>
        </p:nvGrpSpPr>
        <p:grpSpPr>
          <a:xfrm>
            <a:off x="800144" y="1699589"/>
            <a:ext cx="3674476" cy="3470421"/>
            <a:chOff x="697883" y="1816768"/>
            <a:chExt cx="3674476" cy="3470421"/>
          </a:xfrm>
        </p:grpSpPr>
        <p:sp>
          <p:nvSpPr>
            <p:cNvPr id="255" name="Google Shape;255;p10"/>
            <p:cNvSpPr/>
            <p:nvPr/>
          </p:nvSpPr>
          <p:spPr>
            <a:xfrm>
              <a:off x="697883" y="1816768"/>
              <a:ext cx="3674476" cy="5029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 name="Google Shape;256;p10"/>
            <p:cNvSpPr/>
            <p:nvPr/>
          </p:nvSpPr>
          <p:spPr>
            <a:xfrm rot="10800000">
              <a:off x="2380224" y="5014786"/>
              <a:ext cx="315988" cy="272403"/>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 name="Google Shape;257;p10"/>
            <p:cNvSpPr/>
            <p:nvPr/>
          </p:nvSpPr>
          <p:spPr>
            <a:xfrm>
              <a:off x="704075" y="2392840"/>
              <a:ext cx="3668284" cy="262432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58" name="Google Shape;258;p10"/>
          <p:cNvSpPr txBox="1">
            <a:spLocks noGrp="1"/>
          </p:cNvSpPr>
          <p:nvPr>
            <p:ph type="title"/>
          </p:nvPr>
        </p:nvSpPr>
        <p:spPr>
          <a:xfrm>
            <a:off x="888631" y="2358391"/>
            <a:ext cx="3498979" cy="24536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600"/>
              <a:buFont typeface="Calibri"/>
              <a:buNone/>
            </a:pPr>
            <a:r>
              <a:rPr lang="es-ES" sz="3600">
                <a:solidFill>
                  <a:srgbClr val="FFFFFF"/>
                </a:solidFill>
                <a:latin typeface="Calibri"/>
                <a:ea typeface="Calibri"/>
                <a:cs typeface="Calibri"/>
                <a:sym typeface="Calibri"/>
              </a:rPr>
              <a:t>Convenciones para construir un API REST</a:t>
            </a:r>
            <a:endParaRPr/>
          </a:p>
        </p:txBody>
      </p:sp>
      <p:sp>
        <p:nvSpPr>
          <p:cNvPr id="259" name="Google Shape;259;p10"/>
          <p:cNvSpPr/>
          <p:nvPr/>
        </p:nvSpPr>
        <p:spPr>
          <a:xfrm>
            <a:off x="5115264" y="803186"/>
            <a:ext cx="6269015" cy="297831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60" name="Google Shape;260;p10"/>
          <p:cNvPicPr preferRelativeResize="0">
            <a:picLocks noGrp="1"/>
          </p:cNvPicPr>
          <p:nvPr>
            <p:ph type="body" idx="1"/>
          </p:nvPr>
        </p:nvPicPr>
        <p:blipFill rotWithShape="1">
          <a:blip r:embed="rId3">
            <a:alphaModFix/>
          </a:blip>
          <a:srcRect/>
          <a:stretch/>
        </p:blipFill>
        <p:spPr>
          <a:xfrm>
            <a:off x="5273260" y="966457"/>
            <a:ext cx="5953177" cy="2649164"/>
          </a:xfrm>
          <a:prstGeom prst="rect">
            <a:avLst/>
          </a:prstGeom>
          <a:noFill/>
          <a:ln>
            <a:noFill/>
          </a:ln>
        </p:spPr>
      </p:pic>
      <p:sp>
        <p:nvSpPr>
          <p:cNvPr id="261" name="Google Shape;261;p10"/>
          <p:cNvSpPr/>
          <p:nvPr/>
        </p:nvSpPr>
        <p:spPr>
          <a:xfrm>
            <a:off x="5118447" y="4267830"/>
            <a:ext cx="6281873" cy="1783977"/>
          </a:xfrm>
          <a:prstGeom prst="rect">
            <a:avLst/>
          </a:prstGeom>
          <a:noFill/>
          <a:ln>
            <a:noFill/>
          </a:ln>
        </p:spPr>
        <p:txBody>
          <a:bodyPr spcFirstLastPara="1" wrap="square" lIns="91425" tIns="45700" rIns="91425" bIns="45700" anchor="ctr" anchorCtr="0">
            <a:normAutofit/>
          </a:bodyPr>
          <a:lstStyle/>
          <a:p>
            <a:pPr marL="285750" marR="0" lvl="0" indent="-228600" algn="l" rtl="0">
              <a:lnSpc>
                <a:spcPct val="90000"/>
              </a:lnSpc>
              <a:spcBef>
                <a:spcPts val="0"/>
              </a:spcBef>
              <a:spcAft>
                <a:spcPts val="0"/>
              </a:spcAft>
              <a:buClr>
                <a:schemeClr val="dk1"/>
              </a:buClr>
              <a:buSzPts val="1800"/>
              <a:buFont typeface="Arial"/>
              <a:buChar char="•"/>
            </a:pPr>
            <a:r>
              <a:rPr lang="es-ES" sz="1800">
                <a:solidFill>
                  <a:schemeClr val="dk1"/>
                </a:solidFill>
                <a:latin typeface="Calibri"/>
                <a:ea typeface="Calibri"/>
                <a:cs typeface="Calibri"/>
                <a:sym typeface="Calibri"/>
              </a:rPr>
              <a:t>Que nuestra API cuente con una versión, y mantenerla siempre a la vista en las peticiones es una buena práctica.</a:t>
            </a:r>
            <a:endParaRPr/>
          </a:p>
          <a:p>
            <a:pPr marL="742950" marR="0" lvl="1" indent="-228600" algn="l" rtl="0">
              <a:lnSpc>
                <a:spcPct val="90000"/>
              </a:lnSpc>
              <a:spcBef>
                <a:spcPts val="60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Ej: </a:t>
            </a:r>
            <a:r>
              <a:rPr lang="es-ES" sz="1800" b="0" i="1" u="none" strike="noStrike" cap="none">
                <a:solidFill>
                  <a:schemeClr val="dk1"/>
                </a:solidFill>
                <a:latin typeface="Calibri"/>
                <a:ea typeface="Calibri"/>
                <a:cs typeface="Calibri"/>
                <a:sym typeface="Calibri"/>
              </a:rPr>
              <a:t>/v2/recurso</a:t>
            </a:r>
            <a:r>
              <a:rPr lang="es-ES" sz="1800" b="0" i="0" u="none" strike="noStrike" cap="none">
                <a:solidFill>
                  <a:schemeClr val="dk1"/>
                </a:solidFill>
                <a:latin typeface="Calibri"/>
                <a:ea typeface="Calibri"/>
                <a:cs typeface="Calibri"/>
                <a:sym typeface="Calibri"/>
              </a:rPr>
              <a:t> </a:t>
            </a:r>
            <a:endParaRPr/>
          </a:p>
          <a:p>
            <a:pPr marL="742950" marR="0" lvl="1" indent="-114300" algn="l" rtl="0">
              <a:lnSpc>
                <a:spcPct val="90000"/>
              </a:lnSpc>
              <a:spcBef>
                <a:spcPts val="60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1" indent="-228600" algn="l" rtl="0">
              <a:lnSpc>
                <a:spcPct val="90000"/>
              </a:lnSpc>
              <a:spcBef>
                <a:spcPts val="60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	Guía: </a:t>
            </a:r>
            <a:r>
              <a:rPr lang="es-ES" sz="1800" b="0" i="0" u="sng" strike="noStrike" cap="none">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https://platzi.com/blog/como-crear-apis/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5"/>
        <p:cNvGrpSpPr/>
        <p:nvPr/>
      </p:nvGrpSpPr>
      <p:grpSpPr>
        <a:xfrm>
          <a:off x="0" y="0"/>
          <a:ext cx="0" cy="0"/>
          <a:chOff x="0" y="0"/>
          <a:chExt cx="0" cy="0"/>
        </a:xfrm>
      </p:grpSpPr>
      <p:sp>
        <p:nvSpPr>
          <p:cNvPr id="266" name="Google Shape;266;p11"/>
          <p:cNvSpPr/>
          <p:nvPr/>
        </p:nvSpPr>
        <p:spPr>
          <a:xfrm>
            <a:off x="0" y="-1"/>
            <a:ext cx="12192000"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67" name="Google Shape;267;p11"/>
          <p:cNvGrpSpPr/>
          <p:nvPr/>
        </p:nvGrpSpPr>
        <p:grpSpPr>
          <a:xfrm>
            <a:off x="-417513" y="0"/>
            <a:ext cx="12584114" cy="6853238"/>
            <a:chOff x="-417513" y="0"/>
            <a:chExt cx="12584114" cy="6853238"/>
          </a:xfrm>
        </p:grpSpPr>
        <p:sp>
          <p:nvSpPr>
            <p:cNvPr id="268" name="Google Shape;268;p11"/>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1"/>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1"/>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1"/>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1"/>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chemeClr val="dk1">
                  <a:alpha val="20000"/>
                </a:schemeClr>
              </a:solidFill>
              <a:prstDash val="lg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11"/>
          <p:cNvGrpSpPr/>
          <p:nvPr/>
        </p:nvGrpSpPr>
        <p:grpSpPr>
          <a:xfrm>
            <a:off x="800144" y="1699589"/>
            <a:ext cx="3674476" cy="3470421"/>
            <a:chOff x="697883" y="1816768"/>
            <a:chExt cx="3674476" cy="3470421"/>
          </a:xfrm>
        </p:grpSpPr>
        <p:sp>
          <p:nvSpPr>
            <p:cNvPr id="290" name="Google Shape;290;p11"/>
            <p:cNvSpPr/>
            <p:nvPr/>
          </p:nvSpPr>
          <p:spPr>
            <a:xfrm>
              <a:off x="697883" y="1816768"/>
              <a:ext cx="3674476" cy="5029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10800000">
              <a:off x="2380224" y="5014786"/>
              <a:ext cx="315988" cy="272403"/>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1"/>
            <p:cNvSpPr/>
            <p:nvPr/>
          </p:nvSpPr>
          <p:spPr>
            <a:xfrm>
              <a:off x="704075" y="2392840"/>
              <a:ext cx="3668284" cy="26243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 name="Google Shape;293;p11"/>
          <p:cNvSpPr txBox="1">
            <a:spLocks noGrp="1"/>
          </p:cNvSpPr>
          <p:nvPr>
            <p:ph type="title"/>
          </p:nvPr>
        </p:nvSpPr>
        <p:spPr>
          <a:xfrm>
            <a:off x="904877" y="2415322"/>
            <a:ext cx="3451730" cy="23998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000"/>
              <a:buFont typeface="Calibri"/>
              <a:buNone/>
            </a:pPr>
            <a:r>
              <a:rPr lang="es-ES" sz="4000">
                <a:solidFill>
                  <a:srgbClr val="FFFFFF"/>
                </a:solidFill>
              </a:rPr>
              <a:t>Tipos de Servicio</a:t>
            </a:r>
            <a:endParaRPr/>
          </a:p>
        </p:txBody>
      </p:sp>
      <p:sp>
        <p:nvSpPr>
          <p:cNvPr id="294" name="Google Shape;294;p11"/>
          <p:cNvSpPr txBox="1">
            <a:spLocks noGrp="1"/>
          </p:cNvSpPr>
          <p:nvPr>
            <p:ph type="body" idx="1"/>
          </p:nvPr>
        </p:nvSpPr>
        <p:spPr>
          <a:xfrm>
            <a:off x="5120640" y="804672"/>
            <a:ext cx="6281928" cy="5248656"/>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1900"/>
              <a:buChar char="•"/>
            </a:pPr>
            <a:r>
              <a:rPr lang="es-ES" sz="1900" b="1"/>
              <a:t>Servicios de tarea</a:t>
            </a:r>
            <a:r>
              <a:rPr lang="es-ES" sz="1900"/>
              <a:t>: Un servicio no agnóstico y que en general se corresponde con una actividad o tarea de un proceso de negocio.</a:t>
            </a:r>
            <a:endParaRPr/>
          </a:p>
          <a:p>
            <a:pPr marL="228600" lvl="0" indent="-228600" algn="l" rtl="0">
              <a:lnSpc>
                <a:spcPct val="90000"/>
              </a:lnSpc>
              <a:spcBef>
                <a:spcPts val="1000"/>
              </a:spcBef>
              <a:spcAft>
                <a:spcPts val="0"/>
              </a:spcAft>
              <a:buClr>
                <a:schemeClr val="dk1"/>
              </a:buClr>
              <a:buSzPts val="1900"/>
              <a:buChar char="•"/>
            </a:pPr>
            <a:r>
              <a:rPr lang="es-ES" sz="1900" b="1"/>
              <a:t>Microservicios</a:t>
            </a:r>
            <a:r>
              <a:rPr lang="es-ES" sz="1900"/>
              <a:t>: Un servicio no agnóstico con un alcance funcional reducido. No suelen ser reutilizables de forma general, pero sí dentro de la aplicación en que se enmarcan.</a:t>
            </a:r>
            <a:endParaRPr/>
          </a:p>
          <a:p>
            <a:pPr marL="228600" lvl="0" indent="-228600" algn="l" rtl="0">
              <a:lnSpc>
                <a:spcPct val="90000"/>
              </a:lnSpc>
              <a:spcBef>
                <a:spcPts val="1000"/>
              </a:spcBef>
              <a:spcAft>
                <a:spcPts val="0"/>
              </a:spcAft>
              <a:buClr>
                <a:schemeClr val="dk1"/>
              </a:buClr>
              <a:buSzPts val="1900"/>
              <a:buChar char="•"/>
            </a:pPr>
            <a:r>
              <a:rPr lang="es-ES" sz="1900" b="1"/>
              <a:t>Servicios de entidad</a:t>
            </a:r>
            <a:r>
              <a:rPr lang="es-ES" sz="1900"/>
              <a:t>: Un servicio agnóstico y que se relaciona con una o más entidades de negocio (por ejemplo, Cliente, Factura o Contrato). Tienen un contexto agnóstico. Por ejemplo, un servicio ‘Orden de compra’ tendría como contexto el procesamiento de cada orden de compra específica.</a:t>
            </a:r>
            <a:endParaRPr/>
          </a:p>
          <a:p>
            <a:pPr marL="228600" lvl="0" indent="-228600" algn="l" rtl="0">
              <a:lnSpc>
                <a:spcPct val="90000"/>
              </a:lnSpc>
              <a:spcBef>
                <a:spcPts val="1000"/>
              </a:spcBef>
              <a:spcAft>
                <a:spcPts val="0"/>
              </a:spcAft>
              <a:buClr>
                <a:schemeClr val="dk1"/>
              </a:buClr>
              <a:buSzPts val="1900"/>
              <a:buChar char="•"/>
            </a:pPr>
            <a:r>
              <a:rPr lang="es-ES" sz="1900" b="1"/>
              <a:t>Servicios de utilidad</a:t>
            </a:r>
            <a:r>
              <a:rPr lang="es-ES" sz="1900"/>
              <a:t>: Un tipo de servicio agnóstico y reutilizable y que ofrece una funcionalidad puntual que no deriva de unas especificaciones de proceso. Suele encapsular funciones técnicas de bajo nivel como, por ejemplo, temas de seguridad o trazado (logs).</a:t>
            </a:r>
            <a:endParaRPr/>
          </a:p>
          <a:p>
            <a:pPr marL="228600" lvl="0" indent="-107950" algn="l" rtl="0">
              <a:lnSpc>
                <a:spcPct val="90000"/>
              </a:lnSpc>
              <a:spcBef>
                <a:spcPts val="1000"/>
              </a:spcBef>
              <a:spcAft>
                <a:spcPts val="0"/>
              </a:spcAft>
              <a:buClr>
                <a:schemeClr val="dk1"/>
              </a:buClr>
              <a:buSzPts val="1900"/>
              <a:buNone/>
            </a:pP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8"/>
        <p:cNvGrpSpPr/>
        <p:nvPr/>
      </p:nvGrpSpPr>
      <p:grpSpPr>
        <a:xfrm>
          <a:off x="0" y="0"/>
          <a:ext cx="0" cy="0"/>
          <a:chOff x="0" y="0"/>
          <a:chExt cx="0" cy="0"/>
        </a:xfrm>
      </p:grpSpPr>
      <p:sp>
        <p:nvSpPr>
          <p:cNvPr id="299" name="Google Shape;299;p12"/>
          <p:cNvSpPr/>
          <p:nvPr/>
        </p:nvSpPr>
        <p:spPr>
          <a:xfrm>
            <a:off x="0" y="-1"/>
            <a:ext cx="12192000"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00" name="Google Shape;300;p12"/>
          <p:cNvGrpSpPr/>
          <p:nvPr/>
        </p:nvGrpSpPr>
        <p:grpSpPr>
          <a:xfrm>
            <a:off x="-417513" y="0"/>
            <a:ext cx="12584114" cy="6853238"/>
            <a:chOff x="-417513" y="0"/>
            <a:chExt cx="12584114" cy="6853238"/>
          </a:xfrm>
        </p:grpSpPr>
        <p:sp>
          <p:nvSpPr>
            <p:cNvPr id="301" name="Google Shape;301;p12"/>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2"/>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2"/>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2"/>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2"/>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2"/>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2"/>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2"/>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2"/>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2"/>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2"/>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2"/>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2"/>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2"/>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2"/>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2"/>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2"/>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chemeClr val="dk1">
                  <a:alpha val="20000"/>
                </a:schemeClr>
              </a:solidFill>
              <a:prstDash val="lg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2"/>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2"/>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2"/>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2"/>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12"/>
          <p:cNvGrpSpPr/>
          <p:nvPr/>
        </p:nvGrpSpPr>
        <p:grpSpPr>
          <a:xfrm>
            <a:off x="800144" y="1699589"/>
            <a:ext cx="3674476" cy="3470421"/>
            <a:chOff x="697883" y="1816768"/>
            <a:chExt cx="3674476" cy="3470421"/>
          </a:xfrm>
        </p:grpSpPr>
        <p:sp>
          <p:nvSpPr>
            <p:cNvPr id="323" name="Google Shape;323;p12"/>
            <p:cNvSpPr/>
            <p:nvPr/>
          </p:nvSpPr>
          <p:spPr>
            <a:xfrm>
              <a:off x="697883" y="1816768"/>
              <a:ext cx="3674476" cy="5029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2"/>
            <p:cNvSpPr/>
            <p:nvPr/>
          </p:nvSpPr>
          <p:spPr>
            <a:xfrm rot="10800000">
              <a:off x="2380224" y="5014786"/>
              <a:ext cx="315988" cy="272403"/>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2"/>
            <p:cNvSpPr/>
            <p:nvPr/>
          </p:nvSpPr>
          <p:spPr>
            <a:xfrm>
              <a:off x="704075" y="2392840"/>
              <a:ext cx="3668284" cy="26243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12"/>
          <p:cNvSpPr txBox="1">
            <a:spLocks noGrp="1"/>
          </p:cNvSpPr>
          <p:nvPr>
            <p:ph type="title"/>
          </p:nvPr>
        </p:nvSpPr>
        <p:spPr>
          <a:xfrm>
            <a:off x="904877" y="2415322"/>
            <a:ext cx="3451730" cy="23998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000"/>
              <a:buFont typeface="Calibri"/>
              <a:buNone/>
            </a:pPr>
            <a:r>
              <a:rPr lang="es-ES" sz="4000">
                <a:solidFill>
                  <a:srgbClr val="FFFFFF"/>
                </a:solidFill>
              </a:rPr>
              <a:t>¿Qué es un servicio agnóstico?</a:t>
            </a:r>
            <a:endParaRPr/>
          </a:p>
        </p:txBody>
      </p:sp>
      <p:sp>
        <p:nvSpPr>
          <p:cNvPr id="327" name="Google Shape;327;p12"/>
          <p:cNvSpPr txBox="1">
            <a:spLocks noGrp="1"/>
          </p:cNvSpPr>
          <p:nvPr>
            <p:ph type="body" idx="1"/>
          </p:nvPr>
        </p:nvSpPr>
        <p:spPr>
          <a:xfrm>
            <a:off x="5120640" y="804672"/>
            <a:ext cx="6281928" cy="5248656"/>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1700"/>
              <a:buChar char="•"/>
            </a:pPr>
            <a:r>
              <a:rPr lang="es-ES" sz="1700"/>
              <a:t>“Un servicio agnóstico es aquel que no depende de tecnología propietaria ni de un proceso de negocio concreto.”</a:t>
            </a:r>
            <a:endParaRPr/>
          </a:p>
          <a:p>
            <a:pPr marL="228600" lvl="0" indent="-228600" algn="l" rtl="0">
              <a:lnSpc>
                <a:spcPct val="90000"/>
              </a:lnSpc>
              <a:spcBef>
                <a:spcPts val="1000"/>
              </a:spcBef>
              <a:spcAft>
                <a:spcPts val="0"/>
              </a:spcAft>
              <a:buClr>
                <a:schemeClr val="dk1"/>
              </a:buClr>
              <a:buSzPts val="1700"/>
              <a:buChar char="•"/>
            </a:pPr>
            <a:r>
              <a:rPr lang="es-ES" sz="1700"/>
              <a:t>Quiere esto decir, que </a:t>
            </a:r>
            <a:r>
              <a:rPr lang="es-ES" sz="1700" b="1"/>
              <a:t>son tan independientes de donde se ejecutan y en que proceso lo hacen que prácticamente son utilizables allá donde queramos</a:t>
            </a:r>
            <a:r>
              <a:rPr lang="es-ES" sz="1700"/>
              <a:t>. En el otro extremo tenemos aquellos servicios que sólo valen para un caso específico</a:t>
            </a:r>
            <a:endParaRPr/>
          </a:p>
          <a:p>
            <a:pPr marL="228600" lvl="0" indent="-228600" algn="l" rtl="0">
              <a:lnSpc>
                <a:spcPct val="90000"/>
              </a:lnSpc>
              <a:spcBef>
                <a:spcPts val="1000"/>
              </a:spcBef>
              <a:spcAft>
                <a:spcPts val="0"/>
              </a:spcAft>
              <a:buClr>
                <a:schemeClr val="dk1"/>
              </a:buClr>
              <a:buSzPts val="1700"/>
              <a:buChar char="•"/>
            </a:pPr>
            <a:r>
              <a:rPr lang="es-ES" sz="1700"/>
              <a:t>Los servicios técnicos son el mejor representante de servicios agnósticos:</a:t>
            </a:r>
            <a:endParaRPr/>
          </a:p>
          <a:p>
            <a:pPr marL="685800" lvl="1" indent="-228600" algn="l" rtl="0">
              <a:lnSpc>
                <a:spcPct val="90000"/>
              </a:lnSpc>
              <a:spcBef>
                <a:spcPts val="500"/>
              </a:spcBef>
              <a:spcAft>
                <a:spcPts val="0"/>
              </a:spcAft>
              <a:buClr>
                <a:schemeClr val="dk1"/>
              </a:buClr>
              <a:buSzPts val="1700"/>
              <a:buChar char="•"/>
            </a:pPr>
            <a:r>
              <a:rPr lang="es-ES" sz="1700"/>
              <a:t>Enviar email</a:t>
            </a:r>
            <a:endParaRPr/>
          </a:p>
          <a:p>
            <a:pPr marL="685800" lvl="1" indent="-228600" algn="l" rtl="0">
              <a:lnSpc>
                <a:spcPct val="90000"/>
              </a:lnSpc>
              <a:spcBef>
                <a:spcPts val="500"/>
              </a:spcBef>
              <a:spcAft>
                <a:spcPts val="0"/>
              </a:spcAft>
              <a:buClr>
                <a:schemeClr val="dk1"/>
              </a:buClr>
              <a:buSzPts val="1700"/>
              <a:buChar char="•"/>
            </a:pPr>
            <a:r>
              <a:rPr lang="es-ES" sz="1700"/>
              <a:t>Enviar fax</a:t>
            </a:r>
            <a:endParaRPr/>
          </a:p>
          <a:p>
            <a:pPr marL="685800" lvl="1" indent="-228600" algn="l" rtl="0">
              <a:lnSpc>
                <a:spcPct val="90000"/>
              </a:lnSpc>
              <a:spcBef>
                <a:spcPts val="500"/>
              </a:spcBef>
              <a:spcAft>
                <a:spcPts val="0"/>
              </a:spcAft>
              <a:buClr>
                <a:schemeClr val="dk1"/>
              </a:buClr>
              <a:buSzPts val="1700"/>
              <a:buChar char="•"/>
            </a:pPr>
            <a:r>
              <a:rPr lang="es-ES" sz="1700"/>
              <a:t>Consultar directorio de usuarios</a:t>
            </a:r>
            <a:endParaRPr/>
          </a:p>
          <a:p>
            <a:pPr marL="228600" lvl="0" indent="-228600" algn="l" rtl="0">
              <a:lnSpc>
                <a:spcPct val="90000"/>
              </a:lnSpc>
              <a:spcBef>
                <a:spcPts val="1000"/>
              </a:spcBef>
              <a:spcAft>
                <a:spcPts val="0"/>
              </a:spcAft>
              <a:buClr>
                <a:schemeClr val="dk1"/>
              </a:buClr>
              <a:buSzPts val="1700"/>
              <a:buChar char="•"/>
            </a:pPr>
            <a:r>
              <a:rPr lang="es-ES" sz="1700"/>
              <a:t>Evidentemente, un servicio que envía un email se puede utilizar en cualquier proceso de negocio dentro de la empresa. Por ejemplo, el servicio de “abrir reclamación” seguramente sólo tiene sentido en el proceso de negocio de gestión de reclamaciones. Por lo tanto, este último servicio no se considera agnóstico.</a:t>
            </a:r>
            <a:endParaRPr/>
          </a:p>
          <a:p>
            <a:pPr marL="228600" lvl="0" indent="-120650" algn="l" rtl="0">
              <a:lnSpc>
                <a:spcPct val="90000"/>
              </a:lnSpc>
              <a:spcBef>
                <a:spcPts val="1000"/>
              </a:spcBef>
              <a:spcAft>
                <a:spcPts val="0"/>
              </a:spcAft>
              <a:buClr>
                <a:schemeClr val="dk1"/>
              </a:buClr>
              <a:buSzPts val="1700"/>
              <a:buNone/>
            </a:pP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1"/>
        <p:cNvGrpSpPr/>
        <p:nvPr/>
      </p:nvGrpSpPr>
      <p:grpSpPr>
        <a:xfrm>
          <a:off x="0" y="0"/>
          <a:ext cx="0" cy="0"/>
          <a:chOff x="0" y="0"/>
          <a:chExt cx="0" cy="0"/>
        </a:xfrm>
      </p:grpSpPr>
      <p:sp>
        <p:nvSpPr>
          <p:cNvPr id="332" name="Google Shape;332;p13"/>
          <p:cNvSpPr/>
          <p:nvPr/>
        </p:nvSpPr>
        <p:spPr>
          <a:xfrm>
            <a:off x="1" y="3726"/>
            <a:ext cx="5614875" cy="6858000"/>
          </a:xfrm>
          <a:prstGeom prst="rect">
            <a:avLst/>
          </a:prstGeom>
          <a:gradFill>
            <a:gsLst>
              <a:gs pos="0">
                <a:srgbClr val="4472C3">
                  <a:alpha val="81960"/>
                </a:srgbClr>
              </a:gs>
              <a:gs pos="25000">
                <a:srgbClr val="4472C4">
                  <a:alpha val="60000"/>
                </a:srgbClr>
              </a:gs>
              <a:gs pos="94000">
                <a:srgbClr val="AEABAB"/>
              </a:gs>
              <a:gs pos="100000">
                <a:srgbClr val="AEABAB"/>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33" name="Google Shape;333;p13"/>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334" name="Google Shape;334;p13"/>
          <p:cNvSpPr txBox="1">
            <a:spLocks noGrp="1"/>
          </p:cNvSpPr>
          <p:nvPr>
            <p:ph type="title"/>
          </p:nvPr>
        </p:nvSpPr>
        <p:spPr>
          <a:xfrm>
            <a:off x="6094105" y="802955"/>
            <a:ext cx="4977976" cy="145405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s-ES">
                <a:solidFill>
                  <a:srgbClr val="000000"/>
                </a:solidFill>
              </a:rPr>
              <a:t>Patrón de diseño en capas</a:t>
            </a:r>
            <a:endParaRPr/>
          </a:p>
        </p:txBody>
      </p:sp>
      <p:sp>
        <p:nvSpPr>
          <p:cNvPr id="335" name="Google Shape;335;p13"/>
          <p:cNvSpPr/>
          <p:nvPr/>
        </p:nvSpPr>
        <p:spPr>
          <a:xfrm>
            <a:off x="0" y="738619"/>
            <a:ext cx="5000438" cy="5400962"/>
          </a:xfrm>
          <a:custGeom>
            <a:avLst/>
            <a:gdLst/>
            <a:ahLst/>
            <a:cxnLst/>
            <a:rect l="l" t="t" r="r" b="b"/>
            <a:pathLst>
              <a:path w="5000438" h="5400962" extrusionOk="0">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w="12700" cap="flat" cmpd="sng">
            <a:solidFill>
              <a:srgbClr val="B3C6E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36" name="Google Shape;336;p13"/>
          <p:cNvPicPr preferRelativeResize="0"/>
          <p:nvPr/>
        </p:nvPicPr>
        <p:blipFill rotWithShape="1">
          <a:blip r:embed="rId4">
            <a:alphaModFix/>
          </a:blip>
          <a:srcRect l="2690" t="15402" r="80286" b="53405"/>
          <a:stretch/>
        </p:blipFill>
        <p:spPr>
          <a:xfrm>
            <a:off x="504211" y="1629089"/>
            <a:ext cx="3512107" cy="3620021"/>
          </a:xfrm>
          <a:prstGeom prst="rect">
            <a:avLst/>
          </a:prstGeom>
          <a:noFill/>
          <a:ln>
            <a:noFill/>
          </a:ln>
        </p:spPr>
      </p:pic>
      <p:sp>
        <p:nvSpPr>
          <p:cNvPr id="337" name="Google Shape;337;p13"/>
          <p:cNvSpPr txBox="1">
            <a:spLocks noGrp="1"/>
          </p:cNvSpPr>
          <p:nvPr>
            <p:ph type="body" idx="1"/>
          </p:nvPr>
        </p:nvSpPr>
        <p:spPr>
          <a:xfrm>
            <a:off x="6090574" y="2421682"/>
            <a:ext cx="4977578" cy="3639289"/>
          </a:xfrm>
          <a:prstGeom prst="rect">
            <a:avLst/>
          </a:prstGeom>
          <a:noFill/>
          <a:ln>
            <a:noFill/>
          </a:ln>
        </p:spPr>
        <p:txBody>
          <a:bodyPr spcFirstLastPara="1" wrap="square" lIns="91425" tIns="45700" rIns="91425" bIns="45700" anchor="ctr" anchorCtr="0">
            <a:normAutofit/>
          </a:bodyPr>
          <a:lstStyle/>
          <a:p>
            <a:pPr marL="0" lvl="0" indent="0" algn="just" rtl="0">
              <a:lnSpc>
                <a:spcPct val="70000"/>
              </a:lnSpc>
              <a:spcBef>
                <a:spcPts val="0"/>
              </a:spcBef>
              <a:spcAft>
                <a:spcPts val="0"/>
              </a:spcAft>
              <a:buClr>
                <a:srgbClr val="000000"/>
              </a:buClr>
              <a:buSzPts val="1757"/>
              <a:buNone/>
            </a:pPr>
            <a:r>
              <a:rPr lang="es-ES" sz="1757">
                <a:solidFill>
                  <a:srgbClr val="000000"/>
                </a:solidFill>
              </a:rPr>
              <a:t>La creación del servicio se esquematiza en las siguientes capas base:</a:t>
            </a:r>
            <a:endParaRPr/>
          </a:p>
          <a:p>
            <a:pPr marL="228600" lvl="0" indent="-228600" algn="just" rtl="0">
              <a:lnSpc>
                <a:spcPct val="70000"/>
              </a:lnSpc>
              <a:spcBef>
                <a:spcPts val="1000"/>
              </a:spcBef>
              <a:spcAft>
                <a:spcPts val="0"/>
              </a:spcAft>
              <a:buClr>
                <a:srgbClr val="000000"/>
              </a:buClr>
              <a:buSzPts val="1850"/>
              <a:buChar char="•"/>
            </a:pPr>
            <a:r>
              <a:rPr lang="es-ES" sz="1850" b="1">
                <a:solidFill>
                  <a:srgbClr val="000000"/>
                </a:solidFill>
              </a:rPr>
              <a:t>Model ó Entity</a:t>
            </a:r>
            <a:r>
              <a:rPr lang="es-ES" sz="1850">
                <a:solidFill>
                  <a:srgbClr val="000000"/>
                </a:solidFill>
              </a:rPr>
              <a:t>: Aquí ubican todas aquellas clases que representan una entidad en el sistemas</a:t>
            </a:r>
            <a:endParaRPr/>
          </a:p>
          <a:p>
            <a:pPr marL="228600" lvl="0" indent="-228600" algn="just" rtl="0">
              <a:lnSpc>
                <a:spcPct val="70000"/>
              </a:lnSpc>
              <a:spcBef>
                <a:spcPts val="1000"/>
              </a:spcBef>
              <a:spcAft>
                <a:spcPts val="0"/>
              </a:spcAft>
              <a:buClr>
                <a:srgbClr val="000000"/>
              </a:buClr>
              <a:buSzPts val="1850"/>
              <a:buChar char="•"/>
            </a:pPr>
            <a:r>
              <a:rPr lang="es-ES" sz="1850" b="1">
                <a:solidFill>
                  <a:srgbClr val="000000"/>
                </a:solidFill>
              </a:rPr>
              <a:t>Repository ó Dao: </a:t>
            </a:r>
            <a:r>
              <a:rPr lang="es-ES" sz="1850">
                <a:solidFill>
                  <a:srgbClr val="000000"/>
                </a:solidFill>
              </a:rPr>
              <a:t>Esta es la capa de acceso a los datos, aquí ubicaremos las clases que accederán a la base de datos.</a:t>
            </a:r>
            <a:endParaRPr/>
          </a:p>
          <a:p>
            <a:pPr marL="228600" lvl="0" indent="-228600" algn="just" rtl="0">
              <a:lnSpc>
                <a:spcPct val="70000"/>
              </a:lnSpc>
              <a:spcBef>
                <a:spcPts val="1000"/>
              </a:spcBef>
              <a:spcAft>
                <a:spcPts val="0"/>
              </a:spcAft>
              <a:buClr>
                <a:srgbClr val="000000"/>
              </a:buClr>
              <a:buSzPts val="1850"/>
              <a:buChar char="•"/>
            </a:pPr>
            <a:r>
              <a:rPr lang="es-ES" sz="1850" b="1">
                <a:solidFill>
                  <a:srgbClr val="000000"/>
                </a:solidFill>
              </a:rPr>
              <a:t>Service:</a:t>
            </a:r>
            <a:r>
              <a:rPr lang="es-ES" sz="1850">
                <a:solidFill>
                  <a:srgbClr val="000000"/>
                </a:solidFill>
              </a:rPr>
              <a:t> En esta capa es donde ubicaremos las clases que contendrán toda la implementación de la lógica de negocio inherente a al servicio que estemos construyendo.</a:t>
            </a:r>
            <a:endParaRPr/>
          </a:p>
          <a:p>
            <a:pPr marL="228600" lvl="0" indent="-228600" algn="just" rtl="0">
              <a:lnSpc>
                <a:spcPct val="70000"/>
              </a:lnSpc>
              <a:spcBef>
                <a:spcPts val="1000"/>
              </a:spcBef>
              <a:spcAft>
                <a:spcPts val="0"/>
              </a:spcAft>
              <a:buClr>
                <a:srgbClr val="000000"/>
              </a:buClr>
              <a:buSzPts val="1850"/>
              <a:buChar char="•"/>
            </a:pPr>
            <a:r>
              <a:rPr lang="es-ES" sz="1850" b="1">
                <a:solidFill>
                  <a:srgbClr val="000000"/>
                </a:solidFill>
              </a:rPr>
              <a:t>Controller:</a:t>
            </a:r>
            <a:r>
              <a:rPr lang="es-ES" sz="1850">
                <a:solidFill>
                  <a:srgbClr val="000000"/>
                </a:solidFill>
              </a:rPr>
              <a:t> Esta es la capa de presentación, aquí es donde vamos a definir las distintas URI y los métodos HTTP que expondrán el recurso.</a:t>
            </a:r>
            <a:endParaRPr sz="1850" b="1">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1"/>
        <p:cNvGrpSpPr/>
        <p:nvPr/>
      </p:nvGrpSpPr>
      <p:grpSpPr>
        <a:xfrm>
          <a:off x="0" y="0"/>
          <a:ext cx="0" cy="0"/>
          <a:chOff x="0" y="0"/>
          <a:chExt cx="0" cy="0"/>
        </a:xfrm>
      </p:grpSpPr>
      <p:sp>
        <p:nvSpPr>
          <p:cNvPr id="372" name="Google Shape;372;p17"/>
          <p:cNvSpPr/>
          <p:nvPr/>
        </p:nvSpPr>
        <p:spPr>
          <a:xfrm>
            <a:off x="6577125" y="3726"/>
            <a:ext cx="5614875" cy="6858000"/>
          </a:xfrm>
          <a:prstGeom prst="rect">
            <a:avLst/>
          </a:prstGeom>
          <a:gradFill>
            <a:gsLst>
              <a:gs pos="0">
                <a:srgbClr val="4472C3">
                  <a:alpha val="81960"/>
                </a:srgbClr>
              </a:gs>
              <a:gs pos="25000">
                <a:srgbClr val="4472C4">
                  <a:alpha val="60000"/>
                </a:srgbClr>
              </a:gs>
              <a:gs pos="94000">
                <a:srgbClr val="AEABAB"/>
              </a:gs>
              <a:gs pos="100000">
                <a:srgbClr val="AEABAB"/>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73" name="Google Shape;373;p17"/>
          <p:cNvPicPr preferRelativeResize="0"/>
          <p:nvPr/>
        </p:nvPicPr>
        <p:blipFill rotWithShape="1">
          <a:blip r:embed="rId3">
            <a:alphaModFix/>
          </a:blip>
          <a:srcRect/>
          <a:stretch/>
        </p:blipFill>
        <p:spPr>
          <a:xfrm flipH="1">
            <a:off x="0" y="0"/>
            <a:ext cx="12192000" cy="6858000"/>
          </a:xfrm>
          <a:prstGeom prst="rect">
            <a:avLst/>
          </a:prstGeom>
          <a:noFill/>
          <a:ln>
            <a:noFill/>
          </a:ln>
        </p:spPr>
      </p:pic>
      <p:sp>
        <p:nvSpPr>
          <p:cNvPr id="374" name="Google Shape;374;p17"/>
          <p:cNvSpPr txBox="1">
            <a:spLocks noGrp="1"/>
          </p:cNvSpPr>
          <p:nvPr>
            <p:ph type="title"/>
          </p:nvPr>
        </p:nvSpPr>
        <p:spPr>
          <a:xfrm>
            <a:off x="801340" y="802955"/>
            <a:ext cx="4977976" cy="145405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s-ES" sz="4400">
                <a:solidFill>
                  <a:srgbClr val="000000"/>
                </a:solidFill>
                <a:latin typeface="Calibri"/>
                <a:ea typeface="Calibri"/>
                <a:cs typeface="Calibri"/>
                <a:sym typeface="Calibri"/>
              </a:rPr>
              <a:t>OpenAPI</a:t>
            </a:r>
            <a:endParaRPr/>
          </a:p>
        </p:txBody>
      </p:sp>
      <p:sp>
        <p:nvSpPr>
          <p:cNvPr id="375" name="Google Shape;375;p17"/>
          <p:cNvSpPr txBox="1">
            <a:spLocks noGrp="1"/>
          </p:cNvSpPr>
          <p:nvPr>
            <p:ph type="body" idx="2"/>
          </p:nvPr>
        </p:nvSpPr>
        <p:spPr>
          <a:xfrm>
            <a:off x="797809" y="2421682"/>
            <a:ext cx="4977578" cy="3639289"/>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Clr>
                <a:srgbClr val="000000"/>
              </a:buClr>
              <a:buSzPts val="2000"/>
              <a:buFont typeface="Arial"/>
              <a:buChar char="•"/>
            </a:pPr>
            <a:r>
              <a:rPr lang="es-ES" sz="2000">
                <a:solidFill>
                  <a:srgbClr val="000000"/>
                </a:solidFill>
              </a:rPr>
              <a:t>La especificación OpenAPI (OEA) define una interfaz estándar independiente del lenguaje para las API RESTful que permite tanto a los seres humanos como a los equipos descubrir y comprender las capacidades del servicio sin acceso al código fuente, la documentación o mediante la inspección del tráfico de red. Cuando se define correctamente, un consumidor puede comprender e interactuar con el servicio remoto con una cantidad mínima de lógica de implementación.</a:t>
            </a:r>
            <a:endParaRPr/>
          </a:p>
          <a:p>
            <a:pPr marL="0" lvl="0" indent="127000" algn="just" rtl="0">
              <a:lnSpc>
                <a:spcPct val="90000"/>
              </a:lnSpc>
              <a:spcBef>
                <a:spcPts val="1000"/>
              </a:spcBef>
              <a:spcAft>
                <a:spcPts val="0"/>
              </a:spcAft>
              <a:buClr>
                <a:schemeClr val="dk1"/>
              </a:buClr>
              <a:buSzPts val="2000"/>
              <a:buFont typeface="Arial"/>
              <a:buNone/>
            </a:pPr>
            <a:endParaRPr sz="2000">
              <a:solidFill>
                <a:srgbClr val="000000"/>
              </a:solidFill>
            </a:endParaRPr>
          </a:p>
        </p:txBody>
      </p:sp>
      <p:sp>
        <p:nvSpPr>
          <p:cNvPr id="376" name="Google Shape;376;p17"/>
          <p:cNvSpPr/>
          <p:nvPr/>
        </p:nvSpPr>
        <p:spPr>
          <a:xfrm flipH="1">
            <a:off x="7191562" y="738619"/>
            <a:ext cx="5000438" cy="5400962"/>
          </a:xfrm>
          <a:custGeom>
            <a:avLst/>
            <a:gdLst/>
            <a:ahLst/>
            <a:cxnLst/>
            <a:rect l="l" t="t" r="r" b="b"/>
            <a:pathLst>
              <a:path w="5000438" h="5400962" extrusionOk="0">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w="12700" cap="flat" cmpd="sng">
            <a:solidFill>
              <a:srgbClr val="B3C6E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77" name="Google Shape;377;p17" descr="MIGRATE SWAGGER 2.0 TO OPENAPI 3.0 FOR AN API BUILT WITH EXPRESS ..."/>
          <p:cNvPicPr preferRelativeResize="0">
            <a:picLocks noGrp="1"/>
          </p:cNvPicPr>
          <p:nvPr>
            <p:ph type="body" idx="1"/>
          </p:nvPr>
        </p:nvPicPr>
        <p:blipFill rotWithShape="1">
          <a:blip r:embed="rId4">
            <a:alphaModFix/>
          </a:blip>
          <a:srcRect/>
          <a:stretch/>
        </p:blipFill>
        <p:spPr>
          <a:xfrm>
            <a:off x="8100821" y="2487023"/>
            <a:ext cx="3661831" cy="19041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2"/>
          <p:cNvSpPr/>
          <p:nvPr/>
        </p:nvSpPr>
        <p:spPr>
          <a:xfrm>
            <a:off x="0" y="0"/>
            <a:ext cx="2013557" cy="6858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5" name="Google Shape;95;p2"/>
          <p:cNvSpPr>
            <a:spLocks noGrp="1"/>
          </p:cNvSpPr>
          <p:nvPr>
            <p:ph type="title"/>
          </p:nvPr>
        </p:nvSpPr>
        <p:spPr>
          <a:xfrm>
            <a:off x="694510" y="1487272"/>
            <a:ext cx="2743200" cy="2743200"/>
          </a:xfrm>
          <a:prstGeom prst="ellipse">
            <a:avLst/>
          </a:prstGeom>
          <a:solidFill>
            <a:srgbClr val="262626"/>
          </a:solidFill>
          <a:ln w="174625" cap="flat" cmpd="thinThick">
            <a:solidFill>
              <a:srgbClr val="262626"/>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2600"/>
              <a:buFont typeface="Calibri"/>
              <a:buNone/>
            </a:pPr>
            <a:r>
              <a:rPr lang="es-ES" sz="2600">
                <a:solidFill>
                  <a:srgbClr val="FFFFFF"/>
                </a:solidFill>
              </a:rPr>
              <a:t>Spring Framework</a:t>
            </a:r>
            <a:endParaRPr/>
          </a:p>
        </p:txBody>
      </p:sp>
      <p:pic>
        <p:nvPicPr>
          <p:cNvPr id="96" name="Google Shape;96;p2" descr="Resultado de imagen para spring framework"/>
          <p:cNvPicPr preferRelativeResize="0"/>
          <p:nvPr/>
        </p:nvPicPr>
        <p:blipFill rotWithShape="1">
          <a:blip r:embed="rId3">
            <a:alphaModFix/>
          </a:blip>
          <a:srcRect/>
          <a:stretch/>
        </p:blipFill>
        <p:spPr>
          <a:xfrm>
            <a:off x="7210835" y="0"/>
            <a:ext cx="4981165" cy="2141901"/>
          </a:xfrm>
          <a:prstGeom prst="rect">
            <a:avLst/>
          </a:prstGeom>
          <a:noFill/>
          <a:ln>
            <a:noFill/>
          </a:ln>
        </p:spPr>
      </p:pic>
      <p:sp>
        <p:nvSpPr>
          <p:cNvPr id="97" name="Google Shape;97;p2"/>
          <p:cNvSpPr txBox="1">
            <a:spLocks noGrp="1"/>
          </p:cNvSpPr>
          <p:nvPr>
            <p:ph type="body" idx="1"/>
          </p:nvPr>
        </p:nvSpPr>
        <p:spPr>
          <a:xfrm>
            <a:off x="3763107" y="2591177"/>
            <a:ext cx="7535008" cy="258749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s-ES" sz="2400"/>
              <a:t>Como definición podemos decir que </a:t>
            </a:r>
            <a:r>
              <a:rPr lang="es-ES" sz="2400" b="1"/>
              <a:t>Spring es un framework de código abierto para la creación de aplicaciones empresariales Java</a:t>
            </a:r>
            <a:r>
              <a:rPr lang="es-ES" sz="2400"/>
              <a:t>, con soporte para Groovy y Kotlin. Tiene una estructura modular y una gran flexibilidad para implementar diferentes tipos de arquitectura según las necesidades de la aplicación.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ES" b="1"/>
              <a:t>Desarrollo de aplicaciones con Spring.</a:t>
            </a:r>
            <a:endParaRPr/>
          </a:p>
        </p:txBody>
      </p:sp>
      <p:grpSp>
        <p:nvGrpSpPr>
          <p:cNvPr id="103" name="Google Shape;103;p3"/>
          <p:cNvGrpSpPr/>
          <p:nvPr/>
        </p:nvGrpSpPr>
        <p:grpSpPr>
          <a:xfrm>
            <a:off x="838200" y="1827430"/>
            <a:ext cx="10515600" cy="4347726"/>
            <a:chOff x="0" y="1805"/>
            <a:chExt cx="10515600" cy="4347726"/>
          </a:xfrm>
        </p:grpSpPr>
        <p:sp>
          <p:nvSpPr>
            <p:cNvPr id="104" name="Google Shape;104;p3"/>
            <p:cNvSpPr/>
            <p:nvPr/>
          </p:nvSpPr>
          <p:spPr>
            <a:xfrm>
              <a:off x="0" y="1805"/>
              <a:ext cx="10515600" cy="91531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76881" y="207750"/>
              <a:ext cx="503420" cy="50342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1057183" y="1805"/>
              <a:ext cx="9458416" cy="91531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txBox="1"/>
            <p:nvPr/>
          </p:nvSpPr>
          <p:spPr>
            <a:xfrm>
              <a:off x="1057183" y="1805"/>
              <a:ext cx="9458416" cy="915310"/>
            </a:xfrm>
            <a:prstGeom prst="rect">
              <a:avLst/>
            </a:prstGeom>
            <a:noFill/>
            <a:ln>
              <a:noFill/>
            </a:ln>
          </p:spPr>
          <p:txBody>
            <a:bodyPr spcFirstLastPara="1" wrap="square" lIns="96850" tIns="96850" rIns="96850" bIns="968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0" i="0" u="none" strike="noStrike" cap="none">
                  <a:solidFill>
                    <a:schemeClr val="dk1"/>
                  </a:solidFill>
                  <a:latin typeface="Calibri"/>
                  <a:ea typeface="Calibri"/>
                  <a:cs typeface="Calibri"/>
                  <a:sym typeface="Calibri"/>
                </a:rPr>
                <a:t>Aplicaciones de </a:t>
              </a:r>
              <a:r>
                <a:rPr lang="es-ES" sz="1700" b="1" i="0" u="none" strike="noStrike" cap="none">
                  <a:solidFill>
                    <a:schemeClr val="dk1"/>
                  </a:solidFill>
                  <a:latin typeface="Calibri"/>
                  <a:ea typeface="Calibri"/>
                  <a:cs typeface="Calibri"/>
                  <a:sym typeface="Calibri"/>
                </a:rPr>
                <a:t>escritorio</a:t>
              </a:r>
              <a:r>
                <a:rPr lang="es-ES" sz="1700" b="0" i="0" u="none" strike="noStrike" cap="none">
                  <a:solidFill>
                    <a:schemeClr val="dk1"/>
                  </a:solidFill>
                  <a:latin typeface="Calibri"/>
                  <a:ea typeface="Calibri"/>
                  <a:cs typeface="Calibri"/>
                  <a:sym typeface="Calibri"/>
                </a:rPr>
                <a:t>, aplicaciones de línea de comando, aplicaciones web clásicas, web reactivas, microservicios…</a:t>
              </a:r>
              <a:endParaRPr sz="1700" b="0" i="0" u="none" strike="noStrike" cap="none">
                <a:solidFill>
                  <a:schemeClr val="dk1"/>
                </a:solidFill>
                <a:latin typeface="Calibri"/>
                <a:ea typeface="Calibri"/>
                <a:cs typeface="Calibri"/>
                <a:sym typeface="Calibri"/>
              </a:endParaRPr>
            </a:p>
          </p:txBody>
        </p:sp>
        <p:sp>
          <p:nvSpPr>
            <p:cNvPr id="108" name="Google Shape;108;p3"/>
            <p:cNvSpPr/>
            <p:nvPr/>
          </p:nvSpPr>
          <p:spPr>
            <a:xfrm>
              <a:off x="0" y="1145944"/>
              <a:ext cx="10515600" cy="91531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276881" y="1351889"/>
              <a:ext cx="503420" cy="50342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057183" y="1145944"/>
              <a:ext cx="9458416" cy="91531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txBox="1"/>
            <p:nvPr/>
          </p:nvSpPr>
          <p:spPr>
            <a:xfrm>
              <a:off x="1057183" y="1145944"/>
              <a:ext cx="9458416" cy="915310"/>
            </a:xfrm>
            <a:prstGeom prst="rect">
              <a:avLst/>
            </a:prstGeom>
            <a:noFill/>
            <a:ln>
              <a:noFill/>
            </a:ln>
          </p:spPr>
          <p:txBody>
            <a:bodyPr spcFirstLastPara="1" wrap="square" lIns="96850" tIns="96850" rIns="96850" bIns="968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0" i="0" u="none" strike="noStrike" cap="none">
                  <a:solidFill>
                    <a:schemeClr val="dk1"/>
                  </a:solidFill>
                  <a:latin typeface="Calibri"/>
                  <a:ea typeface="Calibri"/>
                  <a:cs typeface="Calibri"/>
                  <a:sym typeface="Calibri"/>
                </a:rPr>
                <a:t>Aplicaciones que acceden a </a:t>
              </a:r>
              <a:r>
                <a:rPr lang="es-ES" sz="1700" b="1" i="0" u="none" strike="noStrike" cap="none">
                  <a:solidFill>
                    <a:schemeClr val="dk1"/>
                  </a:solidFill>
                  <a:latin typeface="Calibri"/>
                  <a:ea typeface="Calibri"/>
                  <a:cs typeface="Calibri"/>
                  <a:sym typeface="Calibri"/>
                </a:rPr>
                <a:t>base de datos vía SQL </a:t>
              </a:r>
              <a:r>
                <a:rPr lang="es-ES" sz="1700" b="0" i="0" u="none" strike="noStrike" cap="none">
                  <a:solidFill>
                    <a:schemeClr val="dk1"/>
                  </a:solidFill>
                  <a:latin typeface="Calibri"/>
                  <a:ea typeface="Calibri"/>
                  <a:cs typeface="Calibri"/>
                  <a:sym typeface="Calibri"/>
                </a:rPr>
                <a:t>directamente, a través de algún tipo de ORM, bases de datos NoSQL…</a:t>
              </a:r>
              <a:endParaRPr sz="1700" b="0" i="0" u="none" strike="noStrike" cap="none">
                <a:solidFill>
                  <a:schemeClr val="dk1"/>
                </a:solidFill>
                <a:latin typeface="Calibri"/>
                <a:ea typeface="Calibri"/>
                <a:cs typeface="Calibri"/>
                <a:sym typeface="Calibri"/>
              </a:endParaRPr>
            </a:p>
          </p:txBody>
        </p:sp>
        <p:sp>
          <p:nvSpPr>
            <p:cNvPr id="112" name="Google Shape;112;p3"/>
            <p:cNvSpPr/>
            <p:nvPr/>
          </p:nvSpPr>
          <p:spPr>
            <a:xfrm>
              <a:off x="0" y="2290082"/>
              <a:ext cx="10515600" cy="91531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76881" y="2496027"/>
              <a:ext cx="503420" cy="503420"/>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057183" y="2290082"/>
              <a:ext cx="9458416" cy="91531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txBox="1"/>
            <p:nvPr/>
          </p:nvSpPr>
          <p:spPr>
            <a:xfrm>
              <a:off x="1057183" y="2290082"/>
              <a:ext cx="9458416" cy="915310"/>
            </a:xfrm>
            <a:prstGeom prst="rect">
              <a:avLst/>
            </a:prstGeom>
            <a:noFill/>
            <a:ln>
              <a:noFill/>
            </a:ln>
          </p:spPr>
          <p:txBody>
            <a:bodyPr spcFirstLastPara="1" wrap="square" lIns="96850" tIns="96850" rIns="96850" bIns="968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0" i="0" u="none" strike="noStrike" cap="none">
                  <a:solidFill>
                    <a:schemeClr val="dk1"/>
                  </a:solidFill>
                  <a:latin typeface="Calibri"/>
                  <a:ea typeface="Calibri"/>
                  <a:cs typeface="Calibri"/>
                  <a:sym typeface="Calibri"/>
                </a:rPr>
                <a:t>Aplicaciones con </a:t>
              </a:r>
              <a:r>
                <a:rPr lang="es-ES" sz="1700" b="1" i="0" u="none" strike="noStrike" cap="none">
                  <a:solidFill>
                    <a:schemeClr val="dk1"/>
                  </a:solidFill>
                  <a:latin typeface="Calibri"/>
                  <a:ea typeface="Calibri"/>
                  <a:cs typeface="Calibri"/>
                  <a:sym typeface="Calibri"/>
                </a:rPr>
                <a:t>esquemas de seguridad clásica</a:t>
              </a:r>
              <a:r>
                <a:rPr lang="es-ES" sz="1700" b="0" i="0" u="none" strike="noStrike" cap="none">
                  <a:solidFill>
                    <a:schemeClr val="dk1"/>
                  </a:solidFill>
                  <a:latin typeface="Calibri"/>
                  <a:ea typeface="Calibri"/>
                  <a:cs typeface="Calibri"/>
                  <a:sym typeface="Calibri"/>
                </a:rPr>
                <a:t> donde almacenamos en nuestra base de datos los elementos de seguridad, clave o credenciales, pero también con otros sistemas como OAuth 2.0, JWT, LDAP…</a:t>
              </a:r>
              <a:endParaRPr sz="1700" b="0" i="0" u="none" strike="noStrike" cap="none">
                <a:solidFill>
                  <a:schemeClr val="dk1"/>
                </a:solidFill>
                <a:latin typeface="Calibri"/>
                <a:ea typeface="Calibri"/>
                <a:cs typeface="Calibri"/>
                <a:sym typeface="Calibri"/>
              </a:endParaRPr>
            </a:p>
          </p:txBody>
        </p:sp>
        <p:sp>
          <p:nvSpPr>
            <p:cNvPr id="116" name="Google Shape;116;p3"/>
            <p:cNvSpPr/>
            <p:nvPr/>
          </p:nvSpPr>
          <p:spPr>
            <a:xfrm>
              <a:off x="0" y="3434221"/>
              <a:ext cx="10515600" cy="91531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76881" y="3640166"/>
              <a:ext cx="503420" cy="503420"/>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1057183" y="3434221"/>
              <a:ext cx="9458416" cy="91531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txBox="1"/>
            <p:nvPr/>
          </p:nvSpPr>
          <p:spPr>
            <a:xfrm>
              <a:off x="1057183" y="3434221"/>
              <a:ext cx="9458416" cy="915310"/>
            </a:xfrm>
            <a:prstGeom prst="rect">
              <a:avLst/>
            </a:prstGeom>
            <a:noFill/>
            <a:ln>
              <a:noFill/>
            </a:ln>
          </p:spPr>
          <p:txBody>
            <a:bodyPr spcFirstLastPara="1" wrap="square" lIns="96850" tIns="96850" rIns="96850" bIns="968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0" i="0" u="none" strike="noStrike" cap="none">
                  <a:solidFill>
                    <a:schemeClr val="dk1"/>
                  </a:solidFill>
                  <a:latin typeface="Calibri"/>
                  <a:ea typeface="Calibri"/>
                  <a:cs typeface="Calibri"/>
                  <a:sym typeface="Calibri"/>
                </a:rPr>
                <a:t>Aplicaciones</a:t>
              </a:r>
              <a:r>
                <a:rPr lang="es-ES" sz="1700" b="1" i="0" u="none" strike="noStrike" cap="none">
                  <a:solidFill>
                    <a:schemeClr val="dk1"/>
                  </a:solidFill>
                  <a:latin typeface="Calibri"/>
                  <a:ea typeface="Calibri"/>
                  <a:cs typeface="Calibri"/>
                  <a:sym typeface="Calibri"/>
                </a:rPr>
                <a:t> pequeñas, medianas y grandes</a:t>
              </a:r>
              <a:r>
                <a:rPr lang="es-ES" sz="1700" b="0" i="0" u="none" strike="noStrike" cap="none">
                  <a:solidFill>
                    <a:schemeClr val="dk1"/>
                  </a:solidFill>
                  <a:latin typeface="Calibri"/>
                  <a:ea typeface="Calibri"/>
                  <a:cs typeface="Calibri"/>
                  <a:sym typeface="Calibri"/>
                </a:rPr>
                <a:t>, aplicaciones que tienden a ser escalables, aplicaciones que vayamos a gestionar a través de contenedores, aplicaciones que necesitemos desplegar en la nube…</a:t>
              </a:r>
              <a:endParaRPr sz="17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Google Shape;124;p4"/>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 name="Google Shape;125;p4"/>
          <p:cNvSpPr/>
          <p:nvPr/>
        </p:nvSpPr>
        <p:spPr>
          <a:xfrm>
            <a:off x="0" y="0"/>
            <a:ext cx="2013557" cy="6858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 name="Google Shape;126;p4"/>
          <p:cNvSpPr>
            <a:spLocks noGrp="1"/>
          </p:cNvSpPr>
          <p:nvPr>
            <p:ph type="title"/>
          </p:nvPr>
        </p:nvSpPr>
        <p:spPr>
          <a:xfrm>
            <a:off x="640080" y="2074363"/>
            <a:ext cx="2752354" cy="2709275"/>
          </a:xfrm>
          <a:prstGeom prst="ellipse">
            <a:avLst/>
          </a:prstGeom>
          <a:solidFill>
            <a:srgbClr val="262626"/>
          </a:solidFill>
          <a:ln w="174625" cap="flat" cmpd="thinThick">
            <a:solidFill>
              <a:srgbClr val="262626"/>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2400"/>
              <a:buFont typeface="Calibri"/>
              <a:buNone/>
            </a:pPr>
            <a:r>
              <a:rPr lang="es-ES" sz="2400" b="1">
                <a:solidFill>
                  <a:srgbClr val="FFFFFF"/>
                </a:solidFill>
                <a:latin typeface="Calibri"/>
                <a:ea typeface="Calibri"/>
                <a:cs typeface="Calibri"/>
                <a:sym typeface="Calibri"/>
              </a:rPr>
              <a:t>Características</a:t>
            </a:r>
            <a:endParaRPr/>
          </a:p>
        </p:txBody>
      </p:sp>
      <p:grpSp>
        <p:nvGrpSpPr>
          <p:cNvPr id="127" name="Google Shape;127;p4"/>
          <p:cNvGrpSpPr/>
          <p:nvPr/>
        </p:nvGrpSpPr>
        <p:grpSpPr>
          <a:xfrm>
            <a:off x="5194300" y="471642"/>
            <a:ext cx="6513603" cy="5883988"/>
            <a:chOff x="0" y="718"/>
            <a:chExt cx="6513603" cy="5883988"/>
          </a:xfrm>
        </p:grpSpPr>
        <p:cxnSp>
          <p:nvCxnSpPr>
            <p:cNvPr id="128" name="Google Shape;128;p4"/>
            <p:cNvCxnSpPr/>
            <p:nvPr/>
          </p:nvCxnSpPr>
          <p:spPr>
            <a:xfrm>
              <a:off x="0" y="718"/>
              <a:ext cx="6513603" cy="0"/>
            </a:xfrm>
            <a:prstGeom prst="straightConnector1">
              <a:avLst/>
            </a:prstGeom>
            <a:solidFill>
              <a:srgbClr val="599BD5"/>
            </a:solidFill>
            <a:ln w="12700" cap="flat" cmpd="sng">
              <a:solidFill>
                <a:srgbClr val="599BD5"/>
              </a:solidFill>
              <a:prstDash val="solid"/>
              <a:miter lim="800000"/>
              <a:headEnd type="none" w="sm" len="sm"/>
              <a:tailEnd type="none" w="sm" len="sm"/>
            </a:ln>
          </p:spPr>
        </p:cxnSp>
        <p:sp>
          <p:nvSpPr>
            <p:cNvPr id="129" name="Google Shape;129;p4"/>
            <p:cNvSpPr/>
            <p:nvPr/>
          </p:nvSpPr>
          <p:spPr>
            <a:xfrm>
              <a:off x="0" y="718"/>
              <a:ext cx="6513603" cy="65377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txBox="1"/>
            <p:nvPr/>
          </p:nvSpPr>
          <p:spPr>
            <a:xfrm>
              <a:off x="0" y="718"/>
              <a:ext cx="6513603" cy="653776"/>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chemeClr val="dk1"/>
                </a:buClr>
                <a:buSzPts val="1800"/>
                <a:buFont typeface="Calibri"/>
                <a:buNone/>
              </a:pPr>
              <a:r>
                <a:rPr lang="es-ES" sz="1800" b="1" i="0" u="none" strike="noStrike" cap="none">
                  <a:solidFill>
                    <a:schemeClr val="dk1"/>
                  </a:solidFill>
                  <a:latin typeface="Calibri"/>
                  <a:ea typeface="Calibri"/>
                  <a:cs typeface="Calibri"/>
                  <a:sym typeface="Calibri"/>
                </a:rPr>
                <a:t>Acceso a datos</a:t>
              </a:r>
              <a:r>
                <a:rPr lang="es-ES" sz="1800" b="0" i="0" u="none" strike="noStrike" cap="none">
                  <a:solidFill>
                    <a:schemeClr val="dk1"/>
                  </a:solidFill>
                  <a:latin typeface="Calibri"/>
                  <a:ea typeface="Calibri"/>
                  <a:cs typeface="Calibri"/>
                  <a:sym typeface="Calibri"/>
                </a:rPr>
                <a:t>: soporte </a:t>
              </a:r>
              <a:r>
                <a:rPr lang="es-ES" sz="1800" b="1" i="0" u="none" strike="noStrike" cap="none">
                  <a:solidFill>
                    <a:schemeClr val="dk1"/>
                  </a:solidFill>
                  <a:latin typeface="Calibri"/>
                  <a:ea typeface="Calibri"/>
                  <a:cs typeface="Calibri"/>
                  <a:sym typeface="Calibri"/>
                </a:rPr>
                <a:t>DAO, JDBC, ORM, Marshalling XML</a:t>
              </a:r>
              <a:r>
                <a:rPr lang="es-E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cxnSp>
          <p:nvCxnSpPr>
            <p:cNvPr id="131" name="Google Shape;131;p4"/>
            <p:cNvCxnSpPr/>
            <p:nvPr/>
          </p:nvCxnSpPr>
          <p:spPr>
            <a:xfrm>
              <a:off x="0" y="654495"/>
              <a:ext cx="6513603" cy="0"/>
            </a:xfrm>
            <a:prstGeom prst="straightConnector1">
              <a:avLst/>
            </a:prstGeom>
            <a:solidFill>
              <a:srgbClr val="56B2D0"/>
            </a:solidFill>
            <a:ln w="12700" cap="flat" cmpd="sng">
              <a:solidFill>
                <a:srgbClr val="56B2D0"/>
              </a:solidFill>
              <a:prstDash val="solid"/>
              <a:miter lim="800000"/>
              <a:headEnd type="none" w="sm" len="sm"/>
              <a:tailEnd type="none" w="sm" len="sm"/>
            </a:ln>
          </p:spPr>
        </p:cxnSp>
        <p:sp>
          <p:nvSpPr>
            <p:cNvPr id="132" name="Google Shape;132;p4"/>
            <p:cNvSpPr/>
            <p:nvPr/>
          </p:nvSpPr>
          <p:spPr>
            <a:xfrm>
              <a:off x="0" y="654495"/>
              <a:ext cx="6513603" cy="65377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txBox="1"/>
            <p:nvPr/>
          </p:nvSpPr>
          <p:spPr>
            <a:xfrm>
              <a:off x="0" y="654495"/>
              <a:ext cx="6513603" cy="653776"/>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chemeClr val="dk1"/>
                </a:buClr>
                <a:buSzPts val="1800"/>
                <a:buFont typeface="Calibri"/>
                <a:buNone/>
              </a:pPr>
              <a:r>
                <a:rPr lang="es-ES" sz="1800" b="1" i="0" u="none" strike="noStrike" cap="none">
                  <a:solidFill>
                    <a:schemeClr val="dk1"/>
                  </a:solidFill>
                  <a:latin typeface="Calibri"/>
                  <a:ea typeface="Calibri"/>
                  <a:cs typeface="Calibri"/>
                  <a:sym typeface="Calibri"/>
                </a:rPr>
                <a:t>Gestión de transacciones</a:t>
              </a:r>
              <a:r>
                <a:rPr lang="es-E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cxnSp>
          <p:nvCxnSpPr>
            <p:cNvPr id="134" name="Google Shape;134;p4"/>
            <p:cNvCxnSpPr/>
            <p:nvPr/>
          </p:nvCxnSpPr>
          <p:spPr>
            <a:xfrm>
              <a:off x="0" y="1308271"/>
              <a:ext cx="6513603" cy="0"/>
            </a:xfrm>
            <a:prstGeom prst="straightConnector1">
              <a:avLst/>
            </a:prstGeom>
            <a:solidFill>
              <a:srgbClr val="52CBCC"/>
            </a:solidFill>
            <a:ln w="12700" cap="flat" cmpd="sng">
              <a:solidFill>
                <a:srgbClr val="52CBCC"/>
              </a:solidFill>
              <a:prstDash val="solid"/>
              <a:miter lim="800000"/>
              <a:headEnd type="none" w="sm" len="sm"/>
              <a:tailEnd type="none" w="sm" len="sm"/>
            </a:ln>
          </p:spPr>
        </p:cxnSp>
        <p:sp>
          <p:nvSpPr>
            <p:cNvPr id="135" name="Google Shape;135;p4"/>
            <p:cNvSpPr/>
            <p:nvPr/>
          </p:nvSpPr>
          <p:spPr>
            <a:xfrm>
              <a:off x="0" y="1308271"/>
              <a:ext cx="6513603" cy="65377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txBox="1"/>
            <p:nvPr/>
          </p:nvSpPr>
          <p:spPr>
            <a:xfrm>
              <a:off x="0" y="1308271"/>
              <a:ext cx="6513603" cy="653776"/>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chemeClr val="dk1"/>
                </a:buClr>
                <a:buSzPts val="1800"/>
                <a:buFont typeface="Calibri"/>
                <a:buNone/>
              </a:pPr>
              <a:r>
                <a:rPr lang="es-ES" sz="1800" b="1" i="0" u="none" strike="noStrike" cap="none">
                  <a:solidFill>
                    <a:schemeClr val="dk1"/>
                  </a:solidFill>
                  <a:latin typeface="Calibri"/>
                  <a:ea typeface="Calibri"/>
                  <a:cs typeface="Calibri"/>
                  <a:sym typeface="Calibri"/>
                </a:rPr>
                <a:t>Integración</a:t>
              </a:r>
              <a:r>
                <a:rPr lang="es-ES" sz="1800" b="0" i="0" u="none" strike="noStrike" cap="none">
                  <a:solidFill>
                    <a:schemeClr val="dk1"/>
                  </a:solidFill>
                  <a:latin typeface="Calibri"/>
                  <a:ea typeface="Calibri"/>
                  <a:cs typeface="Calibri"/>
                  <a:sym typeface="Calibri"/>
                </a:rPr>
                <a:t>: comunicación remota, JMS, JCA, JMX, correo electrónico, tareas, programación, caché.</a:t>
              </a:r>
              <a:endParaRPr sz="1800" b="0" i="0" u="none" strike="noStrike" cap="none">
                <a:solidFill>
                  <a:schemeClr val="dk1"/>
                </a:solidFill>
                <a:latin typeface="Calibri"/>
                <a:ea typeface="Calibri"/>
                <a:cs typeface="Calibri"/>
                <a:sym typeface="Calibri"/>
              </a:endParaRPr>
            </a:p>
          </p:txBody>
        </p:sp>
        <p:cxnSp>
          <p:nvCxnSpPr>
            <p:cNvPr id="137" name="Google Shape;137;p4"/>
            <p:cNvCxnSpPr/>
            <p:nvPr/>
          </p:nvCxnSpPr>
          <p:spPr>
            <a:xfrm>
              <a:off x="0" y="1962048"/>
              <a:ext cx="6513603" cy="0"/>
            </a:xfrm>
            <a:prstGeom prst="straightConnector1">
              <a:avLst/>
            </a:prstGeom>
            <a:solidFill>
              <a:srgbClr val="4EC8AC"/>
            </a:solidFill>
            <a:ln w="12700" cap="flat" cmpd="sng">
              <a:solidFill>
                <a:srgbClr val="4EC8AC"/>
              </a:solidFill>
              <a:prstDash val="solid"/>
              <a:miter lim="800000"/>
              <a:headEnd type="none" w="sm" len="sm"/>
              <a:tailEnd type="none" w="sm" len="sm"/>
            </a:ln>
          </p:spPr>
        </p:cxnSp>
        <p:sp>
          <p:nvSpPr>
            <p:cNvPr id="138" name="Google Shape;138;p4"/>
            <p:cNvSpPr/>
            <p:nvPr/>
          </p:nvSpPr>
          <p:spPr>
            <a:xfrm>
              <a:off x="0" y="1962048"/>
              <a:ext cx="6513603" cy="65377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txBox="1"/>
            <p:nvPr/>
          </p:nvSpPr>
          <p:spPr>
            <a:xfrm>
              <a:off x="0" y="1962048"/>
              <a:ext cx="6513603" cy="653776"/>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chemeClr val="dk1"/>
                </a:buClr>
                <a:buSzPts val="1800"/>
                <a:buFont typeface="Calibri"/>
                <a:buNone/>
              </a:pPr>
              <a:r>
                <a:rPr lang="es-ES" sz="1800" b="1" i="0" u="none" strike="noStrike" cap="none">
                  <a:solidFill>
                    <a:schemeClr val="dk1"/>
                  </a:solidFill>
                  <a:latin typeface="Calibri"/>
                  <a:ea typeface="Calibri"/>
                  <a:cs typeface="Calibri"/>
                  <a:sym typeface="Calibri"/>
                </a:rPr>
                <a:t>Pruebas (Testing)</a:t>
              </a:r>
              <a:r>
                <a:rPr lang="es-ES" sz="1800" b="0" i="0" u="none" strike="noStrike" cap="none">
                  <a:solidFill>
                    <a:schemeClr val="dk1"/>
                  </a:solidFill>
                  <a:latin typeface="Calibri"/>
                  <a:ea typeface="Calibri"/>
                  <a:cs typeface="Calibri"/>
                  <a:sym typeface="Calibri"/>
                </a:rPr>
                <a:t>: simulacro de objetos, el framework TestContext, Spring MVC prueba, WebTestClient.</a:t>
              </a:r>
              <a:endParaRPr sz="1800" b="0" i="0" u="none" strike="noStrike" cap="none">
                <a:solidFill>
                  <a:schemeClr val="dk1"/>
                </a:solidFill>
                <a:latin typeface="Calibri"/>
                <a:ea typeface="Calibri"/>
                <a:cs typeface="Calibri"/>
                <a:sym typeface="Calibri"/>
              </a:endParaRPr>
            </a:p>
          </p:txBody>
        </p:sp>
        <p:cxnSp>
          <p:nvCxnSpPr>
            <p:cNvPr id="140" name="Google Shape;140;p4"/>
            <p:cNvCxnSpPr/>
            <p:nvPr/>
          </p:nvCxnSpPr>
          <p:spPr>
            <a:xfrm>
              <a:off x="0" y="2615824"/>
              <a:ext cx="6513603" cy="0"/>
            </a:xfrm>
            <a:prstGeom prst="straightConnector1">
              <a:avLst/>
            </a:prstGeom>
            <a:solidFill>
              <a:srgbClr val="4CC38C"/>
            </a:solidFill>
            <a:ln w="12700" cap="flat" cmpd="sng">
              <a:solidFill>
                <a:srgbClr val="4CC38C"/>
              </a:solidFill>
              <a:prstDash val="solid"/>
              <a:miter lim="800000"/>
              <a:headEnd type="none" w="sm" len="sm"/>
              <a:tailEnd type="none" w="sm" len="sm"/>
            </a:ln>
          </p:spPr>
        </p:cxnSp>
        <p:sp>
          <p:nvSpPr>
            <p:cNvPr id="141" name="Google Shape;141;p4"/>
            <p:cNvSpPr/>
            <p:nvPr/>
          </p:nvSpPr>
          <p:spPr>
            <a:xfrm>
              <a:off x="0" y="2615824"/>
              <a:ext cx="6513603" cy="65377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txBox="1"/>
            <p:nvPr/>
          </p:nvSpPr>
          <p:spPr>
            <a:xfrm>
              <a:off x="0" y="2615824"/>
              <a:ext cx="6513603" cy="653776"/>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chemeClr val="dk1"/>
                </a:buClr>
                <a:buSzPts val="1800"/>
                <a:buFont typeface="Calibri"/>
                <a:buNone/>
              </a:pPr>
              <a:r>
                <a:rPr lang="es-ES" sz="1800" b="1" i="0" u="none" strike="noStrike" cap="none">
                  <a:solidFill>
                    <a:schemeClr val="dk1"/>
                  </a:solidFill>
                  <a:latin typeface="Calibri"/>
                  <a:ea typeface="Calibri"/>
                  <a:cs typeface="Calibri"/>
                  <a:sym typeface="Calibri"/>
                </a:rPr>
                <a:t>Programación orientada a aspectos (AOP)</a:t>
              </a:r>
              <a:r>
                <a:rPr lang="es-ES" sz="1800" b="0" i="0" u="none" strike="noStrike" cap="none">
                  <a:solidFill>
                    <a:schemeClr val="dk1"/>
                  </a:solidFill>
                  <a:latin typeface="Calibri"/>
                  <a:ea typeface="Calibri"/>
                  <a:cs typeface="Calibri"/>
                  <a:sym typeface="Calibri"/>
                </a:rPr>
                <a:t>: permite la implementación de rutinas transversales.</a:t>
              </a:r>
              <a:endParaRPr sz="1800" b="0" i="0" u="none" strike="noStrike" cap="none">
                <a:solidFill>
                  <a:schemeClr val="dk1"/>
                </a:solidFill>
                <a:latin typeface="Calibri"/>
                <a:ea typeface="Calibri"/>
                <a:cs typeface="Calibri"/>
                <a:sym typeface="Calibri"/>
              </a:endParaRPr>
            </a:p>
          </p:txBody>
        </p:sp>
        <p:cxnSp>
          <p:nvCxnSpPr>
            <p:cNvPr id="143" name="Google Shape;143;p4"/>
            <p:cNvCxnSpPr/>
            <p:nvPr/>
          </p:nvCxnSpPr>
          <p:spPr>
            <a:xfrm>
              <a:off x="0" y="3269601"/>
              <a:ext cx="6513603" cy="0"/>
            </a:xfrm>
            <a:prstGeom prst="straightConnector1">
              <a:avLst/>
            </a:prstGeom>
            <a:solidFill>
              <a:srgbClr val="49BF6C"/>
            </a:solidFill>
            <a:ln w="12700" cap="flat" cmpd="sng">
              <a:solidFill>
                <a:srgbClr val="49BF6C"/>
              </a:solidFill>
              <a:prstDash val="solid"/>
              <a:miter lim="800000"/>
              <a:headEnd type="none" w="sm" len="sm"/>
              <a:tailEnd type="none" w="sm" len="sm"/>
            </a:ln>
          </p:spPr>
        </p:cxnSp>
        <p:sp>
          <p:nvSpPr>
            <p:cNvPr id="144" name="Google Shape;144;p4"/>
            <p:cNvSpPr/>
            <p:nvPr/>
          </p:nvSpPr>
          <p:spPr>
            <a:xfrm>
              <a:off x="0" y="3269601"/>
              <a:ext cx="6513603" cy="65377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txBox="1"/>
            <p:nvPr/>
          </p:nvSpPr>
          <p:spPr>
            <a:xfrm>
              <a:off x="0" y="3269601"/>
              <a:ext cx="6513603" cy="653776"/>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chemeClr val="dk1"/>
                </a:buClr>
                <a:buSzPts val="1800"/>
                <a:buFont typeface="Calibri"/>
                <a:buNone/>
              </a:pPr>
              <a:r>
                <a:rPr lang="es-ES" sz="1800" b="0" i="0" u="none" strike="noStrike" cap="none">
                  <a:solidFill>
                    <a:schemeClr val="dk1"/>
                  </a:solidFill>
                  <a:latin typeface="Calibri"/>
                  <a:ea typeface="Calibri"/>
                  <a:cs typeface="Calibri"/>
                  <a:sym typeface="Calibri"/>
                </a:rPr>
                <a:t>MVC (</a:t>
              </a:r>
              <a:r>
                <a:rPr lang="es-ES" sz="1800" b="1" i="0" u="none" strike="noStrike" cap="none">
                  <a:solidFill>
                    <a:schemeClr val="dk1"/>
                  </a:solidFill>
                  <a:latin typeface="Calibri"/>
                  <a:ea typeface="Calibri"/>
                  <a:cs typeface="Calibri"/>
                  <a:sym typeface="Calibri"/>
                </a:rPr>
                <a:t>Modelo Vista Controlador</a:t>
              </a:r>
              <a:r>
                <a:rPr lang="es-E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cxnSp>
          <p:nvCxnSpPr>
            <p:cNvPr id="146" name="Google Shape;146;p4"/>
            <p:cNvCxnSpPr/>
            <p:nvPr/>
          </p:nvCxnSpPr>
          <p:spPr>
            <a:xfrm>
              <a:off x="0" y="3923377"/>
              <a:ext cx="6513603" cy="0"/>
            </a:xfrm>
            <a:prstGeom prst="straightConnector1">
              <a:avLst/>
            </a:prstGeom>
            <a:solidFill>
              <a:srgbClr val="46BA4E"/>
            </a:solidFill>
            <a:ln w="12700" cap="flat" cmpd="sng">
              <a:solidFill>
                <a:srgbClr val="46BA4E"/>
              </a:solidFill>
              <a:prstDash val="solid"/>
              <a:miter lim="800000"/>
              <a:headEnd type="none" w="sm" len="sm"/>
              <a:tailEnd type="none" w="sm" len="sm"/>
            </a:ln>
          </p:spPr>
        </p:cxnSp>
        <p:sp>
          <p:nvSpPr>
            <p:cNvPr id="147" name="Google Shape;147;p4"/>
            <p:cNvSpPr/>
            <p:nvPr/>
          </p:nvSpPr>
          <p:spPr>
            <a:xfrm>
              <a:off x="0" y="3923377"/>
              <a:ext cx="6513603" cy="65377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txBox="1"/>
            <p:nvPr/>
          </p:nvSpPr>
          <p:spPr>
            <a:xfrm>
              <a:off x="0" y="3923377"/>
              <a:ext cx="6513603" cy="653776"/>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chemeClr val="dk1"/>
                </a:buClr>
                <a:buSzPts val="1800"/>
                <a:buFont typeface="Calibri"/>
                <a:buNone/>
              </a:pPr>
              <a:r>
                <a:rPr lang="es-ES" sz="1800" b="1" i="0" u="none" strike="noStrike" cap="none">
                  <a:solidFill>
                    <a:schemeClr val="dk1"/>
                  </a:solidFill>
                  <a:latin typeface="Calibri"/>
                  <a:ea typeface="Calibri"/>
                  <a:cs typeface="Calibri"/>
                  <a:sym typeface="Calibri"/>
                </a:rPr>
                <a:t>Seguridad</a:t>
              </a:r>
              <a:r>
                <a:rPr lang="es-E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cxnSp>
          <p:nvCxnSpPr>
            <p:cNvPr id="149" name="Google Shape;149;p4"/>
            <p:cNvCxnSpPr/>
            <p:nvPr/>
          </p:nvCxnSpPr>
          <p:spPr>
            <a:xfrm>
              <a:off x="0" y="4577154"/>
              <a:ext cx="6513603" cy="0"/>
            </a:xfrm>
            <a:prstGeom prst="straightConnector1">
              <a:avLst/>
            </a:prstGeom>
            <a:solidFill>
              <a:srgbClr val="58B345"/>
            </a:solidFill>
            <a:ln w="12700" cap="flat" cmpd="sng">
              <a:solidFill>
                <a:srgbClr val="58B345"/>
              </a:solidFill>
              <a:prstDash val="solid"/>
              <a:miter lim="800000"/>
              <a:headEnd type="none" w="sm" len="sm"/>
              <a:tailEnd type="none" w="sm" len="sm"/>
            </a:ln>
          </p:spPr>
        </p:cxnSp>
        <p:sp>
          <p:nvSpPr>
            <p:cNvPr id="150" name="Google Shape;150;p4"/>
            <p:cNvSpPr/>
            <p:nvPr/>
          </p:nvSpPr>
          <p:spPr>
            <a:xfrm>
              <a:off x="0" y="4577154"/>
              <a:ext cx="6513603" cy="65377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txBox="1"/>
            <p:nvPr/>
          </p:nvSpPr>
          <p:spPr>
            <a:xfrm>
              <a:off x="0" y="4577154"/>
              <a:ext cx="6513603" cy="653776"/>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chemeClr val="dk1"/>
                </a:buClr>
                <a:buSzPts val="1800"/>
                <a:buFont typeface="Calibri"/>
                <a:buNone/>
              </a:pPr>
              <a:r>
                <a:rPr lang="es-ES" sz="1800" b="1" i="0" u="none" strike="noStrike" cap="none">
                  <a:solidFill>
                    <a:schemeClr val="dk1"/>
                  </a:solidFill>
                  <a:latin typeface="Calibri"/>
                  <a:ea typeface="Calibri"/>
                  <a:cs typeface="Calibri"/>
                  <a:sym typeface="Calibri"/>
                </a:rPr>
                <a:t>Frameworks web</a:t>
              </a:r>
              <a:r>
                <a:rPr lang="es-ES" sz="1800" b="0" i="0" u="none" strike="noStrike" cap="none">
                  <a:solidFill>
                    <a:schemeClr val="dk1"/>
                  </a:solidFill>
                  <a:latin typeface="Calibri"/>
                  <a:ea typeface="Calibri"/>
                  <a:cs typeface="Calibri"/>
                  <a:sym typeface="Calibri"/>
                </a:rPr>
                <a:t>: Spring WebFlux y Spring MVC.</a:t>
              </a:r>
              <a:endParaRPr sz="1800" b="0" i="0" u="none" strike="noStrike" cap="none">
                <a:solidFill>
                  <a:schemeClr val="dk1"/>
                </a:solidFill>
                <a:latin typeface="Calibri"/>
                <a:ea typeface="Calibri"/>
                <a:cs typeface="Calibri"/>
                <a:sym typeface="Calibri"/>
              </a:endParaRPr>
            </a:p>
          </p:txBody>
        </p:sp>
        <p:cxnSp>
          <p:nvCxnSpPr>
            <p:cNvPr id="152" name="Google Shape;152;p4"/>
            <p:cNvCxnSpPr/>
            <p:nvPr/>
          </p:nvCxnSpPr>
          <p:spPr>
            <a:xfrm>
              <a:off x="0" y="5230930"/>
              <a:ext cx="6513603" cy="0"/>
            </a:xfrm>
            <a:prstGeom prst="straightConnector1">
              <a:avLst/>
            </a:prstGeom>
            <a:solidFill>
              <a:srgbClr val="6FAB46"/>
            </a:solidFill>
            <a:ln w="12700" cap="flat" cmpd="sng">
              <a:solidFill>
                <a:srgbClr val="6FAB46"/>
              </a:solidFill>
              <a:prstDash val="solid"/>
              <a:miter lim="800000"/>
              <a:headEnd type="none" w="sm" len="sm"/>
              <a:tailEnd type="none" w="sm" len="sm"/>
            </a:ln>
          </p:spPr>
        </p:cxnSp>
        <p:sp>
          <p:nvSpPr>
            <p:cNvPr id="153" name="Google Shape;153;p4"/>
            <p:cNvSpPr/>
            <p:nvPr/>
          </p:nvSpPr>
          <p:spPr>
            <a:xfrm>
              <a:off x="0" y="5230930"/>
              <a:ext cx="6513603" cy="65377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txBox="1"/>
            <p:nvPr/>
          </p:nvSpPr>
          <p:spPr>
            <a:xfrm>
              <a:off x="0" y="5230930"/>
              <a:ext cx="6513603" cy="653776"/>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chemeClr val="dk1"/>
                </a:buClr>
                <a:buSzPts val="1800"/>
                <a:buFont typeface="Calibri"/>
                <a:buNone/>
              </a:pPr>
              <a:r>
                <a:rPr lang="es-ES" sz="1800" b="1" i="0" u="none" strike="noStrike" cap="none">
                  <a:solidFill>
                    <a:schemeClr val="dk1"/>
                  </a:solidFill>
                  <a:latin typeface="Calibri"/>
                  <a:ea typeface="Calibri"/>
                  <a:cs typeface="Calibri"/>
                  <a:sym typeface="Calibri"/>
                </a:rPr>
                <a:t>Procesamiento de datos por lotes</a:t>
              </a:r>
              <a:r>
                <a:rPr lang="es-E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8"/>
        <p:cNvGrpSpPr/>
        <p:nvPr/>
      </p:nvGrpSpPr>
      <p:grpSpPr>
        <a:xfrm>
          <a:off x="0" y="0"/>
          <a:ext cx="0" cy="0"/>
          <a:chOff x="0" y="0"/>
          <a:chExt cx="0" cy="0"/>
        </a:xfrm>
      </p:grpSpPr>
      <p:sp>
        <p:nvSpPr>
          <p:cNvPr id="159" name="Google Shape;159;p5"/>
          <p:cNvSpPr txBox="1">
            <a:spLocks noGrp="1"/>
          </p:cNvSpPr>
          <p:nvPr>
            <p:ph type="title"/>
          </p:nvPr>
        </p:nvSpPr>
        <p:spPr>
          <a:xfrm>
            <a:off x="886968" y="1252728"/>
            <a:ext cx="3493008" cy="4352544"/>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000"/>
              <a:buFont typeface="Calibri"/>
              <a:buNone/>
            </a:pPr>
            <a:r>
              <a:rPr lang="es-ES" sz="4000" b="1"/>
              <a:t>La</a:t>
            </a:r>
            <a:r>
              <a:rPr lang="es-ES" sz="4000"/>
              <a:t> </a:t>
            </a:r>
            <a:r>
              <a:rPr lang="es-ES" sz="4000" b="1"/>
              <a:t>Inyección de Dependencias</a:t>
            </a:r>
            <a:endParaRPr sz="4000"/>
          </a:p>
        </p:txBody>
      </p:sp>
      <p:sp>
        <p:nvSpPr>
          <p:cNvPr id="160" name="Google Shape;160;p5"/>
          <p:cNvSpPr/>
          <p:nvPr/>
        </p:nvSpPr>
        <p:spPr>
          <a:xfrm rot="5400000">
            <a:off x="4588603" y="3336426"/>
            <a:ext cx="200040" cy="172448"/>
          </a:xfrm>
          <a:prstGeom prst="triangle">
            <a:avLst>
              <a:gd name="adj" fmla="val 50000"/>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61" name="Google Shape;161;p5"/>
          <p:cNvSpPr txBox="1">
            <a:spLocks noGrp="1"/>
          </p:cNvSpPr>
          <p:nvPr>
            <p:ph type="body" idx="1"/>
          </p:nvPr>
        </p:nvSpPr>
        <p:spPr>
          <a:xfrm>
            <a:off x="5020056" y="811022"/>
            <a:ext cx="5724144" cy="5248656"/>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400"/>
              <a:buChar char="•"/>
            </a:pPr>
            <a:r>
              <a:rPr lang="es-ES" sz="2400" b="1"/>
              <a:t>(Dependency Injection)</a:t>
            </a:r>
            <a:r>
              <a:rPr lang="es-ES" sz="2400"/>
              <a:t>: Al momento de escribir una aplicación Java compleja, las clases de la aplicación deben ser lo más independientes posible de otras clases Java, para aumentar la posibilidad de reutilizarlas y probarlas independientemente de otras clases, mientras se prueban las unidades. Básicamente la inyección de dependencias (</a:t>
            </a:r>
            <a:r>
              <a:rPr lang="es-ES" sz="2400" b="1"/>
              <a:t>DI</a:t>
            </a:r>
            <a:r>
              <a:rPr lang="es-ES" sz="2400"/>
              <a:t>) ayuda a unir estas clases y al mismo tiempo mantenerlas independientes.</a:t>
            </a:r>
            <a:endParaRPr/>
          </a:p>
          <a:p>
            <a:pPr marL="0" lvl="0" indent="0" algn="l" rtl="0">
              <a:lnSpc>
                <a:spcPct val="90000"/>
              </a:lnSpc>
              <a:spcBef>
                <a:spcPts val="1000"/>
              </a:spcBef>
              <a:spcAft>
                <a:spcPts val="0"/>
              </a:spcAft>
              <a:buClr>
                <a:schemeClr val="dk1"/>
              </a:buClr>
              <a:buSzPts val="2400"/>
              <a:buNone/>
            </a:pP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5"/>
        <p:cNvGrpSpPr/>
        <p:nvPr/>
      </p:nvGrpSpPr>
      <p:grpSpPr>
        <a:xfrm>
          <a:off x="0" y="0"/>
          <a:ext cx="0" cy="0"/>
          <a:chOff x="0" y="0"/>
          <a:chExt cx="0" cy="0"/>
        </a:xfrm>
      </p:grpSpPr>
      <p:sp>
        <p:nvSpPr>
          <p:cNvPr id="166" name="Google Shape;166;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7" name="Google Shape;167;p6"/>
          <p:cNvSpPr/>
          <p:nvPr/>
        </p:nvSpPr>
        <p:spPr>
          <a:xfrm>
            <a:off x="-1" y="0"/>
            <a:ext cx="6096002" cy="6858000"/>
          </a:xfrm>
          <a:custGeom>
            <a:avLst/>
            <a:gdLst/>
            <a:ahLst/>
            <a:cxnLst/>
            <a:rect l="l" t="t" r="r" b="b"/>
            <a:pathLst>
              <a:path w="6096002" h="6858000" extrusionOk="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solidFill>
            <a:schemeClr val="lt1"/>
          </a:solidFill>
          <a:ln w="9525" cap="flat" cmpd="sng">
            <a:solidFill>
              <a:srgbClr val="EFEFEF"/>
            </a:solidFill>
            <a:prstDash val="solid"/>
            <a:miter lim="800000"/>
            <a:headEnd type="none" w="sm" len="sm"/>
            <a:tailEnd type="none" w="sm" len="sm"/>
          </a:ln>
          <a:effectLst>
            <a:outerShdw blurRad="50800" dist="38100" algn="l" rotWithShape="0">
              <a:srgbClr val="D8D8D8">
                <a:alpha val="2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8" name="Google Shape;168;p6"/>
          <p:cNvSpPr/>
          <p:nvPr/>
        </p:nvSpPr>
        <p:spPr>
          <a:xfrm>
            <a:off x="0" y="0"/>
            <a:ext cx="6085370" cy="6858000"/>
          </a:xfrm>
          <a:custGeom>
            <a:avLst/>
            <a:gdLst/>
            <a:ahLst/>
            <a:cxnLst/>
            <a:rect l="l" t="t" r="r" b="b"/>
            <a:pathLst>
              <a:path w="6085370" h="6858000" extrusionOk="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9" name="Google Shape;169;p6"/>
          <p:cNvSpPr/>
          <p:nvPr/>
        </p:nvSpPr>
        <p:spPr>
          <a:xfrm>
            <a:off x="0" y="1152144"/>
            <a:ext cx="128016" cy="65390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70" name="Google Shape;170;p6"/>
          <p:cNvSpPr/>
          <p:nvPr/>
        </p:nvSpPr>
        <p:spPr>
          <a:xfrm>
            <a:off x="438912" y="2185062"/>
            <a:ext cx="4983480"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1" name="Google Shape;171;p6"/>
          <p:cNvSpPr txBox="1">
            <a:spLocks noGrp="1"/>
          </p:cNvSpPr>
          <p:nvPr>
            <p:ph type="body" idx="1"/>
          </p:nvPr>
        </p:nvSpPr>
        <p:spPr>
          <a:xfrm>
            <a:off x="438912" y="2512611"/>
            <a:ext cx="4832803" cy="366435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Char char="•"/>
            </a:pPr>
            <a:r>
              <a:rPr lang="es-ES" sz="1800" b="1"/>
              <a:t>Spring Boot</a:t>
            </a:r>
            <a:r>
              <a:rPr lang="es-ES" sz="1800"/>
              <a:t> es una tecnología que permite optimizar los tiempos de desarrollo en la creación y despliegue de proyectos permitiéndonos a los desarrolladores enfocarnos en el desarrollo de la aplicación.</a:t>
            </a:r>
            <a:endParaRPr/>
          </a:p>
          <a:p>
            <a:pPr marL="228600" lvl="0" indent="-114300" algn="l" rtl="0">
              <a:lnSpc>
                <a:spcPct val="90000"/>
              </a:lnSpc>
              <a:spcBef>
                <a:spcPts val="1000"/>
              </a:spcBef>
              <a:spcAft>
                <a:spcPts val="0"/>
              </a:spcAft>
              <a:buClr>
                <a:schemeClr val="dk1"/>
              </a:buClr>
              <a:buSzPts val="1800"/>
              <a:buNone/>
            </a:pPr>
            <a:endParaRPr sz="1800"/>
          </a:p>
          <a:p>
            <a:pPr marL="228600" lvl="0" indent="-228600" algn="l" rtl="0">
              <a:lnSpc>
                <a:spcPct val="90000"/>
              </a:lnSpc>
              <a:spcBef>
                <a:spcPts val="1000"/>
              </a:spcBef>
              <a:spcAft>
                <a:spcPts val="0"/>
              </a:spcAft>
              <a:buClr>
                <a:schemeClr val="dk1"/>
              </a:buClr>
              <a:buSzPts val="1800"/>
              <a:buChar char="•"/>
            </a:pPr>
            <a:r>
              <a:rPr lang="es-ES" sz="1800"/>
              <a:t>Podríamos definir Spring Boot como un acelerador para la creación de proyectos de Spring, que se basa principalmente en el concepto de convención antes de configuración.</a:t>
            </a:r>
            <a:endParaRPr/>
          </a:p>
        </p:txBody>
      </p:sp>
      <p:pic>
        <p:nvPicPr>
          <p:cNvPr id="172" name="Google Shape;172;p6" descr="Resultado de imagen para spring boot"/>
          <p:cNvPicPr preferRelativeResize="0"/>
          <p:nvPr/>
        </p:nvPicPr>
        <p:blipFill rotWithShape="1">
          <a:blip r:embed="rId3">
            <a:alphaModFix/>
          </a:blip>
          <a:srcRect/>
          <a:stretch/>
        </p:blipFill>
        <p:spPr>
          <a:xfrm>
            <a:off x="286673" y="561956"/>
            <a:ext cx="4670809" cy="1623106"/>
          </a:xfrm>
          <a:prstGeom prst="rect">
            <a:avLst/>
          </a:prstGeom>
          <a:noFill/>
          <a:ln>
            <a:noFill/>
          </a:ln>
        </p:spPr>
      </p:pic>
      <p:pic>
        <p:nvPicPr>
          <p:cNvPr id="173" name="Google Shape;173;p6" descr="Imagen que contiene monitor, pantalla, televisión, cuarto&#10;&#10;Descripción generada automáticamente"/>
          <p:cNvPicPr preferRelativeResize="0"/>
          <p:nvPr/>
        </p:nvPicPr>
        <p:blipFill rotWithShape="1">
          <a:blip r:embed="rId4">
            <a:alphaModFix/>
          </a:blip>
          <a:srcRect/>
          <a:stretch/>
        </p:blipFill>
        <p:spPr>
          <a:xfrm>
            <a:off x="6617368" y="4307056"/>
            <a:ext cx="5135719" cy="987088"/>
          </a:xfrm>
          <a:prstGeom prst="rect">
            <a:avLst/>
          </a:prstGeom>
          <a:noFill/>
          <a:ln>
            <a:noFill/>
          </a:ln>
        </p:spPr>
      </p:pic>
      <p:pic>
        <p:nvPicPr>
          <p:cNvPr id="174" name="Google Shape;174;p6"/>
          <p:cNvPicPr preferRelativeResize="0"/>
          <p:nvPr/>
        </p:nvPicPr>
        <p:blipFill rotWithShape="1">
          <a:blip r:embed="rId5">
            <a:alphaModFix/>
          </a:blip>
          <a:srcRect/>
          <a:stretch/>
        </p:blipFill>
        <p:spPr>
          <a:xfrm>
            <a:off x="7085225" y="379724"/>
            <a:ext cx="4200005" cy="35000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7"/>
          <p:cNvSpPr/>
          <p:nvPr/>
        </p:nvSpPr>
        <p:spPr>
          <a:xfrm>
            <a:off x="321564" y="320040"/>
            <a:ext cx="11548872"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p7"/>
          <p:cNvSpPr txBox="1">
            <a:spLocks noGrp="1"/>
          </p:cNvSpPr>
          <p:nvPr>
            <p:ph type="title"/>
          </p:nvPr>
        </p:nvSpPr>
        <p:spPr>
          <a:xfrm>
            <a:off x="838200" y="963877"/>
            <a:ext cx="3494362" cy="4930246"/>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Calibri"/>
              <a:buNone/>
            </a:pPr>
            <a:r>
              <a:rPr lang="es-ES" b="1"/>
              <a:t>Características</a:t>
            </a:r>
            <a:endParaRPr b="1"/>
          </a:p>
        </p:txBody>
      </p:sp>
      <p:cxnSp>
        <p:nvCxnSpPr>
          <p:cNvPr id="181" name="Google Shape;181;p7"/>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82" name="Google Shape;182;p7"/>
          <p:cNvSpPr txBox="1">
            <a:spLocks noGrp="1"/>
          </p:cNvSpPr>
          <p:nvPr>
            <p:ph type="body" idx="1"/>
          </p:nvPr>
        </p:nvSpPr>
        <p:spPr>
          <a:xfrm>
            <a:off x="4976031" y="963877"/>
            <a:ext cx="6377769" cy="4930246"/>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1900"/>
              <a:buChar char="•"/>
            </a:pPr>
            <a:r>
              <a:rPr lang="es-ES" sz="1900" b="1"/>
              <a:t>Servidores Embebidos</a:t>
            </a:r>
            <a:endParaRPr sz="1900"/>
          </a:p>
          <a:p>
            <a:pPr marL="685800" lvl="1" indent="-228600" algn="l" rtl="0">
              <a:lnSpc>
                <a:spcPct val="90000"/>
              </a:lnSpc>
              <a:spcBef>
                <a:spcPts val="500"/>
              </a:spcBef>
              <a:spcAft>
                <a:spcPts val="0"/>
              </a:spcAft>
              <a:buClr>
                <a:schemeClr val="dk1"/>
              </a:buClr>
              <a:buSzPts val="1900"/>
              <a:buChar char="•"/>
            </a:pPr>
            <a:r>
              <a:rPr lang="es-ES" sz="1900"/>
              <a:t>Spring Boot soporta a Tomcat y Jetty como servidores embebidos.</a:t>
            </a:r>
            <a:endParaRPr/>
          </a:p>
          <a:p>
            <a:pPr marL="228600" lvl="0" indent="-228600" algn="l" rtl="0">
              <a:lnSpc>
                <a:spcPct val="90000"/>
              </a:lnSpc>
              <a:spcBef>
                <a:spcPts val="1000"/>
              </a:spcBef>
              <a:spcAft>
                <a:spcPts val="0"/>
              </a:spcAft>
              <a:buClr>
                <a:schemeClr val="dk1"/>
              </a:buClr>
              <a:buSzPts val="1900"/>
              <a:buChar char="•"/>
            </a:pPr>
            <a:r>
              <a:rPr lang="es-ES" sz="1900" b="1"/>
              <a:t>Configuración Simple</a:t>
            </a:r>
            <a:endParaRPr sz="1900"/>
          </a:p>
          <a:p>
            <a:pPr marL="685800" lvl="1" indent="-228600" algn="l" rtl="0">
              <a:lnSpc>
                <a:spcPct val="90000"/>
              </a:lnSpc>
              <a:spcBef>
                <a:spcPts val="500"/>
              </a:spcBef>
              <a:spcAft>
                <a:spcPts val="0"/>
              </a:spcAft>
              <a:buClr>
                <a:schemeClr val="dk1"/>
              </a:buClr>
              <a:buSzPts val="1900"/>
              <a:buChar char="•"/>
            </a:pPr>
            <a:r>
              <a:rPr lang="es-ES" sz="1900"/>
              <a:t>Spring Boot soporta cada una de las características de los mòdulos de Spring como son Spring MVC, Spring Data, Spring Rest, Spring Security y lo hace de una manera simple, a través de dependencias simples una sola por cada tecnologìa. Adicionalmente la forma de construirla y configurarla es simple y óptima de manera online a través de la herramienta Spring Initializr.</a:t>
            </a:r>
            <a:endParaRPr/>
          </a:p>
          <a:p>
            <a:pPr marL="228600" lvl="0" indent="-228600" algn="l" rtl="0">
              <a:lnSpc>
                <a:spcPct val="90000"/>
              </a:lnSpc>
              <a:spcBef>
                <a:spcPts val="1000"/>
              </a:spcBef>
              <a:spcAft>
                <a:spcPts val="0"/>
              </a:spcAft>
              <a:buClr>
                <a:schemeClr val="dk1"/>
              </a:buClr>
              <a:buSzPts val="1900"/>
              <a:buChar char="•"/>
            </a:pPr>
            <a:r>
              <a:rPr lang="es-ES" sz="1900" b="1"/>
              <a:t>Características de Producción Listas</a:t>
            </a:r>
            <a:endParaRPr sz="1900"/>
          </a:p>
          <a:p>
            <a:pPr marL="685800" lvl="1" indent="-228600" algn="l" rtl="0">
              <a:lnSpc>
                <a:spcPct val="90000"/>
              </a:lnSpc>
              <a:spcBef>
                <a:spcPts val="500"/>
              </a:spcBef>
              <a:spcAft>
                <a:spcPts val="0"/>
              </a:spcAft>
              <a:buClr>
                <a:schemeClr val="dk1"/>
              </a:buClr>
              <a:buSzPts val="1900"/>
              <a:buChar char="•"/>
            </a:pPr>
            <a:r>
              <a:rPr lang="es-ES" sz="1900"/>
              <a:t>Spring Boot viene con características de configuración predefinidas para ambientes de producción. Adicionalmente se puede configurar características de acuerdo a la ambiente a través de Spring Profiles.</a:t>
            </a:r>
            <a:endParaRPr/>
          </a:p>
          <a:p>
            <a:pPr marL="228600" lvl="0" indent="-107950" algn="l" rtl="0">
              <a:lnSpc>
                <a:spcPct val="90000"/>
              </a:lnSpc>
              <a:spcBef>
                <a:spcPts val="1000"/>
              </a:spcBef>
              <a:spcAft>
                <a:spcPts val="0"/>
              </a:spcAft>
              <a:buClr>
                <a:schemeClr val="dk1"/>
              </a:buClr>
              <a:buSzPts val="1900"/>
              <a:buNone/>
            </a:pPr>
            <a:endParaRPr sz="1900"/>
          </a:p>
        </p:txBody>
      </p:sp>
      <p:pic>
        <p:nvPicPr>
          <p:cNvPr id="183" name="Google Shape;183;p7" descr="Resultado de imagen para spring boot"/>
          <p:cNvPicPr preferRelativeResize="0"/>
          <p:nvPr/>
        </p:nvPicPr>
        <p:blipFill rotWithShape="1">
          <a:blip r:embed="rId3">
            <a:alphaModFix/>
          </a:blip>
          <a:srcRect/>
          <a:stretch/>
        </p:blipFill>
        <p:spPr>
          <a:xfrm>
            <a:off x="682371" y="1685645"/>
            <a:ext cx="3971925" cy="1209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
        <p:cNvGrpSpPr/>
        <p:nvPr/>
      </p:nvGrpSpPr>
      <p:grpSpPr>
        <a:xfrm>
          <a:off x="0" y="0"/>
          <a:ext cx="0" cy="0"/>
          <a:chOff x="0" y="0"/>
          <a:chExt cx="0" cy="0"/>
        </a:xfrm>
      </p:grpSpPr>
      <p:sp>
        <p:nvSpPr>
          <p:cNvPr id="188" name="Google Shape;188;p8"/>
          <p:cNvSpPr/>
          <p:nvPr/>
        </p:nvSpPr>
        <p:spPr>
          <a:xfrm>
            <a:off x="1" y="3726"/>
            <a:ext cx="5614875" cy="6858000"/>
          </a:xfrm>
          <a:prstGeom prst="rect">
            <a:avLst/>
          </a:prstGeom>
          <a:gradFill>
            <a:gsLst>
              <a:gs pos="0">
                <a:srgbClr val="4472C3">
                  <a:alpha val="81960"/>
                </a:srgbClr>
              </a:gs>
              <a:gs pos="25000">
                <a:srgbClr val="4472C4">
                  <a:alpha val="60000"/>
                </a:srgbClr>
              </a:gs>
              <a:gs pos="94000">
                <a:srgbClr val="AEABAB"/>
              </a:gs>
              <a:gs pos="100000">
                <a:srgbClr val="AEABAB"/>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89" name="Google Shape;189;p8"/>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90" name="Google Shape;190;p8"/>
          <p:cNvSpPr txBox="1">
            <a:spLocks noGrp="1"/>
          </p:cNvSpPr>
          <p:nvPr>
            <p:ph type="title"/>
          </p:nvPr>
        </p:nvSpPr>
        <p:spPr>
          <a:xfrm>
            <a:off x="6094105" y="802955"/>
            <a:ext cx="4977976" cy="145405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s-ES" b="1">
                <a:solidFill>
                  <a:srgbClr val="000000"/>
                </a:solidFill>
              </a:rPr>
              <a:t>¿Qué es un API REST?</a:t>
            </a:r>
            <a:endParaRPr/>
          </a:p>
        </p:txBody>
      </p:sp>
      <p:sp>
        <p:nvSpPr>
          <p:cNvPr id="191" name="Google Shape;191;p8"/>
          <p:cNvSpPr/>
          <p:nvPr/>
        </p:nvSpPr>
        <p:spPr>
          <a:xfrm>
            <a:off x="0" y="738619"/>
            <a:ext cx="5000438" cy="5400962"/>
          </a:xfrm>
          <a:custGeom>
            <a:avLst/>
            <a:gdLst/>
            <a:ahLst/>
            <a:cxnLst/>
            <a:rect l="l" t="t" r="r" b="b"/>
            <a:pathLst>
              <a:path w="5000438" h="5400962" extrusionOk="0">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w="12700" cap="flat" cmpd="sng">
            <a:solidFill>
              <a:srgbClr val="B3C6E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2" name="Google Shape;192;p8"/>
          <p:cNvPicPr preferRelativeResize="0"/>
          <p:nvPr/>
        </p:nvPicPr>
        <p:blipFill rotWithShape="1">
          <a:blip r:embed="rId4">
            <a:alphaModFix/>
          </a:blip>
          <a:srcRect/>
          <a:stretch/>
        </p:blipFill>
        <p:spPr>
          <a:xfrm>
            <a:off x="450254" y="1629089"/>
            <a:ext cx="3620021" cy="3620021"/>
          </a:xfrm>
          <a:prstGeom prst="rect">
            <a:avLst/>
          </a:prstGeom>
          <a:noFill/>
          <a:ln>
            <a:noFill/>
          </a:ln>
        </p:spPr>
      </p:pic>
      <p:sp>
        <p:nvSpPr>
          <p:cNvPr id="193" name="Google Shape;193;p8"/>
          <p:cNvSpPr txBox="1">
            <a:spLocks noGrp="1"/>
          </p:cNvSpPr>
          <p:nvPr>
            <p:ph type="body" idx="1"/>
          </p:nvPr>
        </p:nvSpPr>
        <p:spPr>
          <a:xfrm>
            <a:off x="6090574" y="2421682"/>
            <a:ext cx="4977578" cy="3639289"/>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rgbClr val="000000"/>
              </a:buClr>
              <a:buSzPts val="1700"/>
              <a:buChar char="•"/>
            </a:pPr>
            <a:r>
              <a:rPr lang="es-ES" sz="1700" b="1">
                <a:solidFill>
                  <a:srgbClr val="000000"/>
                </a:solidFill>
              </a:rPr>
              <a:t>API</a:t>
            </a:r>
            <a:r>
              <a:rPr lang="es-ES" sz="1700">
                <a:solidFill>
                  <a:srgbClr val="000000"/>
                </a:solidFill>
              </a:rPr>
              <a:t> (Application Programming Interface):</a:t>
            </a:r>
            <a:endParaRPr/>
          </a:p>
          <a:p>
            <a:pPr marL="685800" lvl="1" indent="-228600" algn="l" rtl="0">
              <a:lnSpc>
                <a:spcPct val="90000"/>
              </a:lnSpc>
              <a:spcBef>
                <a:spcPts val="500"/>
              </a:spcBef>
              <a:spcAft>
                <a:spcPts val="0"/>
              </a:spcAft>
              <a:buClr>
                <a:srgbClr val="000000"/>
              </a:buClr>
              <a:buSzPts val="1700"/>
              <a:buChar char="•"/>
            </a:pPr>
            <a:r>
              <a:rPr lang="es-ES" sz="1700">
                <a:solidFill>
                  <a:srgbClr val="000000"/>
                </a:solidFill>
              </a:rPr>
              <a:t>Interfaz de Programación de Aplicaciones.</a:t>
            </a:r>
            <a:endParaRPr/>
          </a:p>
          <a:p>
            <a:pPr marL="228600" lvl="0" indent="-228600" algn="l" rtl="0">
              <a:lnSpc>
                <a:spcPct val="90000"/>
              </a:lnSpc>
              <a:spcBef>
                <a:spcPts val="1000"/>
              </a:spcBef>
              <a:spcAft>
                <a:spcPts val="0"/>
              </a:spcAft>
              <a:buClr>
                <a:srgbClr val="000000"/>
              </a:buClr>
              <a:buSzPts val="1700"/>
              <a:buChar char="•"/>
            </a:pPr>
            <a:r>
              <a:rPr lang="es-ES" sz="1700" b="1">
                <a:solidFill>
                  <a:srgbClr val="000000"/>
                </a:solidFill>
              </a:rPr>
              <a:t>REST – (RE</a:t>
            </a:r>
            <a:r>
              <a:rPr lang="es-ES" sz="1700">
                <a:solidFill>
                  <a:srgbClr val="000000"/>
                </a:solidFill>
              </a:rPr>
              <a:t>presentational </a:t>
            </a:r>
            <a:r>
              <a:rPr lang="es-ES" sz="1700" b="1">
                <a:solidFill>
                  <a:srgbClr val="000000"/>
                </a:solidFill>
              </a:rPr>
              <a:t>S</a:t>
            </a:r>
            <a:r>
              <a:rPr lang="es-ES" sz="1700">
                <a:solidFill>
                  <a:srgbClr val="000000"/>
                </a:solidFill>
              </a:rPr>
              <a:t>tate </a:t>
            </a:r>
            <a:r>
              <a:rPr lang="es-ES" sz="1700" b="1">
                <a:solidFill>
                  <a:srgbClr val="000000"/>
                </a:solidFill>
              </a:rPr>
              <a:t>T</a:t>
            </a:r>
            <a:r>
              <a:rPr lang="es-ES" sz="1700">
                <a:solidFill>
                  <a:srgbClr val="000000"/>
                </a:solidFill>
              </a:rPr>
              <a:t>ransfer)</a:t>
            </a:r>
            <a:endParaRPr/>
          </a:p>
          <a:p>
            <a:pPr marL="685800" lvl="1" indent="-228600" algn="l" rtl="0">
              <a:lnSpc>
                <a:spcPct val="90000"/>
              </a:lnSpc>
              <a:spcBef>
                <a:spcPts val="500"/>
              </a:spcBef>
              <a:spcAft>
                <a:spcPts val="0"/>
              </a:spcAft>
              <a:buClr>
                <a:srgbClr val="000000"/>
              </a:buClr>
              <a:buSzPts val="1700"/>
              <a:buChar char="•"/>
            </a:pPr>
            <a:r>
              <a:rPr lang="es-ES" sz="1700">
                <a:solidFill>
                  <a:srgbClr val="000000"/>
                </a:solidFill>
              </a:rPr>
              <a:t>Transferencia de Estado Representacional</a:t>
            </a:r>
            <a:endParaRPr/>
          </a:p>
          <a:p>
            <a:pPr marL="685800" lvl="1" indent="-228600" algn="l" rtl="0">
              <a:lnSpc>
                <a:spcPct val="90000"/>
              </a:lnSpc>
              <a:spcBef>
                <a:spcPts val="500"/>
              </a:spcBef>
              <a:spcAft>
                <a:spcPts val="0"/>
              </a:spcAft>
              <a:buClr>
                <a:srgbClr val="000000"/>
              </a:buClr>
              <a:buSzPts val="1700"/>
              <a:buChar char="•"/>
            </a:pPr>
            <a:r>
              <a:rPr lang="es-ES" sz="1700">
                <a:solidFill>
                  <a:srgbClr val="000000"/>
                </a:solidFill>
              </a:rPr>
              <a:t>Esto se puede traducir como “Una transferencia de datos que es representada por un estado en particular”</a:t>
            </a:r>
            <a:endParaRPr/>
          </a:p>
          <a:p>
            <a:pPr marL="228600" lvl="0" indent="-228600" algn="l" rtl="0">
              <a:lnSpc>
                <a:spcPct val="90000"/>
              </a:lnSpc>
              <a:spcBef>
                <a:spcPts val="1000"/>
              </a:spcBef>
              <a:spcAft>
                <a:spcPts val="0"/>
              </a:spcAft>
              <a:buClr>
                <a:srgbClr val="000000"/>
              </a:buClr>
              <a:buSzPts val="1700"/>
              <a:buChar char="•"/>
            </a:pPr>
            <a:r>
              <a:rPr lang="es-ES" sz="1700">
                <a:solidFill>
                  <a:srgbClr val="000000"/>
                </a:solidFill>
              </a:rPr>
              <a:t>Un </a:t>
            </a:r>
            <a:r>
              <a:rPr lang="es-ES" sz="1700" b="1">
                <a:solidFill>
                  <a:srgbClr val="000000"/>
                </a:solidFill>
              </a:rPr>
              <a:t>API REST</a:t>
            </a:r>
            <a:r>
              <a:rPr lang="es-ES" sz="1700">
                <a:solidFill>
                  <a:srgbClr val="000000"/>
                </a:solidFill>
              </a:rPr>
              <a:t> se puede definir como una interfaz hecha para desarrolladores que expone nuestros recursos de una forma entendible y accesible para otros.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7"/>
        <p:cNvGrpSpPr/>
        <p:nvPr/>
      </p:nvGrpSpPr>
      <p:grpSpPr>
        <a:xfrm>
          <a:off x="0" y="0"/>
          <a:ext cx="0" cy="0"/>
          <a:chOff x="0" y="0"/>
          <a:chExt cx="0" cy="0"/>
        </a:xfrm>
      </p:grpSpPr>
      <p:sp>
        <p:nvSpPr>
          <p:cNvPr id="198" name="Google Shape;198;p9"/>
          <p:cNvSpPr/>
          <p:nvPr/>
        </p:nvSpPr>
        <p:spPr>
          <a:xfrm>
            <a:off x="0" y="-1"/>
            <a:ext cx="12192000"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199" name="Google Shape;199;p9"/>
          <p:cNvGrpSpPr/>
          <p:nvPr/>
        </p:nvGrpSpPr>
        <p:grpSpPr>
          <a:xfrm>
            <a:off x="-417513" y="0"/>
            <a:ext cx="12584114" cy="6853238"/>
            <a:chOff x="-417513" y="0"/>
            <a:chExt cx="12584114" cy="6853238"/>
          </a:xfrm>
        </p:grpSpPr>
        <p:sp>
          <p:nvSpPr>
            <p:cNvPr id="200" name="Google Shape;200;p9"/>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9"/>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9"/>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chemeClr val="dk1">
                  <a:alpha val="20000"/>
                </a:schemeClr>
              </a:solidFill>
              <a:prstDash val="lg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9"/>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9"/>
          <p:cNvGrpSpPr/>
          <p:nvPr/>
        </p:nvGrpSpPr>
        <p:grpSpPr>
          <a:xfrm>
            <a:off x="800144" y="1699589"/>
            <a:ext cx="3674476" cy="3470421"/>
            <a:chOff x="697883" y="1816768"/>
            <a:chExt cx="3674476" cy="3470421"/>
          </a:xfrm>
        </p:grpSpPr>
        <p:sp>
          <p:nvSpPr>
            <p:cNvPr id="222" name="Google Shape;222;p9"/>
            <p:cNvSpPr/>
            <p:nvPr/>
          </p:nvSpPr>
          <p:spPr>
            <a:xfrm>
              <a:off x="697883" y="1816768"/>
              <a:ext cx="3674476" cy="5029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rot="10800000">
              <a:off x="2380224" y="5014786"/>
              <a:ext cx="315988" cy="272403"/>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704075" y="2392840"/>
              <a:ext cx="3668284" cy="26243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9"/>
          <p:cNvSpPr txBox="1">
            <a:spLocks noGrp="1"/>
          </p:cNvSpPr>
          <p:nvPr>
            <p:ph type="title"/>
          </p:nvPr>
        </p:nvSpPr>
        <p:spPr>
          <a:xfrm>
            <a:off x="904877" y="2415322"/>
            <a:ext cx="3451730" cy="23998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000"/>
              <a:buFont typeface="Calibri"/>
              <a:buNone/>
            </a:pPr>
            <a:r>
              <a:rPr lang="es-ES" sz="4000">
                <a:solidFill>
                  <a:srgbClr val="FFFFFF"/>
                </a:solidFill>
              </a:rPr>
              <a:t>Convenciones para construir un API REST</a:t>
            </a:r>
            <a:endParaRPr/>
          </a:p>
        </p:txBody>
      </p:sp>
      <p:sp>
        <p:nvSpPr>
          <p:cNvPr id="226" name="Google Shape;226;p9"/>
          <p:cNvSpPr txBox="1">
            <a:spLocks noGrp="1"/>
          </p:cNvSpPr>
          <p:nvPr>
            <p:ph type="body" idx="4294967295"/>
          </p:nvPr>
        </p:nvSpPr>
        <p:spPr>
          <a:xfrm>
            <a:off x="5121275" y="804863"/>
            <a:ext cx="6281738" cy="5248275"/>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000"/>
              <a:buChar char="•"/>
            </a:pPr>
            <a:r>
              <a:rPr lang="es-ES" sz="2000"/>
              <a:t>Sustantivos sí, verbos no</a:t>
            </a:r>
            <a:r>
              <a:rPr lang="es-ES" sz="2000" b="1"/>
              <a:t>.</a:t>
            </a:r>
            <a:endParaRPr/>
          </a:p>
          <a:p>
            <a:pPr marL="685800" lvl="1" indent="-228600" algn="l" rtl="0">
              <a:lnSpc>
                <a:spcPct val="90000"/>
              </a:lnSpc>
              <a:spcBef>
                <a:spcPts val="500"/>
              </a:spcBef>
              <a:spcAft>
                <a:spcPts val="0"/>
              </a:spcAft>
              <a:buClr>
                <a:schemeClr val="dk1"/>
              </a:buClr>
              <a:buSzPts val="2000"/>
              <a:buChar char="•"/>
            </a:pPr>
            <a:r>
              <a:rPr lang="es-ES" sz="2000"/>
              <a:t>El énfasis se pone en los recursos, o </a:t>
            </a:r>
            <a:r>
              <a:rPr lang="es-ES" sz="2000" i="1"/>
              <a:t>sustantivos</a:t>
            </a:r>
            <a:r>
              <a:rPr lang="es-ES" sz="2000"/>
              <a:t>; especialmente en los nombres que se le asigna a cada tipo de recurso.</a:t>
            </a:r>
            <a:endParaRPr/>
          </a:p>
          <a:p>
            <a:pPr marL="228600" lvl="0" indent="-228600" algn="l" rtl="0">
              <a:lnSpc>
                <a:spcPct val="90000"/>
              </a:lnSpc>
              <a:spcBef>
                <a:spcPts val="1000"/>
              </a:spcBef>
              <a:spcAft>
                <a:spcPts val="0"/>
              </a:spcAft>
              <a:buClr>
                <a:schemeClr val="dk1"/>
              </a:buClr>
              <a:buSzPts val="2000"/>
              <a:buChar char="•"/>
            </a:pPr>
            <a:r>
              <a:rPr lang="es-ES" sz="2000"/>
              <a:t>Una </a:t>
            </a:r>
            <a:r>
              <a:rPr lang="es-ES" sz="2000" b="1"/>
              <a:t>sintaxis universal</a:t>
            </a:r>
            <a:r>
              <a:rPr lang="es-ES" sz="2000"/>
              <a:t> para identificar los recursos. Cada recurso es direccionable únicamente a través de su URI.</a:t>
            </a:r>
            <a:endParaRPr/>
          </a:p>
          <a:p>
            <a:pPr marL="685800" lvl="1" indent="-228600" algn="l" rtl="0">
              <a:lnSpc>
                <a:spcPct val="90000"/>
              </a:lnSpc>
              <a:spcBef>
                <a:spcPts val="500"/>
              </a:spcBef>
              <a:spcAft>
                <a:spcPts val="0"/>
              </a:spcAft>
              <a:buClr>
                <a:schemeClr val="dk1"/>
              </a:buClr>
              <a:buSzPts val="2000"/>
              <a:buChar char="•"/>
            </a:pPr>
            <a:r>
              <a:rPr lang="es-ES" sz="2000"/>
              <a:t>EJ: 	</a:t>
            </a:r>
            <a:r>
              <a:rPr lang="es-ES" sz="2000" i="1"/>
              <a:t>/courses 	y	/courses/{id}</a:t>
            </a:r>
            <a:endParaRPr/>
          </a:p>
          <a:p>
            <a:pPr marL="228600" lvl="0" indent="-228600" algn="l" rtl="0">
              <a:lnSpc>
                <a:spcPct val="90000"/>
              </a:lnSpc>
              <a:spcBef>
                <a:spcPts val="1000"/>
              </a:spcBef>
              <a:spcAft>
                <a:spcPts val="0"/>
              </a:spcAft>
              <a:buClr>
                <a:schemeClr val="dk1"/>
              </a:buClr>
              <a:buSzPts val="2000"/>
              <a:buChar char="•"/>
            </a:pPr>
            <a:r>
              <a:rPr lang="es-ES" sz="2000"/>
              <a:t>Para operar sobre nuestro recurso podemos usar los verbos HTTP.</a:t>
            </a:r>
            <a:endParaRPr/>
          </a:p>
          <a:p>
            <a:pPr marL="685800" lvl="1" indent="-228600" algn="l" rtl="0">
              <a:lnSpc>
                <a:spcPct val="90000"/>
              </a:lnSpc>
              <a:spcBef>
                <a:spcPts val="500"/>
              </a:spcBef>
              <a:spcAft>
                <a:spcPts val="0"/>
              </a:spcAft>
              <a:buClr>
                <a:schemeClr val="dk1"/>
              </a:buClr>
              <a:buSzPts val="2000"/>
              <a:buChar char="•"/>
            </a:pPr>
            <a:r>
              <a:rPr lang="es-ES" sz="2000" i="1"/>
              <a:t>GET, POST, PATCH ó PUT, DELETE</a:t>
            </a:r>
            <a:endParaRPr sz="2000"/>
          </a:p>
          <a:p>
            <a:pPr marL="228600" lvl="0" indent="-101600" algn="l" rtl="0">
              <a:lnSpc>
                <a:spcPct val="90000"/>
              </a:lnSpc>
              <a:spcBef>
                <a:spcPts val="1000"/>
              </a:spcBef>
              <a:spcAft>
                <a:spcPts val="0"/>
              </a:spcAft>
              <a:buClr>
                <a:schemeClr val="dk1"/>
              </a:buClr>
              <a:buSzPts val="2000"/>
              <a:buNone/>
            </a:pPr>
            <a:endParaRPr sz="2000" i="1"/>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1219</Words>
  <Application>Microsoft Office PowerPoint</Application>
  <PresentationFormat>Widescreen</PresentationFormat>
  <Paragraphs>70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Tema de Office</vt:lpstr>
      <vt:lpstr>Creando Servicios y microservicios  con Spring Boot</vt:lpstr>
      <vt:lpstr>Spring Framework</vt:lpstr>
      <vt:lpstr>Desarrollo de aplicaciones con Spring.</vt:lpstr>
      <vt:lpstr>Características</vt:lpstr>
      <vt:lpstr>La Inyección de Dependencias</vt:lpstr>
      <vt:lpstr>PowerPoint Presentation</vt:lpstr>
      <vt:lpstr>Características</vt:lpstr>
      <vt:lpstr>¿Qué es un API REST?</vt:lpstr>
      <vt:lpstr>Convenciones para construir un API REST</vt:lpstr>
      <vt:lpstr>Convenciones para construir un API REST</vt:lpstr>
      <vt:lpstr>Tipos de Servicio</vt:lpstr>
      <vt:lpstr>¿Qué es un servicio agnóstico?</vt:lpstr>
      <vt:lpstr>Patrón de diseño en capas</vt:lpstr>
      <vt:lpstr>OpenAPI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Creando Servicios y microservicios  con Spring Boot</dc:title>
  <dc:creator>Fausto Misael Obregon Cabezas</dc:creator>
  <cp:lastModifiedBy>Jorge Diaz</cp:lastModifiedBy>
  <cp:revision>1</cp:revision>
  <dcterms:created xsi:type="dcterms:W3CDTF">2020-06-30T20:59:32Z</dcterms:created>
  <dcterms:modified xsi:type="dcterms:W3CDTF">2023-06-26T01:11:06Z</dcterms:modified>
</cp:coreProperties>
</file>