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2">
  <p:sldMasterIdLst>
    <p:sldMasterId id="2147484156" r:id="rId1"/>
    <p:sldMasterId id="2147484158" r:id="rId2"/>
    <p:sldMasterId id="2147484161" r:id="rId3"/>
  </p:sldMasterIdLst>
  <p:notesMasterIdLst>
    <p:notesMasterId r:id="rId20"/>
  </p:notesMasterIdLst>
  <p:handoutMasterIdLst>
    <p:handoutMasterId r:id="rId21"/>
  </p:handoutMasterIdLst>
  <p:sldIdLst>
    <p:sldId id="1897" r:id="rId4"/>
    <p:sldId id="2028" r:id="rId5"/>
    <p:sldId id="2018" r:id="rId6"/>
    <p:sldId id="2027" r:id="rId7"/>
    <p:sldId id="2036" r:id="rId8"/>
    <p:sldId id="2037" r:id="rId9"/>
    <p:sldId id="2032" r:id="rId10"/>
    <p:sldId id="2033" r:id="rId11"/>
    <p:sldId id="2035" r:id="rId12"/>
    <p:sldId id="2038" r:id="rId13"/>
    <p:sldId id="2039" r:id="rId14"/>
    <p:sldId id="2023" r:id="rId15"/>
    <p:sldId id="2025" r:id="rId16"/>
    <p:sldId id="2026" r:id="rId17"/>
    <p:sldId id="2029" r:id="rId18"/>
    <p:sldId id="1958" r:id="rId19"/>
  </p:sldIdLst>
  <p:sldSz cx="9144000" cy="5143500" type="screen16x9"/>
  <p:notesSz cx="6797675" cy="9872663"/>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457200" algn="l" rtl="0" fontAlgn="base">
      <a:spcBef>
        <a:spcPct val="0"/>
      </a:spcBef>
      <a:spcAft>
        <a:spcPct val="0"/>
      </a:spcAft>
      <a:defRPr kern="1200">
        <a:solidFill>
          <a:schemeClr val="tx1"/>
        </a:solidFill>
        <a:latin typeface="Calibri" pitchFamily="34" charset="0"/>
        <a:ea typeface="宋体" pitchFamily="2" charset="-122"/>
        <a:cs typeface="+mn-cs"/>
      </a:defRPr>
    </a:lvl2pPr>
    <a:lvl3pPr marL="914400" algn="l" rtl="0" fontAlgn="base">
      <a:spcBef>
        <a:spcPct val="0"/>
      </a:spcBef>
      <a:spcAft>
        <a:spcPct val="0"/>
      </a:spcAft>
      <a:defRPr kern="1200">
        <a:solidFill>
          <a:schemeClr val="tx1"/>
        </a:solidFill>
        <a:latin typeface="Calibri" pitchFamily="34" charset="0"/>
        <a:ea typeface="宋体" pitchFamily="2" charset="-122"/>
        <a:cs typeface="+mn-cs"/>
      </a:defRPr>
    </a:lvl3pPr>
    <a:lvl4pPr marL="1371600" algn="l" rtl="0" fontAlgn="base">
      <a:spcBef>
        <a:spcPct val="0"/>
      </a:spcBef>
      <a:spcAft>
        <a:spcPct val="0"/>
      </a:spcAft>
      <a:defRPr kern="1200">
        <a:solidFill>
          <a:schemeClr val="tx1"/>
        </a:solidFill>
        <a:latin typeface="Calibri" pitchFamily="34" charset="0"/>
        <a:ea typeface="宋体" pitchFamily="2" charset="-122"/>
        <a:cs typeface="+mn-cs"/>
      </a:defRPr>
    </a:lvl4pPr>
    <a:lvl5pPr marL="1828800" algn="l" rtl="0" fontAlgn="base">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521415D9-36F7-43E2-AB2F-B90AF26B5E84}">
      <p14:sectionLst xmlns:p14="http://schemas.microsoft.com/office/powerpoint/2010/main">
        <p14:section name="Default Section" id="{92AC7A1B-D00F-415D-BBA5-D76FB6B89FDE}">
          <p14:sldIdLst>
            <p14:sldId id="1897"/>
            <p14:sldId id="2028"/>
            <p14:sldId id="2018"/>
            <p14:sldId id="2027"/>
            <p14:sldId id="2036"/>
            <p14:sldId id="2037"/>
            <p14:sldId id="2032"/>
            <p14:sldId id="2033"/>
            <p14:sldId id="2035"/>
            <p14:sldId id="2038"/>
            <p14:sldId id="2039"/>
            <p14:sldId id="2023"/>
            <p14:sldId id="2025"/>
            <p14:sldId id="2026"/>
            <p14:sldId id="2029"/>
            <p14:sldId id="195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10"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80022461" initials="l" lastIdx="1" clrIdx="0"/>
  <p:cmAuthor id="1" name="Xieliangjian" initials="X" lastIdx="13" clrIdx="1"/>
  <p:cmAuthor id="2" name="Huawei, Ulrich Kleber" initials="UK2" lastIdx="6" clrIdx="2"/>
  <p:cmAuthor id="3" name="A00900177" initials="AsM" lastIdx="2" clrIdx="3"/>
  <p:cmAuthor id="4" name="Kurt Garloff" initials="KG" lastIdx="5" clrIdx="4"/>
  <p:cmAuthor id="5" name="g00262275" initials="gpb"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CC2A59"/>
    <a:srgbClr val="236B9E"/>
    <a:srgbClr val="0276C4"/>
    <a:srgbClr val="FC9E20"/>
    <a:srgbClr val="E34679"/>
    <a:srgbClr val="42CCCE"/>
    <a:srgbClr val="435674"/>
    <a:srgbClr val="5B7493"/>
    <a:srgbClr val="36A3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2" autoAdjust="0"/>
    <p:restoredTop sz="97445" autoAdjust="0"/>
  </p:normalViewPr>
  <p:slideViewPr>
    <p:cSldViewPr snapToGrid="0" showGuides="1">
      <p:cViewPr varScale="1">
        <p:scale>
          <a:sx n="111" d="100"/>
          <a:sy n="111" d="100"/>
        </p:scale>
        <p:origin x="120" y="1572"/>
      </p:cViewPr>
      <p:guideLst/>
    </p:cSldViewPr>
  </p:slideViewPr>
  <p:notesTextViewPr>
    <p:cViewPr>
      <p:scale>
        <a:sx n="3" d="2"/>
        <a:sy n="3" d="2"/>
      </p:scale>
      <p:origin x="0" y="0"/>
    </p:cViewPr>
  </p:notesTextViewPr>
  <p:sorterViewPr>
    <p:cViewPr>
      <p:scale>
        <a:sx n="100" d="100"/>
        <a:sy n="100" d="100"/>
      </p:scale>
      <p:origin x="0" y="-11275"/>
    </p:cViewPr>
  </p:sorterViewPr>
  <p:notesViewPr>
    <p:cSldViewPr snapToGrid="0" showGuides="1">
      <p:cViewPr varScale="1">
        <p:scale>
          <a:sx n="70" d="100"/>
          <a:sy n="70" d="100"/>
        </p:scale>
        <p:origin x="-1638" y="-108"/>
      </p:cViewPr>
      <p:guideLst>
        <p:guide orient="horz" pos="3110"/>
        <p:guide pos="214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1" y="0"/>
            <a:ext cx="2945659" cy="49363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50444" y="0"/>
            <a:ext cx="2945659" cy="493633"/>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5956AC1B-3849-468B-B3D6-71D2EAC0CF70}" type="datetimeFigureOut">
              <a:rPr lang="zh-CN" altLang="en-US"/>
              <a:pPr>
                <a:defRPr/>
              </a:pPr>
              <a:t>2024/7/8</a:t>
            </a:fld>
            <a:endParaRPr lang="en-US" altLang="zh-CN" dirty="0"/>
          </a:p>
        </p:txBody>
      </p:sp>
      <p:sp>
        <p:nvSpPr>
          <p:cNvPr id="227332" name="Rectangle 4"/>
          <p:cNvSpPr>
            <a:spLocks noGrp="1" noChangeArrowheads="1"/>
          </p:cNvSpPr>
          <p:nvPr>
            <p:ph type="ftr" sz="quarter" idx="2"/>
          </p:nvPr>
        </p:nvSpPr>
        <p:spPr bwMode="auto">
          <a:xfrm>
            <a:off x="1" y="9377316"/>
            <a:ext cx="2945659" cy="49363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dirty="0"/>
          </a:p>
        </p:txBody>
      </p:sp>
      <p:sp>
        <p:nvSpPr>
          <p:cNvPr id="227333" name="Rectangle 5"/>
          <p:cNvSpPr>
            <a:spLocks noGrp="1" noChangeArrowheads="1"/>
          </p:cNvSpPr>
          <p:nvPr>
            <p:ph type="sldNum" sz="quarter" idx="3"/>
          </p:nvPr>
        </p:nvSpPr>
        <p:spPr bwMode="auto">
          <a:xfrm>
            <a:off x="3850444" y="9377316"/>
            <a:ext cx="2945659" cy="493633"/>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B30A5575-028F-456A-AFEC-97C97239BC48}" type="slidenum">
              <a:rPr lang="zh-CN" altLang="en-US"/>
              <a:pPr>
                <a:defRPr/>
              </a:pPr>
              <a:t>‹#›</a:t>
            </a:fld>
            <a:endParaRPr lang="en-US" altLang="zh-CN" dirty="0"/>
          </a:p>
        </p:txBody>
      </p:sp>
    </p:spTree>
    <p:extLst>
      <p:ext uri="{BB962C8B-B14F-4D97-AF65-F5344CB8AC3E}">
        <p14:creationId xmlns:p14="http://schemas.microsoft.com/office/powerpoint/2010/main" val="1496442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1" y="0"/>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9699" name="Rectangle 3"/>
          <p:cNvSpPr>
            <a:spLocks noGrp="1" noChangeArrowheads="1"/>
          </p:cNvSpPr>
          <p:nvPr>
            <p:ph type="dt" idx="1"/>
          </p:nvPr>
        </p:nvSpPr>
        <p:spPr bwMode="auto">
          <a:xfrm>
            <a:off x="3850444" y="0"/>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F01BC75-03AA-4997-A092-C90D85226FF4}" type="datetimeFigureOut">
              <a:rPr lang="zh-CN" altLang="en-US"/>
              <a:pPr/>
              <a:t>2024/7/8</a:t>
            </a:fld>
            <a:endParaRPr lang="en-US" altLang="zh-CN" dirty="0"/>
          </a:p>
        </p:txBody>
      </p:sp>
      <p:sp>
        <p:nvSpPr>
          <p:cNvPr id="29700" name="Rectangle 4"/>
          <p:cNvSpPr>
            <a:spLocks noGrp="1" noRot="1" noChangeAspect="1" noChangeArrowheads="1" noTextEdit="1"/>
          </p:cNvSpPr>
          <p:nvPr>
            <p:ph type="sldImg" idx="2"/>
          </p:nvPr>
        </p:nvSpPr>
        <p:spPr bwMode="auto">
          <a:xfrm>
            <a:off x="106363" y="739775"/>
            <a:ext cx="6584950" cy="37036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679768" y="4689515"/>
            <a:ext cx="5438140" cy="4442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2" name="Rectangle 6"/>
          <p:cNvSpPr>
            <a:spLocks noGrp="1" noChangeArrowheads="1"/>
          </p:cNvSpPr>
          <p:nvPr>
            <p:ph type="ftr" sz="quarter" idx="4"/>
          </p:nvPr>
        </p:nvSpPr>
        <p:spPr bwMode="auto">
          <a:xfrm>
            <a:off x="1" y="9377316"/>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dirty="0"/>
          </a:p>
        </p:txBody>
      </p:sp>
      <p:sp>
        <p:nvSpPr>
          <p:cNvPr id="29703" name="Rectangle 7"/>
          <p:cNvSpPr>
            <a:spLocks noGrp="1" noChangeArrowheads="1"/>
          </p:cNvSpPr>
          <p:nvPr>
            <p:ph type="sldNum" sz="quarter" idx="5"/>
          </p:nvPr>
        </p:nvSpPr>
        <p:spPr bwMode="auto">
          <a:xfrm>
            <a:off x="3850444" y="9377316"/>
            <a:ext cx="2945659" cy="493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3D1208B-ABB5-48F0-93EC-79B837E3F925}" type="slidenum">
              <a:rPr lang="zh-CN" altLang="en-US"/>
              <a:pPr/>
              <a:t>‹#›</a:t>
            </a:fld>
            <a:endParaRPr lang="en-US" altLang="zh-CN" dirty="0"/>
          </a:p>
        </p:txBody>
      </p:sp>
    </p:spTree>
    <p:extLst>
      <p:ext uri="{BB962C8B-B14F-4D97-AF65-F5344CB8AC3E}">
        <p14:creationId xmlns:p14="http://schemas.microsoft.com/office/powerpoint/2010/main" val="3711235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fontAlgn="base">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fontAlgn="base">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fontAlgn="base">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fontAlgn="base">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Presentation adapted from the previous presentation: </a:t>
            </a:r>
          </a:p>
          <a:p>
            <a:r>
              <a:rPr lang="en-US" b="1" dirty="0" err="1">
                <a:solidFill>
                  <a:srgbClr val="FF0000"/>
                </a:solidFill>
              </a:rPr>
              <a:t>AIOps</a:t>
            </a:r>
            <a:r>
              <a:rPr lang="en-US" b="1" dirty="0">
                <a:solidFill>
                  <a:srgbClr val="FF0000"/>
                </a:solidFill>
              </a:rPr>
              <a:t>: Anomaly Detection of Distributed Traces, </a:t>
            </a:r>
            <a:r>
              <a:rPr lang="en-US" b="0" dirty="0">
                <a:solidFill>
                  <a:srgbClr val="FF0000"/>
                </a:solidFill>
              </a:rPr>
              <a:t>National University of Ireland, Galway (NUI Galway), 2019.08.20</a:t>
            </a:r>
          </a:p>
          <a:p>
            <a:r>
              <a:rPr lang="en-US" b="1" dirty="0" err="1">
                <a:solidFill>
                  <a:srgbClr val="FF0000"/>
                </a:solidFill>
              </a:rPr>
              <a:t>AIOps</a:t>
            </a:r>
            <a:r>
              <a:rPr lang="en-US" b="1" dirty="0">
                <a:solidFill>
                  <a:srgbClr val="FF0000"/>
                </a:solidFill>
              </a:rPr>
              <a:t>-driven Anomaly Detection in </a:t>
            </a:r>
            <a:r>
              <a:rPr lang="en-US" b="1" dirty="0" err="1">
                <a:solidFill>
                  <a:srgbClr val="FF0000"/>
                </a:solidFill>
              </a:rPr>
              <a:t>microservice</a:t>
            </a:r>
            <a:r>
              <a:rPr lang="en-US" b="1" dirty="0">
                <a:solidFill>
                  <a:srgbClr val="FF0000"/>
                </a:solidFill>
              </a:rPr>
              <a:t> architectures, </a:t>
            </a:r>
            <a:r>
              <a:rPr lang="en-US" sz="1100" dirty="0">
                <a:solidFill>
                  <a:schemeClr val="tx2"/>
                </a:solidFill>
                <a:latin typeface="Arial" panose="020B0604020202020204" pitchFamily="34" charset="0"/>
                <a:cs typeface="Arial" panose="020B0604020202020204" pitchFamily="34" charset="0"/>
              </a:rPr>
              <a:t>ICT Autonomous Network O&amp;M Conference </a:t>
            </a:r>
          </a:p>
          <a:p>
            <a:r>
              <a:rPr lang="en-US" sz="1100" kern="0" dirty="0">
                <a:solidFill>
                  <a:schemeClr val="tx2"/>
                </a:solidFill>
              </a:rPr>
              <a:t>2019.06.27, Dublin, Ireland</a:t>
            </a:r>
          </a:p>
          <a:p>
            <a:endParaRPr lang="en-US" sz="1100" kern="0" dirty="0">
              <a:solidFill>
                <a:schemeClr val="tx2"/>
              </a:solidFill>
            </a:endParaRPr>
          </a:p>
          <a:p>
            <a:endParaRPr lang="en-US" dirty="0"/>
          </a:p>
        </p:txBody>
      </p:sp>
      <p:sp>
        <p:nvSpPr>
          <p:cNvPr id="4" name="Slide Number Placeholder 3"/>
          <p:cNvSpPr>
            <a:spLocks noGrp="1"/>
          </p:cNvSpPr>
          <p:nvPr>
            <p:ph type="sldNum" sz="quarter" idx="10"/>
          </p:nvPr>
        </p:nvSpPr>
        <p:spPr/>
        <p:txBody>
          <a:bodyPr/>
          <a:lstStyle/>
          <a:p>
            <a:fld id="{E3D1208B-ABB5-48F0-93EC-79B837E3F925}" type="slidenum">
              <a:rPr lang="zh-CN" altLang="en-US" smtClean="0"/>
              <a:pPr/>
              <a:t>0</a:t>
            </a:fld>
            <a:endParaRPr lang="en-US" altLang="zh-CN" dirty="0"/>
          </a:p>
        </p:txBody>
      </p:sp>
    </p:spTree>
    <p:extLst>
      <p:ext uri="{BB962C8B-B14F-4D97-AF65-F5344CB8AC3E}">
        <p14:creationId xmlns:p14="http://schemas.microsoft.com/office/powerpoint/2010/main" val="2431548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3477834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3072696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25902670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1583867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3263301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148021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3040733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3582175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227549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10888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2654324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2442606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1086432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endParaRPr>
          </a:p>
        </p:txBody>
      </p:sp>
      <p:sp>
        <p:nvSpPr>
          <p:cNvPr id="40964" name="灯片编号占位符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1200">
                <a:solidFill>
                  <a:schemeClr val="bg1"/>
                </a:solidFill>
                <a:latin typeface="FrutigerNext LT Regular" pitchFamily="34" charset="0"/>
                <a:ea typeface="MS PGothic" pitchFamily="34" charset="-128"/>
              </a:defRPr>
            </a:lvl1pPr>
            <a:lvl2pPr marL="742950" indent="-285750" eaLnBrk="0" hangingPunct="0">
              <a:defRPr sz="1200">
                <a:solidFill>
                  <a:schemeClr val="bg1"/>
                </a:solidFill>
                <a:latin typeface="FrutigerNext LT Regular" pitchFamily="34" charset="0"/>
                <a:ea typeface="MS PGothic" pitchFamily="34" charset="-128"/>
              </a:defRPr>
            </a:lvl2pPr>
            <a:lvl3pPr marL="1143000" indent="-228600" eaLnBrk="0" hangingPunct="0">
              <a:defRPr sz="1200">
                <a:solidFill>
                  <a:schemeClr val="bg1"/>
                </a:solidFill>
                <a:latin typeface="FrutigerNext LT Regular" pitchFamily="34" charset="0"/>
                <a:ea typeface="MS PGothic" pitchFamily="34" charset="-128"/>
              </a:defRPr>
            </a:lvl3pPr>
            <a:lvl4pPr marL="1600200" indent="-228600" eaLnBrk="0" hangingPunct="0">
              <a:defRPr sz="1200">
                <a:solidFill>
                  <a:schemeClr val="bg1"/>
                </a:solidFill>
                <a:latin typeface="FrutigerNext LT Regular" pitchFamily="34" charset="0"/>
                <a:ea typeface="MS PGothic" pitchFamily="34" charset="-128"/>
              </a:defRPr>
            </a:lvl4pPr>
            <a:lvl5pPr marL="2057400" indent="-228600" eaLnBrk="0" hangingPunct="0">
              <a:defRPr sz="1200">
                <a:solidFill>
                  <a:schemeClr val="bg1"/>
                </a:solidFill>
                <a:latin typeface="FrutigerNext LT Regular" pitchFamily="34" charset="0"/>
                <a:ea typeface="MS PGothic" pitchFamily="34" charset="-128"/>
              </a:defRPr>
            </a:lvl5pPr>
            <a:lvl6pPr marL="25146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6pPr>
            <a:lvl7pPr marL="29718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7pPr>
            <a:lvl8pPr marL="34290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8pPr>
            <a:lvl9pPr marL="3886200" indent="-228600" eaLnBrk="0" fontAlgn="base" hangingPunct="0">
              <a:spcBef>
                <a:spcPct val="0"/>
              </a:spcBef>
              <a:spcAft>
                <a:spcPct val="0"/>
              </a:spcAft>
              <a:defRPr sz="1200">
                <a:solidFill>
                  <a:schemeClr val="bg1"/>
                </a:solidFill>
                <a:latin typeface="FrutigerNext LT Regular" pitchFamily="34" charset="0"/>
                <a:ea typeface="MS PGothic" pitchFamily="34" charset="-128"/>
              </a:defRPr>
            </a:lvl9pPr>
          </a:lstStyle>
          <a:p>
            <a:r>
              <a:rPr lang="en-US" altLang="zh-CN" dirty="0">
                <a:solidFill>
                  <a:prstClr val="black"/>
                </a:solidFill>
                <a:latin typeface="Arial" pitchFamily="34" charset="0"/>
              </a:rPr>
              <a:t>2</a:t>
            </a:r>
          </a:p>
        </p:txBody>
      </p:sp>
    </p:spTree>
    <p:extLst>
      <p:ext uri="{BB962C8B-B14F-4D97-AF65-F5344CB8AC3E}">
        <p14:creationId xmlns:p14="http://schemas.microsoft.com/office/powerpoint/2010/main" val="7309445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xplo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L 形 6"/>
          <p:cNvSpPr/>
          <p:nvPr userDrawn="1"/>
        </p:nvSpPr>
        <p:spPr>
          <a:xfrm rot="5400000">
            <a:off x="5888054" y="1598027"/>
            <a:ext cx="525774" cy="538242"/>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675"/>
          </a:p>
        </p:txBody>
      </p:sp>
      <p:sp>
        <p:nvSpPr>
          <p:cNvPr id="4" name="Title 3"/>
          <p:cNvSpPr>
            <a:spLocks noGrp="1"/>
          </p:cNvSpPr>
          <p:nvPr>
            <p:ph type="title"/>
          </p:nvPr>
        </p:nvSpPr>
        <p:spPr/>
        <p:txBody>
          <a:bodyPr/>
          <a:lstStyle/>
          <a:p>
            <a:r>
              <a:rPr lang="en-US" dirty="0"/>
              <a:t>Click to edit Master title style</a:t>
            </a:r>
          </a:p>
        </p:txBody>
      </p:sp>
      <p:sp>
        <p:nvSpPr>
          <p:cNvPr id="12" name="Text Placeholder 11"/>
          <p:cNvSpPr>
            <a:spLocks noGrp="1"/>
          </p:cNvSpPr>
          <p:nvPr>
            <p:ph type="body" sz="quarter" idx="11" hasCustomPrompt="1"/>
          </p:nvPr>
        </p:nvSpPr>
        <p:spPr>
          <a:xfrm>
            <a:off x="404842" y="1604261"/>
            <a:ext cx="5316445" cy="1040798"/>
          </a:xfrm>
        </p:spPr>
        <p:txBody>
          <a:bodyPr/>
          <a:lstStyle>
            <a:lvl1pPr>
              <a:defRPr/>
            </a:lvl1pPr>
            <a:lvl2pPr>
              <a:defRPr/>
            </a:lvl2pPr>
            <a:lvl3pPr>
              <a:defRPr/>
            </a:lvl3pPr>
            <a:lvl4pPr>
              <a:defRPr/>
            </a:lvl4pPr>
            <a:lvl5pPr>
              <a:defRPr/>
            </a:lvl5pPr>
          </a:lstStyle>
          <a:p>
            <a:pPr lvl="0"/>
            <a:r>
              <a:rPr lang="en-US" dirty="0"/>
              <a:t>Author:</a:t>
            </a:r>
          </a:p>
          <a:p>
            <a:pPr lvl="1"/>
            <a:r>
              <a:rPr lang="en-US" dirty="0"/>
              <a:t>Department:</a:t>
            </a:r>
          </a:p>
          <a:p>
            <a:pPr lvl="2"/>
            <a:r>
              <a:rPr lang="en-US" dirty="0"/>
              <a:t>Date:</a:t>
            </a:r>
          </a:p>
          <a:p>
            <a:pPr lvl="3"/>
            <a:r>
              <a:rPr lang="en-US" dirty="0"/>
              <a:t>Subject:</a:t>
            </a:r>
          </a:p>
          <a:p>
            <a:pPr lvl="4"/>
            <a:r>
              <a:rPr lang="en-US" dirty="0"/>
              <a:t>Sub-Item:</a:t>
            </a:r>
          </a:p>
        </p:txBody>
      </p:sp>
    </p:spTree>
    <p:extLst>
      <p:ext uri="{BB962C8B-B14F-4D97-AF65-F5344CB8AC3E}">
        <p14:creationId xmlns:p14="http://schemas.microsoft.com/office/powerpoint/2010/main" val="2478296189"/>
      </p:ext>
    </p:extLst>
  </p:cSld>
  <p:clrMapOvr>
    <a:masterClrMapping/>
  </p:clrMapOvr>
  <p:extLst mod="1">
    <p:ext uri="{DCECCB84-F9BA-43D5-87BE-67443E8EF086}">
      <p15:sldGuideLst xmlns:p15="http://schemas.microsoft.com/office/powerpoint/2012/main">
        <p15:guide id="1" orient="horz" pos="341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8" name="标题 1"/>
          <p:cNvSpPr>
            <a:spLocks noGrp="1"/>
          </p:cNvSpPr>
          <p:nvPr>
            <p:ph type="title" hasCustomPrompt="1"/>
          </p:nvPr>
        </p:nvSpPr>
        <p:spPr>
          <a:xfrm>
            <a:off x="395288" y="-2381"/>
            <a:ext cx="8352368" cy="552450"/>
          </a:xfrm>
          <a:prstGeom prst="rect">
            <a:avLst/>
          </a:prstGeom>
          <a:ln>
            <a:noFill/>
          </a:ln>
        </p:spPr>
        <p:txBody>
          <a:bodyPr anchor="b"/>
          <a:lstStyle>
            <a:lvl1pPr>
              <a:defRPr sz="1400" b="0">
                <a:latin typeface="Arial" panose="020B0604020202020204" pitchFamily="34" charset="0"/>
                <a:cs typeface="Arial" panose="020B0604020202020204" pitchFamily="34" charset="0"/>
              </a:defRPr>
            </a:lvl1pPr>
          </a:lstStyle>
          <a:p>
            <a:r>
              <a:rPr lang="en-US" altLang="zh-CN" dirty="0"/>
              <a:t>NA</a:t>
            </a:r>
            <a:br>
              <a:rPr lang="en-US" altLang="zh-CN" dirty="0"/>
            </a:br>
            <a:r>
              <a:rPr lang="en-US" altLang="zh-CN" dirty="0" err="1"/>
              <a:t>NA</a:t>
            </a:r>
            <a:endParaRPr lang="zh-CN" altLang="en-US" dirty="0"/>
          </a:p>
        </p:txBody>
      </p:sp>
      <p:cxnSp>
        <p:nvCxnSpPr>
          <p:cNvPr id="9" name="Straight Connector 8"/>
          <p:cNvCxnSpPr>
            <a:cxnSpLocks/>
          </p:cNvCxnSpPr>
          <p:nvPr userDrawn="1"/>
        </p:nvCxnSpPr>
        <p:spPr bwMode="auto">
          <a:xfrm>
            <a:off x="395288" y="550069"/>
            <a:ext cx="8352368" cy="0"/>
          </a:xfrm>
          <a:prstGeom prst="line">
            <a:avLst/>
          </a:prstGeom>
          <a:ln w="12700">
            <a:solidFill>
              <a:schemeClr val="tx1">
                <a:lumMod val="50000"/>
                <a:lumOff val="50000"/>
              </a:schemeClr>
            </a:solidFill>
            <a:prstDash val="sysDot"/>
          </a:ln>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6298123"/>
      </p:ext>
    </p:extLst>
  </p:cSld>
  <p:clrMapOvr>
    <a:masterClrMapping/>
  </p:clrMapOvr>
  <mc:AlternateContent xmlns:mc="http://schemas.openxmlformats.org/markup-compatibility/2006">
    <mc:Choice xmlns:p14="http://schemas.microsoft.com/office/powerpoint/2010/main" Requires="p14">
      <p:transition p14:dur="0" advClick="0" advTm="8000"/>
    </mc:Choice>
    <mc:Fallback>
      <p:transition advClick="0" advTm="8000"/>
    </mc:Fallback>
  </mc:AlternateContent>
  <p:extLst>
    <p:ext uri="{DCECCB84-F9BA-43D5-87BE-67443E8EF086}">
      <p15:sldGuideLst xmlns:p15="http://schemas.microsoft.com/office/powerpoint/2012/main">
        <p15:guide id="1" pos="2880">
          <p15:clr>
            <a:srgbClr val="FBAE40"/>
          </p15:clr>
        </p15:guide>
        <p15:guide id="2" pos="2980">
          <p15:clr>
            <a:srgbClr val="FBAE40"/>
          </p15:clr>
        </p15:guide>
        <p15:guide id="3" pos="3080">
          <p15:clr>
            <a:srgbClr val="FBAE40"/>
          </p15:clr>
        </p15:guide>
        <p15:guide id="4" orient="horz" pos="1620">
          <p15:clr>
            <a:srgbClr val="FBAE40"/>
          </p15:clr>
        </p15:guide>
        <p15:guide id="5" orient="horz" pos="441">
          <p15:clr>
            <a:srgbClr val="FBAE40"/>
          </p15:clr>
        </p15:guide>
        <p15:guide id="6" orient="horz" pos="3026">
          <p15:clr>
            <a:srgbClr val="FBAE40"/>
          </p15:clr>
        </p15:guide>
        <p15:guide id="7" pos="249">
          <p15:clr>
            <a:srgbClr val="FBAE40"/>
          </p15:clr>
        </p15:guide>
        <p15:guide id="8" pos="55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Rectangle 4"/>
          <p:cNvSpPr/>
          <p:nvPr userDrawn="1"/>
        </p:nvSpPr>
        <p:spPr>
          <a:xfrm>
            <a:off x="299259" y="2702959"/>
            <a:ext cx="1029449" cy="221599"/>
          </a:xfrm>
          <a:prstGeom prst="rect">
            <a:avLst/>
          </a:prstGeom>
        </p:spPr>
        <p:txBody>
          <a:bodyPr wrap="none">
            <a:spAutoFit/>
          </a:bodyPr>
          <a:lstStyle/>
          <a:p>
            <a:pPr algn="ctr" eaLnBrk="1" hangingPunct="1">
              <a:lnSpc>
                <a:spcPct val="80000"/>
              </a:lnSpc>
            </a:pPr>
            <a:r>
              <a:rPr lang="en-US" altLang="en-US" sz="1050" b="1" dirty="0">
                <a:solidFill>
                  <a:schemeClr val="tx2"/>
                </a:solidFill>
                <a:latin typeface="Arial" panose="020B0604020202020204" pitchFamily="34" charset="0"/>
                <a:cs typeface="Arial" panose="020B0604020202020204" pitchFamily="34" charset="0"/>
              </a:rPr>
              <a:t>INNOVATION</a:t>
            </a:r>
          </a:p>
        </p:txBody>
      </p:sp>
      <p:sp>
        <p:nvSpPr>
          <p:cNvPr id="6" name="Rectangle 5"/>
          <p:cNvSpPr/>
          <p:nvPr userDrawn="1"/>
        </p:nvSpPr>
        <p:spPr>
          <a:xfrm>
            <a:off x="7614871" y="2745588"/>
            <a:ext cx="1292340" cy="221599"/>
          </a:xfrm>
          <a:prstGeom prst="rect">
            <a:avLst/>
          </a:prstGeom>
        </p:spPr>
        <p:txBody>
          <a:bodyPr wrap="none">
            <a:spAutoFit/>
          </a:bodyPr>
          <a:lstStyle/>
          <a:p>
            <a:pPr algn="r" eaLnBrk="1" hangingPunct="1">
              <a:lnSpc>
                <a:spcPct val="80000"/>
              </a:lnSpc>
            </a:pPr>
            <a:r>
              <a:rPr lang="en-US" altLang="en-US" sz="1050" b="1" dirty="0">
                <a:solidFill>
                  <a:schemeClr val="tx2"/>
                </a:solidFill>
                <a:latin typeface="Arial" panose="020B0604020202020204" pitchFamily="34" charset="0"/>
                <a:cs typeface="Arial" panose="020B0604020202020204" pitchFamily="34" charset="0"/>
              </a:rPr>
              <a:t>PATH FORWARD</a:t>
            </a:r>
          </a:p>
        </p:txBody>
      </p:sp>
      <p:sp>
        <p:nvSpPr>
          <p:cNvPr id="7" name="Rectangle 6"/>
          <p:cNvSpPr/>
          <p:nvPr userDrawn="1"/>
        </p:nvSpPr>
        <p:spPr>
          <a:xfrm>
            <a:off x="2935316" y="831273"/>
            <a:ext cx="3350030" cy="4139738"/>
          </a:xfrm>
          <a:prstGeom prst="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294235" y="2910100"/>
            <a:ext cx="2527067" cy="2061556"/>
          </a:xfrm>
          <a:prstGeom prst="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6380144" y="831273"/>
            <a:ext cx="2527067" cy="1801091"/>
          </a:xfrm>
          <a:prstGeom prst="rect">
            <a:avLst/>
          </a:prstGeom>
          <a:solidFill>
            <a:srgbClr val="0070C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2918924" y="4627418"/>
            <a:ext cx="3382815" cy="344238"/>
          </a:xfrm>
          <a:prstGeom prst="rect">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750" i="1" dirty="0">
              <a:solidFill>
                <a:schemeClr val="tx1"/>
              </a:solidFill>
              <a:latin typeface="Arial" pitchFamily="34" charset="0"/>
              <a:cs typeface="Arial" pitchFamily="34" charset="0"/>
            </a:endParaRPr>
          </a:p>
        </p:txBody>
      </p:sp>
      <p:sp>
        <p:nvSpPr>
          <p:cNvPr id="20" name="TextBox 19"/>
          <p:cNvSpPr txBox="1"/>
          <p:nvPr userDrawn="1"/>
        </p:nvSpPr>
        <p:spPr>
          <a:xfrm>
            <a:off x="299259" y="592853"/>
            <a:ext cx="954107" cy="253916"/>
          </a:xfrm>
          <a:prstGeom prst="rect">
            <a:avLst/>
          </a:prstGeom>
          <a:noFill/>
        </p:spPr>
        <p:txBody>
          <a:bodyPr wrap="none" rtlCol="0">
            <a:spAutoFit/>
          </a:bodyPr>
          <a:lstStyle/>
          <a:p>
            <a:r>
              <a:rPr lang="en-US" altLang="en-US" sz="1050" b="1" dirty="0">
                <a:solidFill>
                  <a:schemeClr val="tx2"/>
                </a:solidFill>
                <a:latin typeface="Arial" panose="020B0604020202020204" pitchFamily="34" charset="0"/>
                <a:cs typeface="Arial" panose="020B0604020202020204" pitchFamily="34" charset="0"/>
              </a:rPr>
              <a:t>PAIN POINT</a:t>
            </a:r>
          </a:p>
        </p:txBody>
      </p:sp>
      <p:sp>
        <p:nvSpPr>
          <p:cNvPr id="21" name="Rectangle 20"/>
          <p:cNvSpPr/>
          <p:nvPr userDrawn="1"/>
        </p:nvSpPr>
        <p:spPr>
          <a:xfrm>
            <a:off x="4057936" y="592853"/>
            <a:ext cx="1104790" cy="253916"/>
          </a:xfrm>
          <a:prstGeom prst="rect">
            <a:avLst/>
          </a:prstGeom>
        </p:spPr>
        <p:txBody>
          <a:bodyPr wrap="none">
            <a:spAutoFit/>
          </a:bodyPr>
          <a:lstStyle/>
          <a:p>
            <a:r>
              <a:rPr lang="en-US" altLang="en-US" sz="1050" b="1" dirty="0">
                <a:solidFill>
                  <a:schemeClr val="tx2"/>
                </a:solidFill>
                <a:latin typeface="Arial" panose="020B0604020202020204" pitchFamily="34" charset="0"/>
                <a:cs typeface="Arial" panose="020B0604020202020204" pitchFamily="34" charset="0"/>
              </a:rPr>
              <a:t>DESCRIPTION</a:t>
            </a:r>
            <a:endParaRPr lang="en-US" sz="1050" dirty="0">
              <a:solidFill>
                <a:schemeClr val="tx2"/>
              </a:solidFill>
            </a:endParaRPr>
          </a:p>
        </p:txBody>
      </p:sp>
      <p:sp>
        <p:nvSpPr>
          <p:cNvPr id="22" name="TextBox 21"/>
          <p:cNvSpPr txBox="1"/>
          <p:nvPr userDrawn="1"/>
        </p:nvSpPr>
        <p:spPr>
          <a:xfrm>
            <a:off x="8278216" y="592853"/>
            <a:ext cx="700833" cy="253916"/>
          </a:xfrm>
          <a:prstGeom prst="rect">
            <a:avLst/>
          </a:prstGeom>
          <a:noFill/>
        </p:spPr>
        <p:txBody>
          <a:bodyPr wrap="none" rtlCol="0">
            <a:spAutoFit/>
          </a:bodyPr>
          <a:lstStyle/>
          <a:p>
            <a:r>
              <a:rPr lang="en-US" sz="1050" b="1" dirty="0">
                <a:solidFill>
                  <a:schemeClr val="tx2"/>
                </a:solidFill>
                <a:latin typeface="Arial" panose="020B0604020202020204" pitchFamily="34" charset="0"/>
                <a:cs typeface="Arial" panose="020B0604020202020204" pitchFamily="34" charset="0"/>
              </a:rPr>
              <a:t>IMPACT</a:t>
            </a:r>
          </a:p>
        </p:txBody>
      </p:sp>
      <p:sp>
        <p:nvSpPr>
          <p:cNvPr id="40" name="标题 1"/>
          <p:cNvSpPr>
            <a:spLocks noGrp="1"/>
          </p:cNvSpPr>
          <p:nvPr>
            <p:ph type="title"/>
          </p:nvPr>
        </p:nvSpPr>
        <p:spPr>
          <a:xfrm>
            <a:off x="395288" y="-2381"/>
            <a:ext cx="8526462" cy="552450"/>
          </a:xfrm>
          <a:prstGeom prst="rect">
            <a:avLst/>
          </a:prstGeom>
          <a:ln>
            <a:noFill/>
          </a:ln>
        </p:spPr>
        <p:txBody>
          <a:bodyPr anchor="b"/>
          <a:lstStyle>
            <a:lvl1pPr>
              <a:defRPr>
                <a:latin typeface="Arial" panose="020B0604020202020204" pitchFamily="34" charset="0"/>
                <a:cs typeface="Arial" panose="020B0604020202020204" pitchFamily="34" charset="0"/>
              </a:defRPr>
            </a:lvl1pPr>
          </a:lstStyle>
          <a:p>
            <a:endParaRPr lang="en-US" altLang="zh-CN" noProof="0" dirty="0"/>
          </a:p>
        </p:txBody>
      </p:sp>
      <p:cxnSp>
        <p:nvCxnSpPr>
          <p:cNvPr id="18" name="Straight Connector 17"/>
          <p:cNvCxnSpPr>
            <a:cxnSpLocks/>
          </p:cNvCxnSpPr>
          <p:nvPr userDrawn="1"/>
        </p:nvCxnSpPr>
        <p:spPr bwMode="auto">
          <a:xfrm>
            <a:off x="323850" y="550069"/>
            <a:ext cx="8591550" cy="0"/>
          </a:xfrm>
          <a:prstGeom prst="line">
            <a:avLst/>
          </a:prstGeom>
          <a:ln w="9525">
            <a:solidFill>
              <a:schemeClr val="tx2"/>
            </a:solidFill>
            <a:prstDash val="sysDot"/>
          </a:ln>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89339436"/>
      </p:ext>
    </p:extLst>
  </p:cSld>
  <p:clrMapOvr>
    <a:masterClrMapping/>
  </p:clrMapOvr>
  <mc:AlternateContent xmlns:mc="http://schemas.openxmlformats.org/markup-compatibility/2006">
    <mc:Choice xmlns:p14="http://schemas.microsoft.com/office/powerpoint/2010/main" Requires="p14">
      <p:transition p14:dur="0" advClick="0" advTm="8000"/>
    </mc:Choice>
    <mc:Fallback>
      <p:transition advClick="0" advTm="8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599EA8-6349-3349-B5F3-BFB77398A869}"/>
              </a:ext>
            </a:extLst>
          </p:cNvPr>
          <p:cNvSpPr txBox="1"/>
          <p:nvPr userDrawn="1"/>
        </p:nvSpPr>
        <p:spPr>
          <a:xfrm>
            <a:off x="455439" y="1051549"/>
            <a:ext cx="2939627" cy="646203"/>
          </a:xfrm>
          <a:prstGeom prst="rect">
            <a:avLst/>
          </a:prstGeom>
          <a:noFill/>
        </p:spPr>
        <p:txBody>
          <a:bodyPr wrap="square" rtlCol="0">
            <a:spAutoFit/>
          </a:bodyPr>
          <a:lstStyle/>
          <a:p>
            <a:pPr algn="l"/>
            <a:r>
              <a:rPr lang="en-US" sz="3599" dirty="0">
                <a:solidFill>
                  <a:schemeClr val="tx1"/>
                </a:solidFill>
              </a:rPr>
              <a:t>Thank you.</a:t>
            </a:r>
          </a:p>
        </p:txBody>
      </p:sp>
    </p:spTree>
    <p:extLst>
      <p:ext uri="{BB962C8B-B14F-4D97-AF65-F5344CB8AC3E}">
        <p14:creationId xmlns:p14="http://schemas.microsoft.com/office/powerpoint/2010/main" val="10074690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0" y="4009500"/>
            <a:ext cx="9144028" cy="11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Placeholder 9"/>
          <p:cNvSpPr>
            <a:spLocks noGrp="1"/>
          </p:cNvSpPr>
          <p:nvPr>
            <p:ph type="title"/>
          </p:nvPr>
        </p:nvSpPr>
        <p:spPr>
          <a:xfrm>
            <a:off x="404842" y="671794"/>
            <a:ext cx="5315768" cy="333425"/>
          </a:xfrm>
          <a:prstGeom prst="rect">
            <a:avLst/>
          </a:prstGeom>
        </p:spPr>
        <p:txBody>
          <a:bodyPr vert="horz" lIns="0" tIns="0" rIns="0" bIns="0" rtlCol="0" anchor="ctr">
            <a:spAutoFit/>
          </a:bodyPr>
          <a:lstStyle/>
          <a:p>
            <a:r>
              <a:rPr lang="en-US"/>
              <a:t>Click to edit Master title style</a:t>
            </a:r>
            <a:endParaRPr lang="en-US" dirty="0"/>
          </a:p>
        </p:txBody>
      </p:sp>
      <p:sp>
        <p:nvSpPr>
          <p:cNvPr id="17" name="Text Placeholder 16"/>
          <p:cNvSpPr>
            <a:spLocks noGrp="1"/>
          </p:cNvSpPr>
          <p:nvPr>
            <p:ph type="body" idx="1"/>
          </p:nvPr>
        </p:nvSpPr>
        <p:spPr>
          <a:xfrm>
            <a:off x="404842" y="1503759"/>
            <a:ext cx="5315768" cy="1040798"/>
          </a:xfrm>
          <a:prstGeom prst="rect">
            <a:avLst/>
          </a:prstGeom>
        </p:spPr>
        <p:txBody>
          <a:bodyPr vert="horz" lIns="91440" tIns="45720" rIns="91440" bIns="45720" rtlCol="0">
            <a:spAutoFit/>
          </a:bodyPr>
          <a:lstStyle/>
          <a:p>
            <a:pPr lvl="0"/>
            <a:r>
              <a:rPr lang="en-US" dirty="0"/>
              <a:t>Author:</a:t>
            </a:r>
          </a:p>
          <a:p>
            <a:pPr lvl="1"/>
            <a:r>
              <a:rPr lang="en-US" dirty="0"/>
              <a:t>Department: </a:t>
            </a:r>
          </a:p>
          <a:p>
            <a:pPr lvl="2"/>
            <a:r>
              <a:rPr lang="en-US" dirty="0"/>
              <a:t>Date:</a:t>
            </a:r>
          </a:p>
          <a:p>
            <a:pPr lvl="3"/>
            <a:r>
              <a:rPr lang="en-US" dirty="0"/>
              <a:t>Subject:</a:t>
            </a:r>
          </a:p>
          <a:p>
            <a:pPr lvl="4"/>
            <a:r>
              <a:rPr lang="en-US" dirty="0"/>
              <a:t>Sub-item</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622933" y="4600016"/>
            <a:ext cx="1250768" cy="273844"/>
          </a:xfrm>
          <a:prstGeom prst="rect">
            <a:avLst/>
          </a:prstGeom>
        </p:spPr>
      </p:pic>
      <p:sp>
        <p:nvSpPr>
          <p:cNvPr id="6" name="Slide Number Placeholder 5"/>
          <p:cNvSpPr>
            <a:spLocks noGrp="1"/>
          </p:cNvSpPr>
          <p:nvPr>
            <p:ph type="sldNum" sz="quarter" idx="4"/>
          </p:nvPr>
        </p:nvSpPr>
        <p:spPr>
          <a:xfrm>
            <a:off x="8359070" y="4849965"/>
            <a:ext cx="514631" cy="273844"/>
          </a:xfrm>
          <a:prstGeom prst="rect">
            <a:avLst/>
          </a:prstGeom>
        </p:spPr>
        <p:txBody>
          <a:bodyPr vert="horz" lIns="91440" tIns="45720" rIns="91440" bIns="45720" rtlCol="0" anchor="ctr"/>
          <a:lstStyle>
            <a:lvl1pPr algn="r">
              <a:defRPr sz="900">
                <a:solidFill>
                  <a:schemeClr val="bg2">
                    <a:lumMod val="75000"/>
                  </a:schemeClr>
                </a:solidFill>
              </a:defRPr>
            </a:lvl1pPr>
          </a:lstStyle>
          <a:p>
            <a:fld id="{515348B9-AF07-468C-ACD6-2781480BFF89}" type="slidenum">
              <a:rPr lang="en-US" smtClean="0"/>
              <a:pPr/>
              <a:t>‹#›</a:t>
            </a:fld>
            <a:endParaRPr lang="en-US"/>
          </a:p>
        </p:txBody>
      </p:sp>
      <p:pic>
        <p:nvPicPr>
          <p:cNvPr id="29700" name="Picture 4" descr="Technische Universität Berlin – Wikipedia">
            <a:extLst>
              <a:ext uri="{FF2B5EF4-FFF2-40B4-BE49-F238E27FC236}">
                <a16:creationId xmlns:a16="http://schemas.microsoft.com/office/drawing/2014/main" id="{A9403F5F-9664-456D-A9E5-A3C620E430B4}"/>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26221" y="4591919"/>
            <a:ext cx="651795" cy="364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174139"/>
      </p:ext>
    </p:extLst>
  </p:cSld>
  <p:clrMap bg1="lt1" tx1="dk1" bg2="lt2" tx2="dk2" accent1="accent1" accent2="accent2" accent3="accent3" accent4="accent4" accent5="accent5" accent6="accent6" hlink="hlink" folHlink="folHlink"/>
  <p:sldLayoutIdLst>
    <p:sldLayoutId id="2147484157" r:id="rId1"/>
  </p:sldLayoutIdLst>
  <p:hf hdr="0" ftr="0" dt="0"/>
  <p:txStyles>
    <p:titleStyle>
      <a:lvl1pPr algn="l" defTabSz="685509" rtl="0" eaLnBrk="1" latinLnBrk="0" hangingPunct="1">
        <a:lnSpc>
          <a:spcPts val="2579"/>
        </a:lnSpc>
        <a:spcBef>
          <a:spcPct val="0"/>
        </a:spcBef>
        <a:buNone/>
        <a:defRPr sz="2399" kern="1200">
          <a:solidFill>
            <a:schemeClr val="tx1"/>
          </a:solidFill>
          <a:latin typeface="+mj-lt"/>
          <a:ea typeface="Microsoft YaHei" panose="020B0503020204020204" pitchFamily="34" charset="-122"/>
          <a:cs typeface="+mj-cs"/>
        </a:defRPr>
      </a:lvl1pPr>
    </p:titleStyle>
    <p:bodyStyle>
      <a:lvl1pPr marL="0" indent="0" algn="l" defTabSz="685509" rtl="0" eaLnBrk="1" latinLnBrk="0" hangingPunct="1">
        <a:lnSpc>
          <a:spcPct val="100000"/>
        </a:lnSpc>
        <a:spcBef>
          <a:spcPts val="0"/>
        </a:spcBef>
        <a:buFontTx/>
        <a:buNone/>
        <a:defRPr lang="en-US" sz="1050" kern="1200" dirty="0" smtClean="0">
          <a:solidFill>
            <a:schemeClr val="tx1"/>
          </a:solidFill>
          <a:latin typeface="+mj-lt"/>
          <a:ea typeface="Microsoft YaHei" panose="020B0503020204020204" pitchFamily="34" charset="-122"/>
          <a:cs typeface="Arial" panose="020B0604020202020204" pitchFamily="34" charset="0"/>
        </a:defRPr>
      </a:lvl1pPr>
      <a:lvl2pPr marL="342755" indent="0" algn="l" defTabSz="685509" rtl="0" eaLnBrk="1" latinLnBrk="0" hangingPunct="1">
        <a:lnSpc>
          <a:spcPct val="90000"/>
        </a:lnSpc>
        <a:spcBef>
          <a:spcPts val="375"/>
        </a:spcBef>
        <a:buFontTx/>
        <a:buNone/>
        <a:defRPr lang="en-US" sz="1050" kern="1200" dirty="0" smtClean="0">
          <a:solidFill>
            <a:schemeClr val="tx1"/>
          </a:solidFill>
          <a:latin typeface="+mj-lt"/>
          <a:ea typeface="+mn-ea"/>
          <a:cs typeface="Arial" panose="020B0604020202020204" pitchFamily="34" charset="0"/>
        </a:defRPr>
      </a:lvl2pPr>
      <a:lvl3pPr marL="342763" indent="0" algn="l" defTabSz="685509" rtl="0" eaLnBrk="1" latinLnBrk="0" hangingPunct="1">
        <a:lnSpc>
          <a:spcPct val="90000"/>
        </a:lnSpc>
        <a:spcBef>
          <a:spcPts val="375"/>
        </a:spcBef>
        <a:buFontTx/>
        <a:buNone/>
        <a:defRPr sz="1050" kern="1200">
          <a:solidFill>
            <a:schemeClr val="tx1"/>
          </a:solidFill>
          <a:latin typeface="+mj-lt"/>
          <a:ea typeface="+mn-ea"/>
          <a:cs typeface="Arial" panose="020B0604020202020204" pitchFamily="34" charset="0"/>
        </a:defRPr>
      </a:lvl3pPr>
      <a:lvl4pPr marL="0" indent="0" algn="l" defTabSz="685509" rtl="0" eaLnBrk="1" latinLnBrk="0" hangingPunct="1">
        <a:lnSpc>
          <a:spcPct val="90000"/>
        </a:lnSpc>
        <a:spcBef>
          <a:spcPts val="375"/>
        </a:spcBef>
        <a:buFontTx/>
        <a:buNone/>
        <a:defRPr sz="1050" kern="1200">
          <a:solidFill>
            <a:schemeClr val="tx1"/>
          </a:solidFill>
          <a:latin typeface="+mj-lt"/>
          <a:ea typeface="+mn-ea"/>
          <a:cs typeface="Arial" panose="020B0604020202020204" pitchFamily="34" charset="0"/>
        </a:defRPr>
      </a:lvl4pPr>
      <a:lvl5pPr marL="342763" indent="0" algn="l" defTabSz="685509" rtl="0" eaLnBrk="1" latinLnBrk="0" hangingPunct="1">
        <a:lnSpc>
          <a:spcPct val="90000"/>
        </a:lnSpc>
        <a:spcBef>
          <a:spcPts val="375"/>
        </a:spcBef>
        <a:buFontTx/>
        <a:buNone/>
        <a:defRPr sz="1050" kern="1200">
          <a:solidFill>
            <a:schemeClr val="tx1"/>
          </a:solidFill>
          <a:latin typeface="+mj-lt"/>
          <a:ea typeface="+mn-ea"/>
          <a:cs typeface="Arial" panose="020B0604020202020204" pitchFamily="34" charset="0"/>
        </a:defRPr>
      </a:lvl5pPr>
      <a:lvl6pPr marL="1885148" indent="-171377" algn="l" defTabSz="685509"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6pPr>
      <a:lvl7pPr marL="2227903" indent="-171377" algn="l" defTabSz="685509"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7pPr>
      <a:lvl8pPr marL="2570658" indent="-171377" algn="l" defTabSz="685509"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8pPr>
      <a:lvl9pPr marL="2913411" indent="-171377" algn="l" defTabSz="685509" rtl="0" eaLnBrk="1" latinLnBrk="0" hangingPunct="1">
        <a:lnSpc>
          <a:spcPct val="90000"/>
        </a:lnSpc>
        <a:spcBef>
          <a:spcPts val="375"/>
        </a:spcBef>
        <a:buFont typeface="Arial" panose="020B0604020202020204" pitchFamily="34" charset="0"/>
        <a:buChar char="•"/>
        <a:defRPr sz="1349" kern="1200">
          <a:solidFill>
            <a:schemeClr val="tx1"/>
          </a:solidFill>
          <a:latin typeface="+mn-lt"/>
          <a:ea typeface="+mn-ea"/>
          <a:cs typeface="+mn-cs"/>
        </a:defRPr>
      </a:lvl9pPr>
    </p:bodyStyle>
    <p:otherStyle>
      <a:defPPr>
        <a:defRPr lang="en-US"/>
      </a:defPPr>
      <a:lvl1pPr marL="0" algn="l" defTabSz="685509" rtl="0" eaLnBrk="1" latinLnBrk="0" hangingPunct="1">
        <a:defRPr sz="1349" kern="1200">
          <a:solidFill>
            <a:schemeClr val="tx1"/>
          </a:solidFill>
          <a:latin typeface="+mn-lt"/>
          <a:ea typeface="+mn-ea"/>
          <a:cs typeface="+mn-cs"/>
        </a:defRPr>
      </a:lvl1pPr>
      <a:lvl2pPr marL="342755" algn="l" defTabSz="685509" rtl="0" eaLnBrk="1" latinLnBrk="0" hangingPunct="1">
        <a:defRPr sz="1349" kern="1200">
          <a:solidFill>
            <a:schemeClr val="tx1"/>
          </a:solidFill>
          <a:latin typeface="+mn-lt"/>
          <a:ea typeface="+mn-ea"/>
          <a:cs typeface="+mn-cs"/>
        </a:defRPr>
      </a:lvl2pPr>
      <a:lvl3pPr marL="685509" algn="l" defTabSz="685509" rtl="0" eaLnBrk="1" latinLnBrk="0" hangingPunct="1">
        <a:defRPr sz="1349" kern="1200">
          <a:solidFill>
            <a:schemeClr val="tx1"/>
          </a:solidFill>
          <a:latin typeface="+mn-lt"/>
          <a:ea typeface="+mn-ea"/>
          <a:cs typeface="+mn-cs"/>
        </a:defRPr>
      </a:lvl3pPr>
      <a:lvl4pPr marL="1028263" algn="l" defTabSz="685509" rtl="0" eaLnBrk="1" latinLnBrk="0" hangingPunct="1">
        <a:defRPr sz="1349" kern="1200">
          <a:solidFill>
            <a:schemeClr val="tx1"/>
          </a:solidFill>
          <a:latin typeface="+mn-lt"/>
          <a:ea typeface="+mn-ea"/>
          <a:cs typeface="+mn-cs"/>
        </a:defRPr>
      </a:lvl4pPr>
      <a:lvl5pPr marL="1371017" algn="l" defTabSz="685509" rtl="0" eaLnBrk="1" latinLnBrk="0" hangingPunct="1">
        <a:defRPr sz="1349" kern="1200">
          <a:solidFill>
            <a:schemeClr val="tx1"/>
          </a:solidFill>
          <a:latin typeface="+mn-lt"/>
          <a:ea typeface="+mn-ea"/>
          <a:cs typeface="+mn-cs"/>
        </a:defRPr>
      </a:lvl5pPr>
      <a:lvl6pPr marL="1713771" algn="l" defTabSz="685509" rtl="0" eaLnBrk="1" latinLnBrk="0" hangingPunct="1">
        <a:defRPr sz="1349" kern="1200">
          <a:solidFill>
            <a:schemeClr val="tx1"/>
          </a:solidFill>
          <a:latin typeface="+mn-lt"/>
          <a:ea typeface="+mn-ea"/>
          <a:cs typeface="+mn-cs"/>
        </a:defRPr>
      </a:lvl6pPr>
      <a:lvl7pPr marL="2056526" algn="l" defTabSz="685509" rtl="0" eaLnBrk="1" latinLnBrk="0" hangingPunct="1">
        <a:defRPr sz="1349" kern="1200">
          <a:solidFill>
            <a:schemeClr val="tx1"/>
          </a:solidFill>
          <a:latin typeface="+mn-lt"/>
          <a:ea typeface="+mn-ea"/>
          <a:cs typeface="+mn-cs"/>
        </a:defRPr>
      </a:lvl7pPr>
      <a:lvl8pPr marL="2399280" algn="l" defTabSz="685509" rtl="0" eaLnBrk="1" latinLnBrk="0" hangingPunct="1">
        <a:defRPr sz="1349" kern="1200">
          <a:solidFill>
            <a:schemeClr val="tx1"/>
          </a:solidFill>
          <a:latin typeface="+mn-lt"/>
          <a:ea typeface="+mn-ea"/>
          <a:cs typeface="+mn-cs"/>
        </a:defRPr>
      </a:lvl8pPr>
      <a:lvl9pPr marL="2742034" algn="l" defTabSz="685509" rtl="0" eaLnBrk="1" latinLnBrk="0" hangingPunct="1">
        <a:defRPr sz="1349" kern="1200">
          <a:solidFill>
            <a:schemeClr val="tx1"/>
          </a:solidFill>
          <a:latin typeface="+mn-lt"/>
          <a:ea typeface="+mn-ea"/>
          <a:cs typeface="+mn-cs"/>
        </a:defRPr>
      </a:lvl9pPr>
    </p:otherStyle>
  </p:txStyles>
  <p:extLst mod="1">
    <p:ext uri="{27BBF7A9-308A-43DC-89C8-2F10F3537804}">
      <p15:sldGuideLst xmlns:p15="http://schemas.microsoft.com/office/powerpoint/2012/main">
        <p15:guide id="4" orient="horz" pos="4007">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 name="Text Box 5"/>
          <p:cNvSpPr txBox="1">
            <a:spLocks noChangeArrowheads="1"/>
          </p:cNvSpPr>
          <p:nvPr userDrawn="1"/>
        </p:nvSpPr>
        <p:spPr bwMode="auto">
          <a:xfrm>
            <a:off x="123396" y="4987211"/>
            <a:ext cx="1011727" cy="92333"/>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68492"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defTabSz="684938" fontAlgn="auto">
              <a:spcBef>
                <a:spcPts val="0"/>
              </a:spcBef>
              <a:spcAft>
                <a:spcPts val="0"/>
              </a:spcAft>
              <a:defRPr/>
            </a:pPr>
            <a:r>
              <a:rPr lang="en-US" altLang="zh-CN" sz="600" kern="0" dirty="0">
                <a:solidFill>
                  <a:srgbClr val="000000">
                    <a:lumMod val="50000"/>
                    <a:lumOff val="50000"/>
                  </a:srgbClr>
                </a:solidFill>
                <a:latin typeface="FrutigerNext LT Light" panose="020B0403040504020204" pitchFamily="34" charset="0"/>
                <a:ea typeface="MS PGothic" pitchFamily="34" charset="-128"/>
              </a:rPr>
              <a:t>ULTRA-SCALE AIOPS LAB     </a:t>
            </a:r>
            <a:fld id="{F350CB96-EF0E-44F1-90D2-2D2DCEB1810F}" type="slidenum">
              <a:rPr lang="de-DE" altLang="zh-CN" sz="600" smtClean="0">
                <a:solidFill>
                  <a:srgbClr val="FFFFFF">
                    <a:lumMod val="65000"/>
                  </a:srgbClr>
                </a:solidFill>
                <a:latin typeface="FrutigerNext LT Light" panose="020B0403040504020204" pitchFamily="34" charset="0"/>
              </a:rPr>
              <a:pPr defTabSz="684938" fontAlgn="auto">
                <a:spcBef>
                  <a:spcPts val="0"/>
                </a:spcBef>
                <a:spcAft>
                  <a:spcPts val="0"/>
                </a:spcAft>
                <a:defRPr/>
              </a:pPr>
              <a:t>‹#›</a:t>
            </a:fld>
            <a:endParaRPr lang="en-GB" altLang="zh-CN" sz="400" dirty="0">
              <a:solidFill>
                <a:srgbClr val="FFFFFF">
                  <a:lumMod val="65000"/>
                </a:srgbClr>
              </a:solidFill>
              <a:latin typeface="FrutigerNext LT Light" panose="020B0403040504020204" pitchFamily="34" charset="0"/>
            </a:endParaRPr>
          </a:p>
        </p:txBody>
      </p:sp>
    </p:spTree>
    <p:extLst>
      <p:ext uri="{BB962C8B-B14F-4D97-AF65-F5344CB8AC3E}">
        <p14:creationId xmlns:p14="http://schemas.microsoft.com/office/powerpoint/2010/main" val="2932313307"/>
      </p:ext>
    </p:extLst>
  </p:cSld>
  <p:clrMap bg1="lt1" tx1="dk1" bg2="lt2" tx2="dk2" accent1="accent1" accent2="accent2" accent3="accent3" accent4="accent4" accent5="accent5" accent6="accent6" hlink="hlink" folHlink="folHlink"/>
  <p:sldLayoutIdLst>
    <p:sldLayoutId id="2147484159" r:id="rId1"/>
    <p:sldLayoutId id="2147484160" r:id="rId2"/>
  </p:sldLayoutIdLst>
  <mc:AlternateContent xmlns:mc="http://schemas.openxmlformats.org/markup-compatibility/2006">
    <mc:Choice xmlns:p14="http://schemas.microsoft.com/office/powerpoint/2010/main" Requires="p14">
      <p:transition p14:dur="0" advClick="0" advTm="8000"/>
    </mc:Choice>
    <mc:Fallback>
      <p:transition advClick="0" advTm="8000"/>
    </mc:Fallback>
  </mc:AlternateContent>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80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00" indent="-342900" algn="l" rtl="0" eaLnBrk="0" fontAlgn="base" hangingPunct="0">
        <a:lnSpc>
          <a:spcPct val="140000"/>
        </a:lnSpc>
        <a:spcBef>
          <a:spcPct val="0"/>
        </a:spcBef>
        <a:spcAft>
          <a:spcPct val="0"/>
        </a:spcAft>
        <a:buClr>
          <a:srgbClr val="808080"/>
        </a:buClr>
        <a:buSzPct val="60000"/>
        <a:buFont typeface="Wingdings" pitchFamily="2" charset="2"/>
        <a:buChar char="l"/>
        <a:defRPr sz="2400" b="1">
          <a:solidFill>
            <a:schemeClr val="bg1"/>
          </a:solidFill>
          <a:latin typeface="FrutigerNext LT Regular" pitchFamily="34" charset="0"/>
          <a:ea typeface="黑体" pitchFamily="49" charset="-122"/>
          <a:cs typeface="+mn-cs"/>
        </a:defRPr>
      </a:lvl1pPr>
      <a:lvl2pPr marL="742950" indent="-285750" algn="l" rtl="0" eaLnBrk="0" fontAlgn="base" hangingPunct="0">
        <a:lnSpc>
          <a:spcPct val="140000"/>
        </a:lnSpc>
        <a:spcBef>
          <a:spcPct val="0"/>
        </a:spcBef>
        <a:spcAft>
          <a:spcPct val="0"/>
        </a:spcAft>
        <a:buSzPct val="50000"/>
        <a:buFont typeface="Wingdings" pitchFamily="2" charset="2"/>
        <a:buChar char="p"/>
        <a:defRPr>
          <a:solidFill>
            <a:schemeClr val="bg1"/>
          </a:solidFill>
          <a:latin typeface="+mn-lt"/>
          <a:ea typeface="+mn-ea"/>
          <a:cs typeface="+mn-cs"/>
        </a:defRPr>
      </a:lvl2pPr>
      <a:lvl3pPr marL="1143000" indent="-228600" algn="l" rtl="0" eaLnBrk="0" fontAlgn="base" hangingPunct="0">
        <a:lnSpc>
          <a:spcPct val="140000"/>
        </a:lnSpc>
        <a:spcBef>
          <a:spcPct val="0"/>
        </a:spcBef>
        <a:spcAft>
          <a:spcPct val="0"/>
        </a:spcAft>
        <a:buSzPct val="50000"/>
        <a:buFont typeface="Wingdings" pitchFamily="2" charset="2"/>
        <a:buChar char="n"/>
        <a:defRPr sz="1600">
          <a:solidFill>
            <a:schemeClr val="bg1"/>
          </a:solidFill>
          <a:latin typeface="FrutigerNext LT Regular" pitchFamily="34" charset="0"/>
          <a:ea typeface="+mn-ea"/>
          <a:cs typeface="+mn-cs"/>
        </a:defRPr>
      </a:lvl3pPr>
      <a:lvl4pPr marL="1600200" indent="-228600" algn="l" rtl="0" eaLnBrk="0" fontAlgn="base" hangingPunct="0">
        <a:lnSpc>
          <a:spcPct val="140000"/>
        </a:lnSpc>
        <a:spcBef>
          <a:spcPct val="0"/>
        </a:spcBef>
        <a:spcAft>
          <a:spcPct val="0"/>
        </a:spcAft>
        <a:buChar char="–"/>
        <a:defRPr sz="1400">
          <a:solidFill>
            <a:schemeClr val="bg1"/>
          </a:solidFill>
          <a:latin typeface="FrutigerNext LT Regular" pitchFamily="34" charset="0"/>
          <a:ea typeface="+mn-ea"/>
          <a:cs typeface="+mn-cs"/>
        </a:defRPr>
      </a:lvl4pPr>
      <a:lvl5pPr marL="2057400" indent="-228600" algn="l" rtl="0" eaLnBrk="0" fontAlgn="base" hangingPunct="0">
        <a:lnSpc>
          <a:spcPct val="140000"/>
        </a:lnSpc>
        <a:spcBef>
          <a:spcPct val="0"/>
        </a:spcBef>
        <a:spcAft>
          <a:spcPct val="0"/>
        </a:spcAft>
        <a:buFont typeface="Arial" pitchFamily="34" charset="0"/>
        <a:buChar char="~"/>
        <a:defRPr sz="1200">
          <a:solidFill>
            <a:schemeClr val="bg1"/>
          </a:solidFill>
          <a:latin typeface="FrutigerNext LT Regular" pitchFamily="34" charset="0"/>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CD1975-F435-0C43-9931-DC58CEAFFC6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979176" y="3929431"/>
            <a:ext cx="1406151" cy="304436"/>
          </a:xfrm>
          <a:prstGeom prst="rect">
            <a:avLst/>
          </a:prstGeom>
        </p:spPr>
      </p:pic>
      <p:sp>
        <p:nvSpPr>
          <p:cNvPr id="6" name="Text Placeholder 1">
            <a:extLst>
              <a:ext uri="{FF2B5EF4-FFF2-40B4-BE49-F238E27FC236}">
                <a16:creationId xmlns:a16="http://schemas.microsoft.com/office/drawing/2014/main" id="{A24FF637-3127-064E-84EE-A0C7EB5BEE96}"/>
              </a:ext>
            </a:extLst>
          </p:cNvPr>
          <p:cNvSpPr txBox="1">
            <a:spLocks/>
          </p:cNvSpPr>
          <p:nvPr userDrawn="1"/>
        </p:nvSpPr>
        <p:spPr>
          <a:xfrm>
            <a:off x="5982183" y="1757452"/>
            <a:ext cx="2417931" cy="152247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798"/>
              </a:lnSpc>
            </a:pPr>
            <a:r>
              <a:rPr kumimoji="1" lang="en-US" altLang="zh-CN" sz="637" b="1" baseline="0" dirty="0">
                <a:solidFill>
                  <a:srgbClr val="1D1D1B"/>
                </a:solidFill>
                <a:latin typeface="+mj-lt"/>
              </a:rPr>
              <a:t>Copyright©2019 Huawei Technologies Co., Ltd.</a:t>
            </a:r>
            <a:br>
              <a:rPr kumimoji="1" lang="en-US" altLang="zh-CN" sz="637" b="1" baseline="0" dirty="0">
                <a:solidFill>
                  <a:srgbClr val="1D1D1B"/>
                </a:solidFill>
                <a:latin typeface="+mj-lt"/>
              </a:rPr>
            </a:br>
            <a:r>
              <a:rPr kumimoji="1" lang="en-US" altLang="zh-CN" sz="637" b="1" baseline="0" dirty="0">
                <a:solidFill>
                  <a:srgbClr val="1D1D1B"/>
                </a:solidFill>
                <a:latin typeface="+mj-lt"/>
              </a:rPr>
              <a:t>All Rights Reserved.</a:t>
            </a:r>
            <a:br>
              <a:rPr kumimoji="1" lang="en-US" altLang="zh-CN" sz="584" dirty="0">
                <a:solidFill>
                  <a:srgbClr val="1D1D1B"/>
                </a:solidFill>
                <a:latin typeface="+mn-lt"/>
              </a:rPr>
            </a:br>
            <a:br>
              <a:rPr kumimoji="1" lang="en-US" altLang="zh-CN" sz="584" dirty="0">
                <a:solidFill>
                  <a:srgbClr val="1D1D1B"/>
                </a:solidFill>
                <a:latin typeface="+mn-lt"/>
              </a:rPr>
            </a:br>
            <a:r>
              <a:rPr kumimoji="1" lang="en-US" altLang="zh-CN" sz="637" baseline="0" dirty="0">
                <a:solidFill>
                  <a:srgbClr val="1D1D1B"/>
                </a:solidFill>
                <a:latin typeface="+mn-lt"/>
                <a:cs typeface="Arial" panose="020B0604020202020204" pitchFamily="34" charset="0"/>
              </a:rPr>
              <a:t>The information in this document may contain predictive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statements including, without limitation, statements regarding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the future financial and operating results, future product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portfolio, new technology, etc. There are a number of factors that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could cause actual results and developments to differ materially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from those expressed or implied in the predictive statements.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Therefore, such information is provided for reference purpose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only and constitutes neither an offer nor an acceptance. Huawei </a:t>
            </a:r>
            <a:br>
              <a:rPr kumimoji="1" lang="en-US" altLang="zh-CN" sz="637" baseline="0" dirty="0">
                <a:solidFill>
                  <a:srgbClr val="1D1D1B"/>
                </a:solidFill>
                <a:latin typeface="+mn-lt"/>
                <a:cs typeface="Arial" panose="020B0604020202020204" pitchFamily="34" charset="0"/>
              </a:rPr>
            </a:br>
            <a:r>
              <a:rPr kumimoji="1" lang="en-US" altLang="zh-CN" sz="637" baseline="0" dirty="0">
                <a:solidFill>
                  <a:srgbClr val="1D1D1B"/>
                </a:solidFill>
                <a:latin typeface="+mn-lt"/>
                <a:cs typeface="Arial" panose="020B0604020202020204" pitchFamily="34" charset="0"/>
              </a:rPr>
              <a:t>may change the information at any time without notice. </a:t>
            </a:r>
          </a:p>
          <a:p>
            <a:pPr>
              <a:lnSpc>
                <a:spcPts val="798"/>
              </a:lnSpc>
            </a:pPr>
            <a:endParaRPr kumimoji="1" lang="zh-CN" altLang="en-US" sz="584" dirty="0">
              <a:solidFill>
                <a:srgbClr val="1D1D1B"/>
              </a:solidFill>
              <a:latin typeface="+mn-lt"/>
            </a:endParaRPr>
          </a:p>
        </p:txBody>
      </p:sp>
      <p:sp>
        <p:nvSpPr>
          <p:cNvPr id="9" name="Subtitle 6">
            <a:extLst>
              <a:ext uri="{FF2B5EF4-FFF2-40B4-BE49-F238E27FC236}">
                <a16:creationId xmlns:a16="http://schemas.microsoft.com/office/drawing/2014/main" id="{FBF16AD5-9EBA-8547-984B-E4E106BBD6C0}"/>
              </a:ext>
            </a:extLst>
          </p:cNvPr>
          <p:cNvSpPr txBox="1">
            <a:spLocks/>
          </p:cNvSpPr>
          <p:nvPr userDrawn="1"/>
        </p:nvSpPr>
        <p:spPr>
          <a:xfrm>
            <a:off x="5980920" y="1240823"/>
            <a:ext cx="2610355" cy="437106"/>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970"/>
              </a:lnSpc>
            </a:pPr>
            <a:r>
              <a:rPr kumimoji="1" lang="en-US" altLang="zh-CN" sz="900" dirty="0">
                <a:solidFill>
                  <a:srgbClr val="1D1D1B"/>
                </a:solidFill>
                <a:latin typeface="+mn-lt"/>
                <a:cs typeface="Arial" panose="020B0604020202020204" pitchFamily="34" charset="0"/>
              </a:rPr>
              <a:t>Bring digital to every person, home and </a:t>
            </a:r>
            <a:br>
              <a:rPr kumimoji="1" lang="en-US" altLang="zh-CN" sz="900" dirty="0">
                <a:solidFill>
                  <a:srgbClr val="1D1D1B"/>
                </a:solidFill>
                <a:latin typeface="+mn-lt"/>
                <a:cs typeface="Arial" panose="020B0604020202020204" pitchFamily="34" charset="0"/>
              </a:rPr>
            </a:br>
            <a:r>
              <a:rPr kumimoji="1" lang="en-US" altLang="zh-CN" sz="900" dirty="0">
                <a:solidFill>
                  <a:srgbClr val="1D1D1B"/>
                </a:solidFill>
                <a:latin typeface="+mn-lt"/>
                <a:cs typeface="Arial" panose="020B0604020202020204" pitchFamily="34" charset="0"/>
              </a:rPr>
              <a:t>organization for a fully connected, </a:t>
            </a:r>
            <a:br>
              <a:rPr kumimoji="1" lang="en-US" altLang="zh-CN" sz="900" dirty="0">
                <a:solidFill>
                  <a:srgbClr val="1D1D1B"/>
                </a:solidFill>
                <a:latin typeface="+mn-lt"/>
                <a:cs typeface="Arial" panose="020B0604020202020204" pitchFamily="34" charset="0"/>
              </a:rPr>
            </a:br>
            <a:r>
              <a:rPr kumimoji="1" lang="en-US" altLang="zh-CN" sz="900" dirty="0">
                <a:solidFill>
                  <a:srgbClr val="1D1D1B"/>
                </a:solidFill>
                <a:latin typeface="+mn-lt"/>
                <a:cs typeface="Arial" panose="020B0604020202020204" pitchFamily="34" charset="0"/>
              </a:rPr>
              <a:t>intelligent world.</a:t>
            </a:r>
            <a:endParaRPr kumimoji="1" lang="zh-CN" altLang="en-US" sz="900" dirty="0">
              <a:solidFill>
                <a:srgbClr val="1D1D1B"/>
              </a:solidFill>
              <a:latin typeface="+mn-lt"/>
              <a:ea typeface="Microsoft YaHei" charset="-122"/>
              <a:cs typeface="Microsoft YaHei" charset="-122"/>
            </a:endParaRPr>
          </a:p>
        </p:txBody>
      </p:sp>
      <p:sp>
        <p:nvSpPr>
          <p:cNvPr id="3" name="Title Placeholder 2"/>
          <p:cNvSpPr>
            <a:spLocks noGrp="1"/>
          </p:cNvSpPr>
          <p:nvPr>
            <p:ph type="title"/>
          </p:nvPr>
        </p:nvSpPr>
        <p:spPr>
          <a:xfrm>
            <a:off x="404843" y="1240823"/>
            <a:ext cx="3903104" cy="2039100"/>
          </a:xfrm>
          <a:prstGeom prst="rect">
            <a:avLst/>
          </a:prstGeom>
        </p:spPr>
        <p:txBody>
          <a:bodyPr vert="horz" lIns="0" tIns="0" rIns="0" bIns="0" rtlCol="0" anchor="t" anchorCtr="0">
            <a:normAutofit/>
          </a:bodyPr>
          <a:lstStyle/>
          <a:p>
            <a:r>
              <a:rPr lang="en-US" dirty="0"/>
              <a:t>Click to edit Master title style</a:t>
            </a:r>
          </a:p>
        </p:txBody>
      </p:sp>
    </p:spTree>
    <p:extLst>
      <p:ext uri="{BB962C8B-B14F-4D97-AF65-F5344CB8AC3E}">
        <p14:creationId xmlns:p14="http://schemas.microsoft.com/office/powerpoint/2010/main" val="1702231063"/>
      </p:ext>
    </p:extLst>
  </p:cSld>
  <p:clrMap bg1="lt1" tx1="dk1" bg2="lt2" tx2="dk2" accent1="accent1" accent2="accent2" accent3="accent3" accent4="accent4" accent5="accent5" accent6="accent6" hlink="hlink" folHlink="folHlink"/>
  <p:sldLayoutIdLst>
    <p:sldLayoutId id="2147484162" r:id="rId1"/>
  </p:sldLayoutIdLst>
  <p:hf hdr="0" ftr="0" dt="0"/>
  <p:txStyles>
    <p:titleStyle>
      <a:lvl1pPr algn="l" defTabSz="890470" rtl="0" eaLnBrk="1" latinLnBrk="0" hangingPunct="1">
        <a:lnSpc>
          <a:spcPct val="90000"/>
        </a:lnSpc>
        <a:spcBef>
          <a:spcPct val="0"/>
        </a:spcBef>
        <a:buNone/>
        <a:defRPr sz="3599" b="0" kern="1200">
          <a:solidFill>
            <a:schemeClr val="tx1"/>
          </a:solidFill>
          <a:latin typeface="+mj-lt"/>
          <a:ea typeface="Microsoft YaHei" panose="020B0503020204020204" pitchFamily="34" charset="-122"/>
          <a:cs typeface="Arial" panose="020B0604020202020204" pitchFamily="34" charset="0"/>
        </a:defRPr>
      </a:lvl1pPr>
    </p:titleStyle>
    <p:bodyStyle>
      <a:lvl1pPr marL="0" indent="0" algn="l" defTabSz="890470" rtl="0" eaLnBrk="1" latinLnBrk="0" hangingPunct="1">
        <a:lnSpc>
          <a:spcPct val="90000"/>
        </a:lnSpc>
        <a:spcBef>
          <a:spcPts val="974"/>
        </a:spcBef>
        <a:buFont typeface="Arial" panose="020B0604020202020204" pitchFamily="34" charset="0"/>
        <a:buNone/>
        <a:defRPr sz="1364" kern="1200">
          <a:solidFill>
            <a:srgbClr val="FFFFFF"/>
          </a:solidFill>
          <a:latin typeface="Microsoft YaHei" panose="020B0503020204020204" pitchFamily="34" charset="-122"/>
          <a:ea typeface="Microsoft YaHei" panose="020B0503020204020204" pitchFamily="34" charset="-122"/>
          <a:cs typeface="+mn-cs"/>
        </a:defRPr>
      </a:lvl1pPr>
      <a:lvl2pPr marL="445236" indent="0" algn="l" defTabSz="890470" rtl="0" eaLnBrk="1" latinLnBrk="0" hangingPunct="1">
        <a:lnSpc>
          <a:spcPct val="90000"/>
        </a:lnSpc>
        <a:spcBef>
          <a:spcPts val="487"/>
        </a:spcBef>
        <a:buFont typeface="Arial" panose="020B0604020202020204" pitchFamily="34" charset="0"/>
        <a:buNone/>
        <a:defRPr sz="2338" kern="1200">
          <a:solidFill>
            <a:schemeClr val="tx1"/>
          </a:solidFill>
          <a:latin typeface="+mn-lt"/>
          <a:ea typeface="+mn-ea"/>
          <a:cs typeface="+mn-cs"/>
        </a:defRPr>
      </a:lvl2pPr>
      <a:lvl3pPr marL="890470" indent="0" algn="l" defTabSz="890470" rtl="0" eaLnBrk="1" latinLnBrk="0" hangingPunct="1">
        <a:lnSpc>
          <a:spcPct val="90000"/>
        </a:lnSpc>
        <a:spcBef>
          <a:spcPts val="487"/>
        </a:spcBef>
        <a:buFont typeface="Arial" panose="020B0604020202020204" pitchFamily="34" charset="0"/>
        <a:buNone/>
        <a:defRPr sz="1948" kern="1200">
          <a:solidFill>
            <a:schemeClr val="tx1"/>
          </a:solidFill>
          <a:latin typeface="+mn-lt"/>
          <a:ea typeface="+mn-ea"/>
          <a:cs typeface="+mn-cs"/>
        </a:defRPr>
      </a:lvl3pPr>
      <a:lvl4pPr marL="1335706" indent="0" algn="l" defTabSz="890470" rtl="0" eaLnBrk="1" latinLnBrk="0" hangingPunct="1">
        <a:lnSpc>
          <a:spcPct val="90000"/>
        </a:lnSpc>
        <a:spcBef>
          <a:spcPts val="487"/>
        </a:spcBef>
        <a:buFont typeface="Arial" panose="020B0604020202020204" pitchFamily="34" charset="0"/>
        <a:buNone/>
        <a:defRPr sz="1753" kern="1200">
          <a:solidFill>
            <a:schemeClr val="tx1"/>
          </a:solidFill>
          <a:latin typeface="+mn-lt"/>
          <a:ea typeface="+mn-ea"/>
          <a:cs typeface="+mn-cs"/>
        </a:defRPr>
      </a:lvl4pPr>
      <a:lvl5pPr marL="1780942" indent="0" algn="l" defTabSz="890470" rtl="0" eaLnBrk="1" latinLnBrk="0" hangingPunct="1">
        <a:lnSpc>
          <a:spcPct val="90000"/>
        </a:lnSpc>
        <a:spcBef>
          <a:spcPts val="487"/>
        </a:spcBef>
        <a:buFont typeface="Arial" panose="020B0604020202020204" pitchFamily="34" charset="0"/>
        <a:buNone/>
        <a:defRPr sz="1753" kern="1200">
          <a:solidFill>
            <a:schemeClr val="tx1"/>
          </a:solidFill>
          <a:latin typeface="+mn-lt"/>
          <a:ea typeface="+mn-ea"/>
          <a:cs typeface="+mn-cs"/>
        </a:defRPr>
      </a:lvl5pPr>
      <a:lvl6pPr marL="2448795" indent="-222617" algn="l" defTabSz="890470"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6pPr>
      <a:lvl7pPr marL="2894029" indent="-222617" algn="l" defTabSz="890470"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7pPr>
      <a:lvl8pPr marL="3339264" indent="-222617" algn="l" defTabSz="890470"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8pPr>
      <a:lvl9pPr marL="3784499" indent="-222617" algn="l" defTabSz="890470" rtl="0" eaLnBrk="1" latinLnBrk="0" hangingPunct="1">
        <a:lnSpc>
          <a:spcPct val="90000"/>
        </a:lnSpc>
        <a:spcBef>
          <a:spcPts val="487"/>
        </a:spcBef>
        <a:buFont typeface="Arial" panose="020B0604020202020204" pitchFamily="34" charset="0"/>
        <a:buChar char="•"/>
        <a:defRPr sz="1753" kern="1200">
          <a:solidFill>
            <a:schemeClr val="tx1"/>
          </a:solidFill>
          <a:latin typeface="+mn-lt"/>
          <a:ea typeface="+mn-ea"/>
          <a:cs typeface="+mn-cs"/>
        </a:defRPr>
      </a:lvl9pPr>
    </p:bodyStyle>
    <p:otherStyle>
      <a:defPPr>
        <a:defRPr lang="en-US"/>
      </a:defPPr>
      <a:lvl1pPr marL="0" algn="l" defTabSz="890470" rtl="0" eaLnBrk="1" latinLnBrk="0" hangingPunct="1">
        <a:defRPr sz="1753" kern="1200">
          <a:solidFill>
            <a:schemeClr val="tx1"/>
          </a:solidFill>
          <a:latin typeface="+mn-lt"/>
          <a:ea typeface="+mn-ea"/>
          <a:cs typeface="+mn-cs"/>
        </a:defRPr>
      </a:lvl1pPr>
      <a:lvl2pPr marL="445236" algn="l" defTabSz="890470" rtl="0" eaLnBrk="1" latinLnBrk="0" hangingPunct="1">
        <a:defRPr sz="1753" kern="1200">
          <a:solidFill>
            <a:schemeClr val="tx1"/>
          </a:solidFill>
          <a:latin typeface="+mn-lt"/>
          <a:ea typeface="+mn-ea"/>
          <a:cs typeface="+mn-cs"/>
        </a:defRPr>
      </a:lvl2pPr>
      <a:lvl3pPr marL="890470" algn="l" defTabSz="890470" rtl="0" eaLnBrk="1" latinLnBrk="0" hangingPunct="1">
        <a:defRPr sz="1753" kern="1200">
          <a:solidFill>
            <a:schemeClr val="tx1"/>
          </a:solidFill>
          <a:latin typeface="+mn-lt"/>
          <a:ea typeface="+mn-ea"/>
          <a:cs typeface="+mn-cs"/>
        </a:defRPr>
      </a:lvl3pPr>
      <a:lvl4pPr marL="1335706" algn="l" defTabSz="890470" rtl="0" eaLnBrk="1" latinLnBrk="0" hangingPunct="1">
        <a:defRPr sz="1753" kern="1200">
          <a:solidFill>
            <a:schemeClr val="tx1"/>
          </a:solidFill>
          <a:latin typeface="+mn-lt"/>
          <a:ea typeface="+mn-ea"/>
          <a:cs typeface="+mn-cs"/>
        </a:defRPr>
      </a:lvl4pPr>
      <a:lvl5pPr marL="1780942" algn="l" defTabSz="890470" rtl="0" eaLnBrk="1" latinLnBrk="0" hangingPunct="1">
        <a:defRPr sz="1753" kern="1200">
          <a:solidFill>
            <a:schemeClr val="tx1"/>
          </a:solidFill>
          <a:latin typeface="+mn-lt"/>
          <a:ea typeface="+mn-ea"/>
          <a:cs typeface="+mn-cs"/>
        </a:defRPr>
      </a:lvl5pPr>
      <a:lvl6pPr marL="2226176" algn="l" defTabSz="890470" rtl="0" eaLnBrk="1" latinLnBrk="0" hangingPunct="1">
        <a:defRPr sz="1753" kern="1200">
          <a:solidFill>
            <a:schemeClr val="tx1"/>
          </a:solidFill>
          <a:latin typeface="+mn-lt"/>
          <a:ea typeface="+mn-ea"/>
          <a:cs typeface="+mn-cs"/>
        </a:defRPr>
      </a:lvl6pPr>
      <a:lvl7pPr marL="2671411" algn="l" defTabSz="890470" rtl="0" eaLnBrk="1" latinLnBrk="0" hangingPunct="1">
        <a:defRPr sz="1753" kern="1200">
          <a:solidFill>
            <a:schemeClr val="tx1"/>
          </a:solidFill>
          <a:latin typeface="+mn-lt"/>
          <a:ea typeface="+mn-ea"/>
          <a:cs typeface="+mn-cs"/>
        </a:defRPr>
      </a:lvl7pPr>
      <a:lvl8pPr marL="3116648" algn="l" defTabSz="890470" rtl="0" eaLnBrk="1" latinLnBrk="0" hangingPunct="1">
        <a:defRPr sz="1753" kern="1200">
          <a:solidFill>
            <a:schemeClr val="tx1"/>
          </a:solidFill>
          <a:latin typeface="+mn-lt"/>
          <a:ea typeface="+mn-ea"/>
          <a:cs typeface="+mn-cs"/>
        </a:defRPr>
      </a:lvl8pPr>
      <a:lvl9pPr marL="3561882" algn="l" defTabSz="890470" rtl="0" eaLnBrk="1" latinLnBrk="0" hangingPunct="1">
        <a:defRPr sz="1753" kern="1200">
          <a:solidFill>
            <a:schemeClr val="tx1"/>
          </a:solidFill>
          <a:latin typeface="+mn-lt"/>
          <a:ea typeface="+mn-ea"/>
          <a:cs typeface="+mn-cs"/>
        </a:defRPr>
      </a:lvl9pPr>
    </p:otherStyle>
  </p:txStyles>
  <p:extLst>
    <p:ext uri="{27BBF7A9-308A-43DC-89C8-2F10F3537804}">
      <p15:sldGuideLst xmlns:p15="http://schemas.microsoft.com/office/powerpoint/2012/main">
        <p15:guide id="4" pos="72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stack/osprofiler"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nSpc>
                <a:spcPct val="100000"/>
              </a:lnSpc>
            </a:pPr>
            <a:r>
              <a:rPr lang="en-US" dirty="0"/>
              <a:t>Intelligent Cloud Operations</a:t>
            </a:r>
            <a:br>
              <a:rPr lang="en-US" dirty="0"/>
            </a:br>
            <a:r>
              <a:rPr lang="en-US" dirty="0"/>
              <a:t>Part 4. Distributed Tracing Technologies</a:t>
            </a:r>
          </a:p>
        </p:txBody>
      </p:sp>
      <p:sp>
        <p:nvSpPr>
          <p:cNvPr id="3" name="Text Placeholder 2"/>
          <p:cNvSpPr>
            <a:spLocks noGrp="1"/>
          </p:cNvSpPr>
          <p:nvPr>
            <p:ph type="body" sz="quarter" idx="11"/>
          </p:nvPr>
        </p:nvSpPr>
        <p:spPr/>
        <p:txBody>
          <a:bodyPr/>
          <a:lstStyle/>
          <a:p>
            <a:pPr>
              <a:lnSpc>
                <a:spcPct val="150000"/>
              </a:lnSpc>
              <a:buClr>
                <a:schemeClr val="tx2"/>
              </a:buClr>
            </a:pPr>
            <a:r>
              <a:rPr lang="en-US" altLang="zh-CN" sz="800" b="1" dirty="0">
                <a:latin typeface="Arial" pitchFamily="34" charset="0"/>
              </a:rPr>
              <a:t>Definition </a:t>
            </a:r>
            <a:r>
              <a:rPr lang="en-US" altLang="zh-CN" sz="800" dirty="0">
                <a:latin typeface="Arial" pitchFamily="34" charset="0"/>
              </a:rPr>
              <a:t>(</a:t>
            </a:r>
            <a:r>
              <a:rPr lang="en-US" sz="800" dirty="0">
                <a:latin typeface="Arial" charset="0"/>
                <a:ea typeface="Arial" charset="0"/>
                <a:cs typeface="Arial" charset="0"/>
              </a:rPr>
              <a:t>Gartner</a:t>
            </a:r>
            <a:r>
              <a:rPr lang="en-US" altLang="zh-CN" sz="800" dirty="0">
                <a:latin typeface="Arial" pitchFamily="34" charset="0"/>
              </a:rPr>
              <a:t>)</a:t>
            </a:r>
            <a:r>
              <a:rPr lang="en-US" altLang="zh-CN" sz="800" b="1" dirty="0">
                <a:latin typeface="Arial" pitchFamily="34" charset="0"/>
              </a:rPr>
              <a:t> </a:t>
            </a:r>
            <a:r>
              <a:rPr lang="en-US" altLang="zh-CN" sz="800" dirty="0">
                <a:latin typeface="Arial" pitchFamily="34" charset="0"/>
              </a:rPr>
              <a:t>[</a:t>
            </a:r>
            <a:r>
              <a:rPr lang="en-US" altLang="zh-CN" sz="800" b="1" dirty="0" err="1">
                <a:latin typeface="Arial" pitchFamily="34" charset="0"/>
              </a:rPr>
              <a:t>AIOps</a:t>
            </a:r>
            <a:r>
              <a:rPr lang="en-US" altLang="zh-CN" sz="800" dirty="0">
                <a:latin typeface="Arial" pitchFamily="34" charset="0"/>
              </a:rPr>
              <a:t>]</a:t>
            </a:r>
          </a:p>
          <a:p>
            <a:pPr marL="0" lvl="1" indent="-9525">
              <a:spcAft>
                <a:spcPts val="0"/>
              </a:spcAft>
            </a:pPr>
            <a:r>
              <a:rPr lang="en-US" sz="800" dirty="0" err="1">
                <a:latin typeface="Arial" charset="0"/>
                <a:ea typeface="Arial" charset="0"/>
                <a:cs typeface="Arial" charset="0"/>
              </a:rPr>
              <a:t>AIOps</a:t>
            </a:r>
            <a:r>
              <a:rPr lang="en-US" sz="800" dirty="0">
                <a:latin typeface="Arial" charset="0"/>
                <a:ea typeface="Arial" charset="0"/>
                <a:cs typeface="Arial" charset="0"/>
              </a:rPr>
              <a:t> platforms utilize big data, modern machine learning and other advanced analytics technologies to directly and indirectly enhance IT operations (monitoring, automation and service desk) functions with proactive, personal and dynamic insight. 	</a:t>
            </a:r>
            <a:endParaRPr lang="en-US" dirty="0"/>
          </a:p>
        </p:txBody>
      </p:sp>
      <p:sp>
        <p:nvSpPr>
          <p:cNvPr id="6" name="Text Placeholder 4"/>
          <p:cNvSpPr txBox="1">
            <a:spLocks/>
          </p:cNvSpPr>
          <p:nvPr/>
        </p:nvSpPr>
        <p:spPr>
          <a:xfrm>
            <a:off x="0" y="4035050"/>
            <a:ext cx="2037425" cy="709478"/>
          </a:xfrm>
          <a:prstGeom prst="rect">
            <a:avLst/>
          </a:prstGeom>
        </p:spPr>
        <p:txBody>
          <a:bodyPr/>
          <a:lstStyle>
            <a:lvl1pPr marL="342900" indent="-342900" algn="l" rtl="0" eaLnBrk="0" fontAlgn="base" hangingPunct="0">
              <a:spcBef>
                <a:spcPct val="20000"/>
              </a:spcBef>
              <a:spcAft>
                <a:spcPct val="0"/>
              </a:spcAft>
              <a:buClr>
                <a:srgbClr val="990000"/>
              </a:buClr>
              <a:buChar char="•"/>
              <a:defRPr sz="105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1050">
                <a:solidFill>
                  <a:schemeClr val="tx1"/>
                </a:solidFill>
                <a:latin typeface="+mn-lt"/>
                <a:ea typeface="+mn-ea"/>
                <a:cs typeface="+mn-cs"/>
              </a:defRPr>
            </a:lvl2pPr>
            <a:lvl3pPr marL="1143000" indent="-228600" algn="l" rtl="0" eaLnBrk="0" fontAlgn="base" hangingPunct="0">
              <a:spcBef>
                <a:spcPct val="20000"/>
              </a:spcBef>
              <a:spcAft>
                <a:spcPct val="0"/>
              </a:spcAft>
              <a:buFont typeface="FrutigerNext LT Medium" charset="0"/>
              <a:buChar char="»"/>
              <a:defRPr sz="105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05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1050">
                <a:solidFill>
                  <a:schemeClr val="tx1"/>
                </a:solidFill>
                <a:latin typeface="+mn-lt"/>
                <a:ea typeface="+mn-ea"/>
                <a:cs typeface="+mn-cs"/>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a:lstStyle>
          <a:p>
            <a:pPr marL="0" indent="0">
              <a:spcBef>
                <a:spcPts val="0"/>
              </a:spcBef>
              <a:buNone/>
            </a:pPr>
            <a:r>
              <a:rPr lang="en-US" sz="600" b="0" kern="0" dirty="0"/>
              <a:t>Prof. Jorge Cardoso</a:t>
            </a:r>
          </a:p>
          <a:p>
            <a:pPr marL="0" indent="0">
              <a:spcBef>
                <a:spcPts val="0"/>
              </a:spcBef>
              <a:buNone/>
            </a:pPr>
            <a:r>
              <a:rPr lang="en-US" sz="600" b="0" kern="0" dirty="0"/>
              <a:t>E-mail: jorge.cardoso@huawei.com</a:t>
            </a:r>
          </a:p>
          <a:p>
            <a:pPr marL="0" indent="0">
              <a:spcBef>
                <a:spcPts val="0"/>
              </a:spcBef>
              <a:buNone/>
            </a:pPr>
            <a:r>
              <a:rPr lang="en-US" sz="600" b="0" kern="0" dirty="0"/>
              <a:t>Intelligent Cloud Operations/SRE Dept.</a:t>
            </a:r>
          </a:p>
          <a:p>
            <a:pPr marL="0" indent="0">
              <a:spcBef>
                <a:spcPts val="0"/>
              </a:spcBef>
              <a:buNone/>
            </a:pPr>
            <a:r>
              <a:rPr lang="en-US" sz="600" b="0" kern="0" dirty="0"/>
              <a:t>Ireland and Munich Research Centers</a:t>
            </a:r>
          </a:p>
          <a:p>
            <a:pPr marL="0" indent="0">
              <a:spcBef>
                <a:spcPts val="0"/>
              </a:spcBef>
              <a:buNone/>
            </a:pPr>
            <a:endParaRPr lang="en-US" sz="600" b="0" kern="0" dirty="0"/>
          </a:p>
          <a:p>
            <a:pPr marL="0" indent="0">
              <a:spcBef>
                <a:spcPts val="0"/>
              </a:spcBef>
              <a:buNone/>
            </a:pPr>
            <a:r>
              <a:rPr lang="en-US" sz="600" b="0" kern="0" dirty="0"/>
              <a:t>2020</a:t>
            </a:r>
          </a:p>
        </p:txBody>
      </p:sp>
    </p:spTree>
    <p:extLst>
      <p:ext uri="{BB962C8B-B14F-4D97-AF65-F5344CB8AC3E}">
        <p14:creationId xmlns:p14="http://schemas.microsoft.com/office/powerpoint/2010/main" val="222315498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Tracing Services/Systems</a:t>
            </a:r>
            <a:br>
              <a:rPr lang="en-US" sz="1400" dirty="0">
                <a:latin typeface="Arial" charset="0"/>
                <a:ea typeface="Arial" charset="0"/>
                <a:cs typeface="Arial" charset="0"/>
              </a:rPr>
            </a:br>
            <a:r>
              <a:rPr lang="en-US" sz="1400" b="0" dirty="0">
                <a:latin typeface="Arial" charset="0"/>
                <a:ea typeface="Arial" charset="0"/>
                <a:cs typeface="Arial" charset="0"/>
              </a:rPr>
              <a:t>Jaeger/</a:t>
            </a:r>
            <a:r>
              <a:rPr lang="en-US" sz="1400" b="0" dirty="0" err="1">
                <a:latin typeface="Arial" charset="0"/>
                <a:ea typeface="Arial" charset="0"/>
                <a:cs typeface="Arial" charset="0"/>
              </a:rPr>
              <a:t>OpenTracing</a:t>
            </a:r>
            <a:r>
              <a:rPr lang="en-US" sz="1400" dirty="0">
                <a:latin typeface="Arial" charset="0"/>
                <a:ea typeface="Arial" charset="0"/>
                <a:cs typeface="Arial" charset="0"/>
              </a:rPr>
              <a:t> </a:t>
            </a:r>
            <a:r>
              <a:rPr lang="en-US" sz="1400" b="0" dirty="0">
                <a:latin typeface="Arial" charset="0"/>
                <a:ea typeface="Arial" charset="0"/>
                <a:cs typeface="Arial" charset="0"/>
              </a:rPr>
              <a:t>Key Constructs</a:t>
            </a:r>
            <a:endParaRPr lang="en-US" sz="1400" b="0" dirty="0"/>
          </a:p>
        </p:txBody>
      </p:sp>
      <p:sp>
        <p:nvSpPr>
          <p:cNvPr id="22" name="TextBox 21"/>
          <p:cNvSpPr txBox="1"/>
          <p:nvPr/>
        </p:nvSpPr>
        <p:spPr>
          <a:xfrm>
            <a:off x="447242" y="1180775"/>
            <a:ext cx="3317701" cy="3693319"/>
          </a:xfrm>
          <a:prstGeom prst="rect">
            <a:avLst/>
          </a:prstGeom>
          <a:noFill/>
        </p:spPr>
        <p:txBody>
          <a:bodyPr wrap="square" rtlCol="0">
            <a:spAutoFit/>
          </a:bodyPr>
          <a:lstStyle/>
          <a:p>
            <a:r>
              <a:rPr lang="en-US" sz="900" b="1" dirty="0">
                <a:latin typeface="Arial" charset="0"/>
                <a:ea typeface="Arial" charset="0"/>
                <a:cs typeface="Arial" charset="0"/>
              </a:rPr>
              <a:t>1. Configure Tracer</a:t>
            </a:r>
            <a:endParaRPr lang="en-US" sz="900" b="1"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import logging</a:t>
            </a:r>
          </a:p>
          <a:p>
            <a:r>
              <a:rPr lang="en-US" sz="900" dirty="0">
                <a:latin typeface="Courier New" panose="02070309020205020404" pitchFamily="49" charset="0"/>
                <a:cs typeface="Courier New" panose="02070309020205020404" pitchFamily="49" charset="0"/>
              </a:rPr>
              <a:t>from </a:t>
            </a:r>
            <a:r>
              <a:rPr lang="en-US" sz="900" dirty="0" err="1">
                <a:latin typeface="Courier New" panose="02070309020205020404" pitchFamily="49" charset="0"/>
                <a:cs typeface="Courier New" panose="02070309020205020404" pitchFamily="49" charset="0"/>
              </a:rPr>
              <a:t>jaeger_client</a:t>
            </a:r>
            <a:r>
              <a:rPr lang="en-US" sz="900" dirty="0">
                <a:latin typeface="Courier New" panose="02070309020205020404" pitchFamily="49" charset="0"/>
                <a:cs typeface="Courier New" panose="02070309020205020404" pitchFamily="49" charset="0"/>
              </a:rPr>
              <a:t> import </a:t>
            </a:r>
            <a:r>
              <a:rPr lang="en-US" sz="900" dirty="0" err="1">
                <a:latin typeface="Courier New" panose="02070309020205020404" pitchFamily="49" charset="0"/>
                <a:cs typeface="Courier New" panose="02070309020205020404" pitchFamily="49" charset="0"/>
              </a:rPr>
              <a:t>Config</a:t>
            </a:r>
            <a:endParaRPr lang="en-US" sz="900" dirty="0">
              <a:latin typeface="Courier New" panose="02070309020205020404" pitchFamily="49" charset="0"/>
              <a:cs typeface="Courier New" panose="02070309020205020404" pitchFamily="49" charset="0"/>
            </a:endParaRPr>
          </a:p>
          <a:p>
            <a:endParaRPr lang="en-US" sz="900" dirty="0">
              <a:latin typeface="Courier New" panose="02070309020205020404" pitchFamily="49" charset="0"/>
              <a:cs typeface="Courier New" panose="02070309020205020404" pitchFamily="49" charset="0"/>
            </a:endParaRPr>
          </a:p>
          <a:p>
            <a:r>
              <a:rPr lang="en-US" sz="900" dirty="0" err="1">
                <a:latin typeface="Courier New" panose="02070309020205020404" pitchFamily="49" charset="0"/>
                <a:cs typeface="Courier New" panose="02070309020205020404" pitchFamily="49" charset="0"/>
              </a:rPr>
              <a:t>def</a:t>
            </a:r>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init_tracer</a:t>
            </a:r>
            <a:r>
              <a:rPr lang="en-US" sz="900" dirty="0">
                <a:latin typeface="Courier New" panose="02070309020205020404" pitchFamily="49" charset="0"/>
                <a:cs typeface="Courier New" panose="02070309020205020404" pitchFamily="49" charset="0"/>
              </a:rPr>
              <a:t>(service):</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logging.getLogger</a:t>
            </a:r>
            <a:r>
              <a:rPr lang="en-US" sz="900" dirty="0">
                <a:latin typeface="Courier New" panose="02070309020205020404" pitchFamily="49" charset="0"/>
                <a:cs typeface="Courier New" panose="02070309020205020404" pitchFamily="49" charset="0"/>
              </a:rPr>
              <a:t>('').handlers =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logging.basicConfig</a:t>
            </a:r>
            <a:r>
              <a:rPr lang="en-US" sz="900" dirty="0">
                <a:latin typeface="Courier New" panose="02070309020205020404" pitchFamily="49" charset="0"/>
                <a:cs typeface="Courier New" panose="02070309020205020404" pitchFamily="49" charset="0"/>
              </a:rPr>
              <a:t>(format='%(message)s',</a:t>
            </a:r>
          </a:p>
          <a:p>
            <a:r>
              <a:rPr lang="en-US" sz="900" dirty="0">
                <a:latin typeface="Courier New" panose="02070309020205020404" pitchFamily="49" charset="0"/>
                <a:cs typeface="Courier New" panose="02070309020205020404" pitchFamily="49" charset="0"/>
              </a:rPr>
              <a:t>                        level=</a:t>
            </a:r>
            <a:r>
              <a:rPr lang="en-US" sz="900" dirty="0" err="1">
                <a:latin typeface="Courier New" panose="02070309020205020404" pitchFamily="49" charset="0"/>
                <a:cs typeface="Courier New" panose="02070309020205020404" pitchFamily="49" charset="0"/>
              </a:rPr>
              <a:t>logging.DEBUG</a:t>
            </a:r>
            <a:r>
              <a:rPr lang="en-US" sz="900" dirty="0">
                <a:latin typeface="Courier New" panose="02070309020205020404" pitchFamily="49" charset="0"/>
                <a:cs typeface="Courier New" panose="02070309020205020404" pitchFamily="49" charset="0"/>
              </a:rPr>
              <a:t>)</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config</a:t>
            </a:r>
            <a:r>
              <a:rPr lang="en-US" sz="900" dirty="0">
                <a:latin typeface="Courier New" panose="02070309020205020404" pitchFamily="49" charset="0"/>
                <a:cs typeface="Courier New" panose="02070309020205020404" pitchFamily="49" charset="0"/>
              </a:rPr>
              <a:t> = </a:t>
            </a:r>
            <a:r>
              <a:rPr lang="en-US" sz="900" dirty="0" err="1">
                <a:latin typeface="Courier New" panose="02070309020205020404" pitchFamily="49" charset="0"/>
                <a:cs typeface="Courier New" panose="02070309020205020404" pitchFamily="49" charset="0"/>
              </a:rPr>
              <a:t>Config</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config</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'sampler': {</a:t>
            </a:r>
          </a:p>
          <a:p>
            <a:r>
              <a:rPr lang="en-US" sz="900" dirty="0">
                <a:latin typeface="Courier New" panose="02070309020205020404" pitchFamily="49" charset="0"/>
                <a:cs typeface="Courier New" panose="02070309020205020404" pitchFamily="49" charset="0"/>
              </a:rPr>
              <a:t>                'type': '</a:t>
            </a:r>
            <a:r>
              <a:rPr lang="en-US" sz="900" dirty="0" err="1">
                <a:latin typeface="Courier New" panose="02070309020205020404" pitchFamily="49" charset="0"/>
                <a:cs typeface="Courier New" panose="02070309020205020404" pitchFamily="49" charset="0"/>
              </a:rPr>
              <a:t>const</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param</a:t>
            </a:r>
            <a:r>
              <a:rPr lang="en-US" sz="900" dirty="0">
                <a:latin typeface="Courier New" panose="02070309020205020404" pitchFamily="49" charset="0"/>
                <a:cs typeface="Courier New" panose="02070309020205020404" pitchFamily="49" charset="0"/>
              </a:rPr>
              <a:t>': 1,</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'logging': True,</a:t>
            </a:r>
          </a:p>
          <a:p>
            <a:r>
              <a:rPr lang="en-US" sz="900" dirty="0">
                <a:latin typeface="Courier New" panose="02070309020205020404" pitchFamily="49" charset="0"/>
                <a:cs typeface="Courier New" panose="02070309020205020404" pitchFamily="49" charset="0"/>
              </a:rPr>
              <a:t>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service_name</a:t>
            </a:r>
            <a:r>
              <a:rPr lang="en-US" sz="900" dirty="0">
                <a:latin typeface="Courier New" panose="02070309020205020404" pitchFamily="49" charset="0"/>
                <a:cs typeface="Courier New" panose="02070309020205020404" pitchFamily="49" charset="0"/>
              </a:rPr>
              <a:t>=service,</a:t>
            </a:r>
          </a:p>
          <a:p>
            <a:r>
              <a:rPr lang="en-US" sz="900" dirty="0">
                <a:latin typeface="Courier New" panose="02070309020205020404" pitchFamily="49" charset="0"/>
                <a:cs typeface="Courier New" panose="02070309020205020404" pitchFamily="49" charset="0"/>
              </a:rPr>
              <a:t>    )</a:t>
            </a:r>
          </a:p>
          <a:p>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 this call also sets </a:t>
            </a:r>
            <a:r>
              <a:rPr lang="en-US" sz="900" dirty="0" err="1">
                <a:latin typeface="Courier New" panose="02070309020205020404" pitchFamily="49" charset="0"/>
                <a:cs typeface="Courier New" panose="02070309020205020404" pitchFamily="49" charset="0"/>
              </a:rPr>
              <a:t>opentracing.tracer</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    return </a:t>
            </a:r>
            <a:r>
              <a:rPr lang="en-US" sz="900" dirty="0" err="1">
                <a:solidFill>
                  <a:schemeClr val="tx2"/>
                </a:solidFill>
                <a:latin typeface="Courier New" panose="02070309020205020404" pitchFamily="49" charset="0"/>
                <a:cs typeface="Courier New" panose="02070309020205020404" pitchFamily="49" charset="0"/>
              </a:rPr>
              <a:t>config.initialize_tracer</a:t>
            </a:r>
            <a:r>
              <a:rPr lang="en-US" sz="900" dirty="0">
                <a:solidFill>
                  <a:schemeClr val="tx2"/>
                </a:solidFill>
                <a:latin typeface="Courier New" panose="02070309020205020404" pitchFamily="49" charset="0"/>
                <a:cs typeface="Courier New" panose="02070309020205020404" pitchFamily="49" charset="0"/>
              </a:rPr>
              <a:t>()</a:t>
            </a:r>
          </a:p>
          <a:p>
            <a:endParaRPr lang="en-US" sz="900" dirty="0">
              <a:latin typeface="Courier New" panose="02070309020205020404" pitchFamily="49" charset="0"/>
              <a:cs typeface="Courier New" panose="02070309020205020404" pitchFamily="49" charset="0"/>
            </a:endParaRPr>
          </a:p>
          <a:p>
            <a:r>
              <a:rPr lang="en-US" sz="900" b="1" dirty="0">
                <a:latin typeface="Arial" charset="0"/>
                <a:ea typeface="Arial" charset="0"/>
                <a:cs typeface="Arial" charset="0"/>
              </a:rPr>
              <a:t>2. Initialize Tracer</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tracer = </a:t>
            </a:r>
            <a:r>
              <a:rPr lang="en-US" sz="900" dirty="0" err="1">
                <a:latin typeface="Courier New" panose="02070309020205020404" pitchFamily="49" charset="0"/>
                <a:cs typeface="Courier New" panose="02070309020205020404" pitchFamily="49" charset="0"/>
              </a:rPr>
              <a:t>init_tracer</a:t>
            </a:r>
            <a:r>
              <a:rPr lang="en-US" sz="900" dirty="0">
                <a:latin typeface="Courier New" panose="02070309020205020404" pitchFamily="49" charset="0"/>
                <a:cs typeface="Courier New" panose="02070309020205020404" pitchFamily="49" charset="0"/>
              </a:rPr>
              <a:t>('service-name')</a:t>
            </a:r>
          </a:p>
        </p:txBody>
      </p:sp>
      <p:sp>
        <p:nvSpPr>
          <p:cNvPr id="25" name="TextBox 24"/>
          <p:cNvSpPr txBox="1"/>
          <p:nvPr/>
        </p:nvSpPr>
        <p:spPr>
          <a:xfrm>
            <a:off x="3824406" y="1180775"/>
            <a:ext cx="4679513" cy="3554819"/>
          </a:xfrm>
          <a:prstGeom prst="rect">
            <a:avLst/>
          </a:prstGeom>
          <a:noFill/>
        </p:spPr>
        <p:txBody>
          <a:bodyPr wrap="square" rtlCol="0">
            <a:spAutoFit/>
          </a:bodyPr>
          <a:lstStyle/>
          <a:p>
            <a:r>
              <a:rPr lang="en-US" sz="900" b="1" dirty="0">
                <a:latin typeface="Arial" charset="0"/>
                <a:ea typeface="Arial" charset="0"/>
                <a:cs typeface="Arial" charset="0"/>
              </a:rPr>
              <a:t>3. Create Spans</a:t>
            </a:r>
            <a:endParaRPr lang="en-US" sz="900" b="1"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with </a:t>
            </a:r>
            <a:r>
              <a:rPr lang="en-US" sz="900" dirty="0" err="1">
                <a:solidFill>
                  <a:schemeClr val="tx2"/>
                </a:solidFill>
                <a:latin typeface="Courier New" panose="02070309020205020404" pitchFamily="49" charset="0"/>
                <a:cs typeface="Courier New" panose="02070309020205020404" pitchFamily="49" charset="0"/>
              </a:rPr>
              <a:t>tracer.start_span</a:t>
            </a:r>
            <a:r>
              <a:rPr lang="en-US" sz="900" dirty="0">
                <a:latin typeface="Courier New" panose="02070309020205020404" pitchFamily="49" charset="0"/>
                <a:cs typeface="Courier New" panose="02070309020205020404" pitchFamily="49" charset="0"/>
              </a:rPr>
              <a:t>('span-1') as span1:</a:t>
            </a:r>
          </a:p>
          <a:p>
            <a:r>
              <a:rPr lang="en-US" sz="900" dirty="0">
                <a:latin typeface="Courier New" panose="02070309020205020404" pitchFamily="49" charset="0"/>
                <a:cs typeface="Courier New" panose="02070309020205020404" pitchFamily="49" charset="0"/>
              </a:rPr>
              <a:t>    </a:t>
            </a:r>
            <a:r>
              <a:rPr lang="en-US" sz="900" dirty="0">
                <a:solidFill>
                  <a:schemeClr val="tx2"/>
                </a:solidFill>
                <a:latin typeface="Courier New" panose="02070309020205020404" pitchFamily="49" charset="0"/>
                <a:cs typeface="Courier New" panose="02070309020205020404" pitchFamily="49" charset="0"/>
              </a:rPr>
              <a:t>span1.set_tag</a:t>
            </a:r>
            <a:r>
              <a:rPr lang="en-US" sz="900" dirty="0">
                <a:latin typeface="Courier New" panose="02070309020205020404" pitchFamily="49" charset="0"/>
                <a:cs typeface="Courier New" panose="02070309020205020404" pitchFamily="49" charset="0"/>
              </a:rPr>
              <a:t>(‘tag-1', ‘001')</a:t>
            </a:r>
          </a:p>
          <a:p>
            <a:r>
              <a:rPr lang="en-US" sz="900" dirty="0">
                <a:latin typeface="Courier New" panose="02070309020205020404" pitchFamily="49" charset="0"/>
                <a:cs typeface="Courier New" panose="02070309020205020404" pitchFamily="49" charset="0"/>
              </a:rPr>
              <a:t>    with </a:t>
            </a:r>
            <a:r>
              <a:rPr lang="en-US" sz="900" dirty="0" err="1">
                <a:solidFill>
                  <a:schemeClr val="tx2"/>
                </a:solidFill>
                <a:latin typeface="Courier New" panose="02070309020205020404" pitchFamily="49" charset="0"/>
                <a:cs typeface="Courier New" panose="02070309020205020404" pitchFamily="49" charset="0"/>
              </a:rPr>
              <a:t>tracer.start_span</a:t>
            </a:r>
            <a:r>
              <a:rPr lang="en-US" sz="900" dirty="0">
                <a:latin typeface="Courier New" panose="02070309020205020404" pitchFamily="49" charset="0"/>
                <a:cs typeface="Courier New" panose="02070309020205020404" pitchFamily="49" charset="0"/>
              </a:rPr>
              <a:t>('span-2', </a:t>
            </a:r>
            <a:r>
              <a:rPr lang="en-US" sz="900" dirty="0" err="1">
                <a:latin typeface="Courier New" panose="02070309020205020404" pitchFamily="49" charset="0"/>
                <a:cs typeface="Courier New" panose="02070309020205020404" pitchFamily="49" charset="0"/>
              </a:rPr>
              <a:t>child_of</a:t>
            </a:r>
            <a:r>
              <a:rPr lang="en-US" sz="900" dirty="0">
                <a:latin typeface="Courier New" panose="02070309020205020404" pitchFamily="49" charset="0"/>
                <a:cs typeface="Courier New" panose="02070309020205020404" pitchFamily="49" charset="0"/>
              </a:rPr>
              <a:t>=span1) as span2:</a:t>
            </a:r>
          </a:p>
          <a:p>
            <a:r>
              <a:rPr lang="en-US" sz="900" dirty="0">
                <a:latin typeface="Courier New" panose="02070309020205020404" pitchFamily="49" charset="0"/>
                <a:cs typeface="Courier New" panose="02070309020205020404" pitchFamily="49" charset="0"/>
              </a:rPr>
              <a:t>        </a:t>
            </a:r>
            <a:r>
              <a:rPr lang="en-US" sz="900" dirty="0">
                <a:solidFill>
                  <a:schemeClr val="tx2"/>
                </a:solidFill>
                <a:latin typeface="Courier New" panose="02070309020205020404" pitchFamily="49" charset="0"/>
                <a:cs typeface="Courier New" panose="02070309020205020404" pitchFamily="49" charset="0"/>
              </a:rPr>
              <a:t>span2.set_tag</a:t>
            </a:r>
            <a:r>
              <a:rPr lang="en-US" sz="900" dirty="0">
                <a:latin typeface="Courier New" panose="02070309020205020404" pitchFamily="49" charset="0"/>
                <a:cs typeface="Courier New" panose="02070309020205020404" pitchFamily="49" charset="0"/>
              </a:rPr>
              <a:t>('tag-2', ‘002')</a:t>
            </a:r>
          </a:p>
          <a:p>
            <a:endParaRPr lang="en-US" sz="900" dirty="0">
              <a:latin typeface="Courier New" panose="02070309020205020404" pitchFamily="49" charset="0"/>
              <a:cs typeface="Courier New" panose="02070309020205020404" pitchFamily="49" charset="0"/>
            </a:endParaRPr>
          </a:p>
          <a:p>
            <a:endParaRPr lang="en-US" sz="900" dirty="0">
              <a:latin typeface="Courier New" panose="02070309020205020404" pitchFamily="49" charset="0"/>
              <a:cs typeface="Courier New" panose="02070309020205020404" pitchFamily="49" charset="0"/>
            </a:endParaRPr>
          </a:p>
          <a:p>
            <a:r>
              <a:rPr lang="en-US" sz="900" b="1" dirty="0">
                <a:latin typeface="Arial" charset="0"/>
                <a:ea typeface="Arial" charset="0"/>
                <a:cs typeface="Arial" charset="0"/>
              </a:rPr>
              <a:t>4. Tracing HTTP requests</a:t>
            </a:r>
            <a:endParaRPr lang="en-US" sz="900" dirty="0">
              <a:latin typeface="Courier New" panose="02070309020205020404" pitchFamily="49" charset="0"/>
              <a:cs typeface="Courier New" panose="02070309020205020404" pitchFamily="49" charset="0"/>
            </a:endParaRPr>
          </a:p>
          <a:p>
            <a:r>
              <a:rPr lang="en-US" sz="900" dirty="0">
                <a:latin typeface="Courier New" panose="02070309020205020404" pitchFamily="49" charset="0"/>
                <a:cs typeface="Courier New" panose="02070309020205020404" pitchFamily="49" charset="0"/>
              </a:rPr>
              <a:t>with </a:t>
            </a:r>
            <a:r>
              <a:rPr lang="en-US" sz="900" dirty="0" err="1">
                <a:latin typeface="Courier New" panose="02070309020205020404" pitchFamily="49" charset="0"/>
                <a:cs typeface="Courier New" panose="02070309020205020404" pitchFamily="49" charset="0"/>
              </a:rPr>
              <a:t>tracer.start_span</a:t>
            </a:r>
            <a:r>
              <a:rPr lang="en-US" sz="900" dirty="0">
                <a:latin typeface="Courier New" panose="02070309020205020404" pitchFamily="49" charset="0"/>
                <a:cs typeface="Courier New" panose="02070309020205020404" pitchFamily="49" charset="0"/>
              </a:rPr>
              <a:t>('get-python-jobs') as span:</a:t>
            </a:r>
          </a:p>
          <a:p>
            <a:r>
              <a:rPr lang="en-US" sz="900" dirty="0">
                <a:latin typeface="Courier New" panose="02070309020205020404" pitchFamily="49" charset="0"/>
                <a:cs typeface="Courier New" panose="02070309020205020404" pitchFamily="49" charset="0"/>
              </a:rPr>
              <a:t>    homepages = []</a:t>
            </a:r>
          </a:p>
          <a:p>
            <a:r>
              <a:rPr lang="en-US" sz="900" dirty="0">
                <a:latin typeface="Courier New" panose="02070309020205020404" pitchFamily="49" charset="0"/>
                <a:cs typeface="Courier New" panose="02070309020205020404" pitchFamily="49" charset="0"/>
              </a:rPr>
              <a:t>    res = </a:t>
            </a:r>
            <a:r>
              <a:rPr lang="en-US" sz="900" dirty="0" err="1">
                <a:latin typeface="Courier New" panose="02070309020205020404" pitchFamily="49" charset="0"/>
                <a:cs typeface="Courier New" panose="02070309020205020404" pitchFamily="49" charset="0"/>
              </a:rPr>
              <a:t>requests.get</a:t>
            </a:r>
            <a:r>
              <a:rPr lang="en-US" sz="900" dirty="0">
                <a:latin typeface="Courier New" panose="02070309020205020404" pitchFamily="49" charset="0"/>
                <a:cs typeface="Courier New" panose="02070309020205020404" pitchFamily="49" charset="0"/>
              </a:rPr>
              <a:t>('https://jobs.github.com/’</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positions.json?description</a:t>
            </a:r>
            <a:r>
              <a:rPr lang="en-US" sz="900" dirty="0">
                <a:latin typeface="Courier New" panose="02070309020205020404" pitchFamily="49" charset="0"/>
                <a:cs typeface="Courier New" panose="02070309020205020404" pitchFamily="49" charset="0"/>
              </a:rPr>
              <a:t>=python')</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span.set_tag</a:t>
            </a:r>
            <a:r>
              <a:rPr lang="en-US" sz="900" dirty="0">
                <a:latin typeface="Courier New" panose="02070309020205020404" pitchFamily="49" charset="0"/>
                <a:cs typeface="Courier New" panose="02070309020205020404" pitchFamily="49" charset="0"/>
              </a:rPr>
              <a:t>('jobs-count', </a:t>
            </a:r>
            <a:r>
              <a:rPr lang="en-US" sz="900" dirty="0" err="1">
                <a:latin typeface="Courier New" panose="02070309020205020404" pitchFamily="49" charset="0"/>
                <a:cs typeface="Courier New" panose="02070309020205020404" pitchFamily="49" charset="0"/>
              </a:rPr>
              <a:t>len</a:t>
            </a:r>
            <a:r>
              <a:rPr lang="en-US" sz="900" dirty="0">
                <a:latin typeface="Courier New" panose="02070309020205020404" pitchFamily="49" charset="0"/>
                <a:cs typeface="Courier New" panose="02070309020205020404" pitchFamily="49" charset="0"/>
              </a:rPr>
              <a:t>(</a:t>
            </a:r>
            <a:r>
              <a:rPr lang="en-US" sz="900" dirty="0" err="1">
                <a:latin typeface="Courier New" panose="02070309020205020404" pitchFamily="49" charset="0"/>
                <a:cs typeface="Courier New" panose="02070309020205020404" pitchFamily="49" charset="0"/>
              </a:rPr>
              <a:t>res.json</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for result in </a:t>
            </a:r>
            <a:r>
              <a:rPr lang="en-US" sz="900" dirty="0" err="1">
                <a:latin typeface="Courier New" panose="02070309020205020404" pitchFamily="49" charset="0"/>
                <a:cs typeface="Courier New" panose="02070309020205020404" pitchFamily="49" charset="0"/>
              </a:rPr>
              <a:t>res.json</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with </a:t>
            </a:r>
            <a:r>
              <a:rPr lang="en-US" sz="900" dirty="0" err="1">
                <a:latin typeface="Courier New" panose="02070309020205020404" pitchFamily="49" charset="0"/>
                <a:cs typeface="Courier New" panose="02070309020205020404" pitchFamily="49" charset="0"/>
              </a:rPr>
              <a:t>tracer.start_span</a:t>
            </a:r>
            <a:r>
              <a:rPr lang="en-US" sz="900" dirty="0">
                <a:latin typeface="Courier New" panose="02070309020205020404" pitchFamily="49" charset="0"/>
                <a:cs typeface="Courier New" panose="02070309020205020404" pitchFamily="49" charset="0"/>
              </a:rPr>
              <a:t>(result['company'], </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child_of</a:t>
            </a:r>
            <a:r>
              <a:rPr lang="en-US" sz="900" dirty="0">
                <a:latin typeface="Courier New" panose="02070309020205020404" pitchFamily="49" charset="0"/>
                <a:cs typeface="Courier New" panose="02070309020205020404" pitchFamily="49" charset="0"/>
              </a:rPr>
              <a:t>=span) as </a:t>
            </a:r>
            <a:r>
              <a:rPr lang="en-US" sz="900" dirty="0" err="1">
                <a:latin typeface="Courier New" panose="02070309020205020404" pitchFamily="49" charset="0"/>
                <a:cs typeface="Courier New" panose="02070309020205020404" pitchFamily="49" charset="0"/>
              </a:rPr>
              <a:t>site_span</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print('Getting website for %s' % result['company'])</a:t>
            </a:r>
          </a:p>
          <a:p>
            <a:r>
              <a:rPr lang="en-US" sz="900" dirty="0">
                <a:latin typeface="Courier New" panose="02070309020205020404" pitchFamily="49" charset="0"/>
                <a:cs typeface="Courier New" panose="02070309020205020404" pitchFamily="49" charset="0"/>
              </a:rPr>
              <a:t>            try:</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homepages.append</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requests.get</a:t>
            </a:r>
            <a:r>
              <a:rPr lang="en-US" sz="900" dirty="0">
                <a:latin typeface="Courier New" panose="02070309020205020404" pitchFamily="49" charset="0"/>
                <a:cs typeface="Courier New" panose="02070309020205020404" pitchFamily="49" charset="0"/>
              </a:rPr>
              <a:t>(result['</a:t>
            </a:r>
            <a:r>
              <a:rPr lang="en-US" sz="900" dirty="0" err="1">
                <a:latin typeface="Courier New" panose="02070309020205020404" pitchFamily="49" charset="0"/>
                <a:cs typeface="Courier New" panose="02070309020205020404" pitchFamily="49" charset="0"/>
              </a:rPr>
              <a:t>company_url</a:t>
            </a:r>
            <a:r>
              <a:rPr lang="en-US" sz="900" dirty="0">
                <a:latin typeface="Courier New" panose="02070309020205020404" pitchFamily="49" charset="0"/>
                <a:cs typeface="Courier New" panose="02070309020205020404" pitchFamily="49" charset="0"/>
              </a:rPr>
              <a:t>']))</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site_span.set_tag</a:t>
            </a:r>
            <a:r>
              <a:rPr lang="en-US" sz="900" dirty="0">
                <a:latin typeface="Courier New" panose="02070309020205020404" pitchFamily="49" charset="0"/>
                <a:cs typeface="Courier New" panose="02070309020205020404" pitchFamily="49" charset="0"/>
              </a:rPr>
              <a:t>('request-type', 'Success')</a:t>
            </a:r>
          </a:p>
          <a:p>
            <a:r>
              <a:rPr lang="en-US" sz="900" dirty="0">
                <a:latin typeface="Courier New" panose="02070309020205020404" pitchFamily="49" charset="0"/>
                <a:cs typeface="Courier New" panose="02070309020205020404" pitchFamily="49" charset="0"/>
              </a:rPr>
              <a:t>            except:</a:t>
            </a:r>
          </a:p>
          <a:p>
            <a:r>
              <a:rPr lang="en-US" sz="900" dirty="0">
                <a:latin typeface="Courier New" panose="02070309020205020404" pitchFamily="49" charset="0"/>
                <a:cs typeface="Courier New" panose="02070309020205020404" pitchFamily="49" charset="0"/>
              </a:rPr>
              <a:t>                print('Unable to get site for %s' %    </a:t>
            </a:r>
          </a:p>
          <a:p>
            <a:r>
              <a:rPr lang="en-US" sz="900" dirty="0">
                <a:latin typeface="Courier New" panose="02070309020205020404" pitchFamily="49" charset="0"/>
                <a:cs typeface="Courier New" panose="02070309020205020404" pitchFamily="49" charset="0"/>
              </a:rPr>
              <a:t>                       result['company'])</a:t>
            </a:r>
          </a:p>
          <a:p>
            <a:r>
              <a:rPr lang="en-US" sz="900" dirty="0">
                <a:latin typeface="Courier New" panose="02070309020205020404" pitchFamily="49" charset="0"/>
                <a:cs typeface="Courier New" panose="02070309020205020404" pitchFamily="49" charset="0"/>
              </a:rPr>
              <a:t>                </a:t>
            </a:r>
            <a:r>
              <a:rPr lang="en-US" sz="900" dirty="0" err="1">
                <a:latin typeface="Courier New" panose="02070309020205020404" pitchFamily="49" charset="0"/>
                <a:cs typeface="Courier New" panose="02070309020205020404" pitchFamily="49" charset="0"/>
              </a:rPr>
              <a:t>site_span.set_tag</a:t>
            </a:r>
            <a:r>
              <a:rPr lang="en-US" sz="900" dirty="0">
                <a:latin typeface="Courier New" panose="02070309020205020404" pitchFamily="49" charset="0"/>
                <a:cs typeface="Courier New" panose="02070309020205020404" pitchFamily="49" charset="0"/>
              </a:rPr>
              <a:t>('request-type', 'Failure')</a:t>
            </a:r>
          </a:p>
        </p:txBody>
      </p:sp>
      <p:sp>
        <p:nvSpPr>
          <p:cNvPr id="11" name="TextBox 10"/>
          <p:cNvSpPr txBox="1"/>
          <p:nvPr/>
        </p:nvSpPr>
        <p:spPr>
          <a:xfrm>
            <a:off x="1705555" y="4943445"/>
            <a:ext cx="3015569" cy="200055"/>
          </a:xfrm>
          <a:prstGeom prst="rect">
            <a:avLst/>
          </a:prstGeom>
          <a:noFill/>
        </p:spPr>
        <p:txBody>
          <a:bodyPr wrap="none" rtlCol="0">
            <a:spAutoFit/>
          </a:bodyPr>
          <a:lstStyle/>
          <a:p>
            <a:r>
              <a:rPr lang="en-US" sz="700" dirty="0">
                <a:latin typeface="Arial" panose="020B0604020202020204" pitchFamily="34" charset="0"/>
                <a:cs typeface="Arial" panose="020B0604020202020204" pitchFamily="34" charset="0"/>
              </a:rPr>
              <a:t>Example extracted from https://opentracing.io/guides/python/quickstart/</a:t>
            </a:r>
          </a:p>
        </p:txBody>
      </p:sp>
      <p:sp>
        <p:nvSpPr>
          <p:cNvPr id="13" name="TextBox 12"/>
          <p:cNvSpPr txBox="1"/>
          <p:nvPr/>
        </p:nvSpPr>
        <p:spPr>
          <a:xfrm>
            <a:off x="395288" y="577212"/>
            <a:ext cx="8141972" cy="507831"/>
          </a:xfrm>
          <a:prstGeom prst="rect">
            <a:avLst/>
          </a:prstGeom>
          <a:solidFill>
            <a:srgbClr val="0070C0">
              <a:alpha val="25000"/>
            </a:srgbClr>
          </a:solidFill>
        </p:spPr>
        <p:txBody>
          <a:bodyPr wrap="none" rtlCol="0">
            <a:spAutoFit/>
          </a:bodyPr>
          <a:lstStyle/>
          <a:p>
            <a:r>
              <a:rPr lang="en-US" sz="900" b="1" dirty="0">
                <a:latin typeface="Arial" panose="020B0604020202020204" pitchFamily="34" charset="0"/>
                <a:cs typeface="Arial" panose="020B0604020202020204" pitchFamily="34" charset="0"/>
              </a:rPr>
              <a:t>Install Jaeger</a:t>
            </a:r>
          </a:p>
          <a:p>
            <a:r>
              <a:rPr lang="en-US" sz="900" dirty="0">
                <a:latin typeface="Arial" panose="020B0604020202020204" pitchFamily="34" charset="0"/>
                <a:cs typeface="Arial" panose="020B0604020202020204" pitchFamily="34" charset="0"/>
              </a:rPr>
              <a:t>$ </a:t>
            </a:r>
            <a:r>
              <a:rPr lang="en-US" sz="900" dirty="0" err="1">
                <a:latin typeface="Arial" panose="020B0604020202020204" pitchFamily="34" charset="0"/>
                <a:cs typeface="Arial" panose="020B0604020202020204" pitchFamily="34" charset="0"/>
              </a:rPr>
              <a:t>docker</a:t>
            </a:r>
            <a:r>
              <a:rPr lang="en-US" sz="900" dirty="0">
                <a:latin typeface="Arial" panose="020B0604020202020204" pitchFamily="34" charset="0"/>
                <a:cs typeface="Arial" panose="020B0604020202020204" pitchFamily="34" charset="0"/>
              </a:rPr>
              <a:t> run -d -p5775:5775/</a:t>
            </a:r>
            <a:r>
              <a:rPr lang="en-US" sz="900" dirty="0" err="1">
                <a:latin typeface="Arial" panose="020B0604020202020204" pitchFamily="34" charset="0"/>
                <a:cs typeface="Arial" panose="020B0604020202020204" pitchFamily="34" charset="0"/>
              </a:rPr>
              <a:t>udp</a:t>
            </a:r>
            <a:r>
              <a:rPr lang="en-US" sz="900" dirty="0">
                <a:latin typeface="Arial" panose="020B0604020202020204" pitchFamily="34" charset="0"/>
                <a:cs typeface="Arial" panose="020B0604020202020204" pitchFamily="34" charset="0"/>
              </a:rPr>
              <a:t> -p6831:6831/</a:t>
            </a:r>
            <a:r>
              <a:rPr lang="en-US" sz="900" dirty="0" err="1">
                <a:latin typeface="Arial" panose="020B0604020202020204" pitchFamily="34" charset="0"/>
                <a:cs typeface="Arial" panose="020B0604020202020204" pitchFamily="34" charset="0"/>
              </a:rPr>
              <a:t>udp</a:t>
            </a:r>
            <a:r>
              <a:rPr lang="en-US" sz="900" dirty="0">
                <a:latin typeface="Arial" panose="020B0604020202020204" pitchFamily="34" charset="0"/>
                <a:cs typeface="Arial" panose="020B0604020202020204" pitchFamily="34" charset="0"/>
              </a:rPr>
              <a:t> -p6832:6832/</a:t>
            </a:r>
            <a:r>
              <a:rPr lang="en-US" sz="900" dirty="0" err="1">
                <a:latin typeface="Arial" panose="020B0604020202020204" pitchFamily="34" charset="0"/>
                <a:cs typeface="Arial" panose="020B0604020202020204" pitchFamily="34" charset="0"/>
              </a:rPr>
              <a:t>udp</a:t>
            </a:r>
            <a:r>
              <a:rPr lang="en-US" sz="900" dirty="0">
                <a:latin typeface="Arial" panose="020B0604020202020204" pitchFamily="34" charset="0"/>
                <a:cs typeface="Arial" panose="020B0604020202020204" pitchFamily="34" charset="0"/>
              </a:rPr>
              <a:t> -p5778:5778 -p16686:16686 -p14268:14268 -p9411:9411 </a:t>
            </a:r>
            <a:r>
              <a:rPr lang="en-US" sz="900" dirty="0" err="1">
                <a:latin typeface="Arial" panose="020B0604020202020204" pitchFamily="34" charset="0"/>
                <a:cs typeface="Arial" panose="020B0604020202020204" pitchFamily="34" charset="0"/>
              </a:rPr>
              <a:t>jaegertracing</a:t>
            </a:r>
            <a:r>
              <a:rPr lang="en-US" sz="900" dirty="0">
                <a:latin typeface="Arial" panose="020B0604020202020204" pitchFamily="34" charset="0"/>
                <a:cs typeface="Arial" panose="020B0604020202020204" pitchFamily="34" charset="0"/>
              </a:rPr>
              <a:t>/all-in-one:0.8.0</a:t>
            </a:r>
          </a:p>
          <a:p>
            <a:r>
              <a:rPr lang="en-US" sz="900" dirty="0">
                <a:latin typeface="Arial" panose="020B0604020202020204" pitchFamily="34" charset="0"/>
                <a:cs typeface="Arial" panose="020B0604020202020204" pitchFamily="34" charset="0"/>
              </a:rPr>
              <a:t>$ pip install jaeger-client</a:t>
            </a:r>
          </a:p>
        </p:txBody>
      </p:sp>
    </p:spTree>
    <p:extLst>
      <p:ext uri="{BB962C8B-B14F-4D97-AF65-F5344CB8AC3E}">
        <p14:creationId xmlns:p14="http://schemas.microsoft.com/office/powerpoint/2010/main" val="363539852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Tracing Services/Systems</a:t>
            </a:r>
            <a:br>
              <a:rPr lang="en-US" sz="1400" dirty="0">
                <a:latin typeface="Arial" charset="0"/>
                <a:ea typeface="Arial" charset="0"/>
                <a:cs typeface="Arial" charset="0"/>
              </a:rPr>
            </a:br>
            <a:r>
              <a:rPr lang="en-US" sz="1400" b="0" dirty="0">
                <a:latin typeface="Arial" charset="0"/>
                <a:ea typeface="Arial" charset="0"/>
                <a:cs typeface="Arial" charset="0"/>
              </a:rPr>
              <a:t>Jaeger/</a:t>
            </a:r>
            <a:r>
              <a:rPr lang="en-US" sz="1400" b="0" dirty="0" err="1">
                <a:latin typeface="Arial" charset="0"/>
                <a:ea typeface="Arial" charset="0"/>
                <a:cs typeface="Arial" charset="0"/>
              </a:rPr>
              <a:t>OpenTracing</a:t>
            </a:r>
            <a:r>
              <a:rPr lang="en-US" sz="1400" dirty="0">
                <a:latin typeface="Arial" charset="0"/>
                <a:ea typeface="Arial" charset="0"/>
                <a:cs typeface="Arial" charset="0"/>
              </a:rPr>
              <a:t> </a:t>
            </a:r>
            <a:r>
              <a:rPr lang="en-US" sz="1400" b="0" dirty="0">
                <a:latin typeface="Arial" charset="0"/>
                <a:ea typeface="Arial" charset="0"/>
                <a:cs typeface="Arial" charset="0"/>
              </a:rPr>
              <a:t>Simple Application</a:t>
            </a:r>
            <a:endParaRPr lang="en-US" sz="1400" b="0" dirty="0"/>
          </a:p>
        </p:txBody>
      </p:sp>
      <p:sp>
        <p:nvSpPr>
          <p:cNvPr id="11" name="TextBox 10"/>
          <p:cNvSpPr txBox="1"/>
          <p:nvPr/>
        </p:nvSpPr>
        <p:spPr>
          <a:xfrm>
            <a:off x="1705555" y="4943445"/>
            <a:ext cx="2193229" cy="200055"/>
          </a:xfrm>
          <a:prstGeom prst="rect">
            <a:avLst/>
          </a:prstGeom>
          <a:noFill/>
        </p:spPr>
        <p:txBody>
          <a:bodyPr wrap="none" rtlCol="0">
            <a:spAutoFit/>
          </a:bodyPr>
          <a:lstStyle/>
          <a:p>
            <a:r>
              <a:rPr lang="en-US" sz="700" dirty="0">
                <a:latin typeface="Arial" panose="020B0604020202020204" pitchFamily="34" charset="0"/>
                <a:cs typeface="Arial" panose="020B0604020202020204" pitchFamily="34" charset="0"/>
              </a:rPr>
              <a:t>https://github.com/jorge-cardoso/aiops_practice.git</a:t>
            </a:r>
          </a:p>
        </p:txBody>
      </p:sp>
      <p:pic>
        <p:nvPicPr>
          <p:cNvPr id="3" name="Picture 2"/>
          <p:cNvPicPr>
            <a:picLocks noChangeAspect="1"/>
          </p:cNvPicPr>
          <p:nvPr/>
        </p:nvPicPr>
        <p:blipFill rotWithShape="1">
          <a:blip r:embed="rId3"/>
          <a:srcRect b="53876"/>
          <a:stretch/>
        </p:blipFill>
        <p:spPr>
          <a:xfrm>
            <a:off x="310758" y="791239"/>
            <a:ext cx="4933127" cy="1662060"/>
          </a:xfrm>
          <a:prstGeom prst="rect">
            <a:avLst/>
          </a:prstGeom>
        </p:spPr>
      </p:pic>
      <p:sp>
        <p:nvSpPr>
          <p:cNvPr id="4" name="TextBox 3"/>
          <p:cNvSpPr txBox="1"/>
          <p:nvPr/>
        </p:nvSpPr>
        <p:spPr>
          <a:xfrm>
            <a:off x="5347252" y="1590143"/>
            <a:ext cx="3659976" cy="2585323"/>
          </a:xfrm>
          <a:prstGeom prst="rect">
            <a:avLst/>
          </a:prstGeom>
          <a:noFill/>
        </p:spPr>
        <p:txBody>
          <a:bodyPr wrap="none" rtlCol="0">
            <a:spAutoFit/>
          </a:bodyPr>
          <a:lstStyle/>
          <a:p>
            <a:r>
              <a:rPr lang="en-US" sz="900" dirty="0">
                <a:latin typeface="Arial" panose="020B0604020202020204" pitchFamily="34" charset="0"/>
                <a:cs typeface="Arial" panose="020B0604020202020204" pitchFamily="34" charset="0"/>
              </a:rPr>
              <a:t>$ python enrich_jobs_app.py</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Getting website for </a:t>
            </a:r>
            <a:r>
              <a:rPr lang="en-US" sz="900" dirty="0" err="1">
                <a:latin typeface="Arial" panose="020B0604020202020204" pitchFamily="34" charset="0"/>
                <a:cs typeface="Arial" panose="020B0604020202020204" pitchFamily="34" charset="0"/>
              </a:rPr>
              <a:t>moovel</a:t>
            </a:r>
            <a:r>
              <a:rPr lang="en-US" sz="900" dirty="0">
                <a:latin typeface="Arial" panose="020B0604020202020204" pitchFamily="34" charset="0"/>
                <a:cs typeface="Arial" panose="020B0604020202020204" pitchFamily="34" charset="0"/>
              </a:rPr>
              <a:t> Group GmbH (REACH NOW)….</a:t>
            </a:r>
          </a:p>
          <a:p>
            <a:r>
              <a:rPr lang="en-US" sz="900" dirty="0">
                <a:latin typeface="Arial" panose="020B0604020202020204" pitchFamily="34" charset="0"/>
                <a:cs typeface="Arial" panose="020B0604020202020204" pitchFamily="34" charset="0"/>
              </a:rPr>
              <a:t>Unable to get site for </a:t>
            </a:r>
            <a:r>
              <a:rPr lang="en-US" sz="900" dirty="0" err="1">
                <a:latin typeface="Arial" panose="020B0604020202020204" pitchFamily="34" charset="0"/>
                <a:cs typeface="Arial" panose="020B0604020202020204" pitchFamily="34" charset="0"/>
              </a:rPr>
              <a:t>moovel</a:t>
            </a:r>
            <a:r>
              <a:rPr lang="en-US" sz="900" dirty="0">
                <a:latin typeface="Arial" panose="020B0604020202020204" pitchFamily="34" charset="0"/>
                <a:cs typeface="Arial" panose="020B0604020202020204" pitchFamily="34" charset="0"/>
              </a:rPr>
              <a:t> Group GmbH (REACH NOW)</a:t>
            </a:r>
          </a:p>
          <a:p>
            <a:r>
              <a:rPr lang="en-US" sz="900" dirty="0">
                <a:latin typeface="Arial" panose="020B0604020202020204" pitchFamily="34" charset="0"/>
                <a:cs typeface="Arial" panose="020B0604020202020204" pitchFamily="34" charset="0"/>
              </a:rPr>
              <a:t>Getting website for Form3: https://form3.tech/</a:t>
            </a:r>
          </a:p>
          <a:p>
            <a:r>
              <a:rPr lang="en-US" sz="900" dirty="0">
                <a:latin typeface="Arial" panose="020B0604020202020204" pitchFamily="34" charset="0"/>
                <a:cs typeface="Arial" panose="020B0604020202020204" pitchFamily="34" charset="0"/>
              </a:rPr>
              <a:t>Getting website for European Molecular Biology …..</a:t>
            </a:r>
          </a:p>
          <a:p>
            <a:r>
              <a:rPr lang="en-US" sz="900" dirty="0">
                <a:latin typeface="Arial" panose="020B0604020202020204" pitchFamily="34" charset="0"/>
                <a:cs typeface="Arial" panose="020B0604020202020204" pitchFamily="34" charset="0"/>
              </a:rPr>
              <a:t>Getting website for </a:t>
            </a:r>
            <a:r>
              <a:rPr lang="en-US" sz="900" dirty="0" err="1">
                <a:latin typeface="Arial" panose="020B0604020202020204" pitchFamily="34" charset="0"/>
                <a:cs typeface="Arial" panose="020B0604020202020204" pitchFamily="34" charset="0"/>
              </a:rPr>
              <a:t>PollyEx</a:t>
            </a:r>
            <a:r>
              <a:rPr lang="en-US" sz="900" dirty="0">
                <a:latin typeface="Arial" panose="020B0604020202020204" pitchFamily="34" charset="0"/>
                <a:cs typeface="Arial" panose="020B0604020202020204" pitchFamily="34" charset="0"/>
              </a:rPr>
              <a:t>: https://www.pollyex.com/</a:t>
            </a:r>
          </a:p>
          <a:p>
            <a:r>
              <a:rPr lang="en-US" sz="900" dirty="0">
                <a:latin typeface="Arial" panose="020B0604020202020204" pitchFamily="34" charset="0"/>
                <a:cs typeface="Arial" panose="020B0604020202020204" pitchFamily="34" charset="0"/>
              </a:rPr>
              <a:t>Getting website for Simmons Foods: ……</a:t>
            </a:r>
          </a:p>
          <a:p>
            <a:r>
              <a:rPr lang="en-US" sz="900" dirty="0">
                <a:latin typeface="Arial" panose="020B0604020202020204" pitchFamily="34" charset="0"/>
                <a:cs typeface="Arial" panose="020B0604020202020204" pitchFamily="34" charset="0"/>
              </a:rPr>
              <a:t>Input to process:  [('Form3', 'Remote'), ('European Molecular…</a:t>
            </a:r>
          </a:p>
          <a:p>
            <a:r>
              <a:rPr lang="en-US" sz="900" dirty="0">
                <a:latin typeface="Arial" panose="020B0604020202020204" pitchFamily="34" charset="0"/>
                <a:cs typeface="Arial" panose="020B0604020202020204" pitchFamily="34" charset="0"/>
              </a:rPr>
              <a:t>Getting link: https://en.wikipedia.org/wiki/Remote_control</a:t>
            </a:r>
          </a:p>
          <a:p>
            <a:r>
              <a:rPr lang="en-US" sz="900" dirty="0">
                <a:latin typeface="Arial" panose="020B0604020202020204" pitchFamily="34" charset="0"/>
                <a:cs typeface="Arial" panose="020B0604020202020204" pitchFamily="34" charset="0"/>
              </a:rPr>
              <a:t>Getting link: https://en.wikipedia.org/wiki/Remote_Desktop_Protocol</a:t>
            </a:r>
          </a:p>
          <a:p>
            <a:r>
              <a:rPr lang="en-US" sz="900" dirty="0">
                <a:latin typeface="Arial" panose="020B0604020202020204" pitchFamily="34" charset="0"/>
                <a:cs typeface="Arial" panose="020B0604020202020204" pitchFamily="34" charset="0"/>
              </a:rPr>
              <a:t>Getting link: https://en.wikipedia.org/wiki/Remote_sensing</a:t>
            </a:r>
          </a:p>
          <a:p>
            <a:r>
              <a:rPr lang="en-US" sz="900" dirty="0">
                <a:latin typeface="Arial" panose="020B0604020202020204" pitchFamily="34" charset="0"/>
                <a:cs typeface="Arial" panose="020B0604020202020204" pitchFamily="34" charset="0"/>
              </a:rPr>
              <a:t>Getting link: https://en.wikipedia.org/wiki/Remote_viewing</a:t>
            </a:r>
          </a:p>
          <a:p>
            <a:r>
              <a:rPr lang="en-US" sz="900" dirty="0">
                <a:latin typeface="Arial" panose="020B0604020202020204" pitchFamily="34" charset="0"/>
                <a:cs typeface="Arial" panose="020B0604020202020204" pitchFamily="34" charset="0"/>
              </a:rPr>
              <a:t>Getting link: https://en.wikipedia.org/wiki/Remotely.....</a:t>
            </a:r>
          </a:p>
          <a:p>
            <a:r>
              <a:rPr lang="en-US" sz="900" dirty="0">
                <a:latin typeface="Arial" panose="020B0604020202020204" pitchFamily="34" charset="0"/>
                <a:cs typeface="Arial" panose="020B0604020202020204" pitchFamily="34" charset="0"/>
              </a:rPr>
              <a:t>Getting link: https://en.wikipedia.org/wiki/Remote_Desktop_Services</a:t>
            </a:r>
          </a:p>
          <a:p>
            <a:r>
              <a:rPr lang="en-US" sz="900" dirty="0">
                <a:latin typeface="Arial" panose="020B0604020202020204" pitchFamily="34" charset="0"/>
                <a:cs typeface="Arial" panose="020B0604020202020204" pitchFamily="34" charset="0"/>
              </a:rPr>
              <a:t>Getting link: https://en.wikipedia.org/wiki/Remote_control_animal</a:t>
            </a:r>
          </a:p>
          <a:p>
            <a:r>
              <a:rPr lang="en-US" sz="900" dirty="0">
                <a:latin typeface="Arial" panose="020B0604020202020204" pitchFamily="34" charset="0"/>
                <a:cs typeface="Arial" panose="020B0604020202020204" pitchFamily="34" charset="0"/>
              </a:rPr>
              <a:t>Getting link: https://en.wikipedia.org/wiki/Remote_procedure_call</a:t>
            </a:r>
          </a:p>
          <a:p>
            <a:r>
              <a:rPr lang="en-US" sz="900" dirty="0">
                <a:latin typeface="Arial" panose="020B0604020202020204" pitchFamily="34" charset="0"/>
                <a:cs typeface="Arial" panose="020B0604020202020204" pitchFamily="34" charset="0"/>
              </a:rPr>
              <a:t>Getting link: https://en.wikipedia.org/wiki/Remote_keyless_system</a:t>
            </a:r>
          </a:p>
        </p:txBody>
      </p:sp>
      <p:pic>
        <p:nvPicPr>
          <p:cNvPr id="5122" name="Picture 2" descr="output of traces from cod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9615" y="3117727"/>
            <a:ext cx="4680904" cy="16127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0758" y="562804"/>
            <a:ext cx="2547492" cy="261610"/>
          </a:xfrm>
          <a:prstGeom prst="rect">
            <a:avLst/>
          </a:prstGeom>
        </p:spPr>
        <p:txBody>
          <a:bodyPr wrap="none">
            <a:spAutoFit/>
          </a:bodyPr>
          <a:lstStyle/>
          <a:p>
            <a:r>
              <a:rPr lang="en-US" sz="1100" b="1" dirty="0">
                <a:latin typeface="Arial" charset="0"/>
                <a:ea typeface="Arial" charset="0"/>
                <a:cs typeface="Arial" charset="0"/>
              </a:rPr>
              <a:t>1. GitHub example of using tracing</a:t>
            </a:r>
            <a:endParaRPr lang="en-US" sz="1100" b="1" dirty="0">
              <a:latin typeface="Courier New" panose="02070309020205020404" pitchFamily="49" charset="0"/>
              <a:cs typeface="Courier New" panose="02070309020205020404" pitchFamily="49" charset="0"/>
            </a:endParaRPr>
          </a:p>
        </p:txBody>
      </p:sp>
      <p:sp>
        <p:nvSpPr>
          <p:cNvPr id="14" name="Rectangle 13"/>
          <p:cNvSpPr/>
          <p:nvPr/>
        </p:nvSpPr>
        <p:spPr>
          <a:xfrm>
            <a:off x="310758" y="2856117"/>
            <a:ext cx="2744662" cy="261610"/>
          </a:xfrm>
          <a:prstGeom prst="rect">
            <a:avLst/>
          </a:prstGeom>
        </p:spPr>
        <p:txBody>
          <a:bodyPr wrap="none">
            <a:spAutoFit/>
          </a:bodyPr>
          <a:lstStyle/>
          <a:p>
            <a:r>
              <a:rPr lang="en-US" sz="1100" b="1" dirty="0">
                <a:latin typeface="Arial" charset="0"/>
                <a:ea typeface="Arial" charset="0"/>
                <a:cs typeface="Arial" charset="0"/>
              </a:rPr>
              <a:t>3. Traces generated by the application</a:t>
            </a:r>
            <a:endParaRPr lang="en-US" sz="1100" b="1" dirty="0">
              <a:latin typeface="Courier New" panose="02070309020205020404" pitchFamily="49" charset="0"/>
              <a:cs typeface="Courier New" panose="02070309020205020404" pitchFamily="49" charset="0"/>
            </a:endParaRPr>
          </a:p>
        </p:txBody>
      </p:sp>
      <p:sp>
        <p:nvSpPr>
          <p:cNvPr id="15" name="Rectangle 14"/>
          <p:cNvSpPr/>
          <p:nvPr/>
        </p:nvSpPr>
        <p:spPr>
          <a:xfrm>
            <a:off x="5347252" y="1279746"/>
            <a:ext cx="2005677" cy="261610"/>
          </a:xfrm>
          <a:prstGeom prst="rect">
            <a:avLst/>
          </a:prstGeom>
        </p:spPr>
        <p:txBody>
          <a:bodyPr wrap="none">
            <a:spAutoFit/>
          </a:bodyPr>
          <a:lstStyle/>
          <a:p>
            <a:r>
              <a:rPr lang="en-US" sz="1100" b="1" dirty="0">
                <a:latin typeface="Arial" charset="0"/>
                <a:ea typeface="Arial" charset="0"/>
                <a:cs typeface="Arial" charset="0"/>
              </a:rPr>
              <a:t>2. Output of the application</a:t>
            </a:r>
            <a:endParaRPr lang="en-US" sz="1100" b="1" dirty="0">
              <a:latin typeface="Courier New" panose="02070309020205020404" pitchFamily="49" charset="0"/>
              <a:cs typeface="Courier New" panose="02070309020205020404" pitchFamily="49" charset="0"/>
            </a:endParaRPr>
          </a:p>
        </p:txBody>
      </p:sp>
      <p:sp>
        <p:nvSpPr>
          <p:cNvPr id="10" name="TextBox 9"/>
          <p:cNvSpPr txBox="1"/>
          <p:nvPr/>
        </p:nvSpPr>
        <p:spPr>
          <a:xfrm>
            <a:off x="557620" y="2420407"/>
            <a:ext cx="2300630" cy="276999"/>
          </a:xfrm>
          <a:prstGeom prst="rect">
            <a:avLst/>
          </a:prstGeom>
          <a:noFill/>
        </p:spPr>
        <p:txBody>
          <a:bodyPr wrap="none" rtlCol="0">
            <a:spAutoFit/>
          </a:bodyPr>
          <a:lstStyle/>
          <a:p>
            <a:r>
              <a:rPr lang="en-US" sz="600" dirty="0"/>
              <a:t>Code available at: https://github.com/jorge-cardoso/aiops_practice</a:t>
            </a:r>
          </a:p>
          <a:p>
            <a:r>
              <a:rPr lang="en-US" sz="600" dirty="0"/>
              <a:t>Subdirectory: </a:t>
            </a:r>
            <a:r>
              <a:rPr lang="en-US" sz="600" dirty="0" err="1"/>
              <a:t>opentracing</a:t>
            </a:r>
            <a:endParaRPr lang="en-US" sz="600" dirty="0"/>
          </a:p>
        </p:txBody>
      </p:sp>
      <p:pic>
        <p:nvPicPr>
          <p:cNvPr id="13" name="Picture 2" descr="Bildergebnis für logo github&quo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883" y="2438576"/>
            <a:ext cx="196489" cy="196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43592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Tracing Services/Systems</a:t>
            </a:r>
            <a:br>
              <a:rPr lang="en-US" sz="1400" dirty="0">
                <a:latin typeface="Arial" charset="0"/>
                <a:ea typeface="Arial" charset="0"/>
                <a:cs typeface="Arial" charset="0"/>
              </a:rPr>
            </a:br>
            <a:r>
              <a:rPr lang="en-US" sz="1400" b="0" dirty="0">
                <a:latin typeface="Arial" charset="0"/>
                <a:ea typeface="Arial" charset="0"/>
                <a:cs typeface="Arial" charset="0"/>
              </a:rPr>
              <a:t>Tracing for OpenStack</a:t>
            </a:r>
            <a:endParaRPr lang="en-US" sz="1400" b="0" dirty="0"/>
          </a:p>
        </p:txBody>
      </p:sp>
      <p:sp>
        <p:nvSpPr>
          <p:cNvPr id="6" name="Rectangle 5"/>
          <p:cNvSpPr/>
          <p:nvPr/>
        </p:nvSpPr>
        <p:spPr>
          <a:xfrm>
            <a:off x="332509" y="627308"/>
            <a:ext cx="3375097" cy="2349361"/>
          </a:xfrm>
          <a:prstGeom prst="rect">
            <a:avLst/>
          </a:prstGeom>
        </p:spPr>
        <p:txBody>
          <a:bodyPr wrap="square">
            <a:spAutoFit/>
          </a:bodyPr>
          <a:lstStyle/>
          <a:p>
            <a:pPr>
              <a:spcBef>
                <a:spcPts val="400"/>
              </a:spcBef>
            </a:pPr>
            <a:r>
              <a:rPr lang="en-US" sz="1200" b="1" dirty="0" err="1">
                <a:latin typeface="Arial" charset="0"/>
                <a:ea typeface="Arial" charset="0"/>
                <a:cs typeface="Arial" charset="0"/>
              </a:rPr>
              <a:t>OSprofiler</a:t>
            </a:r>
            <a:endParaRPr lang="en-US" sz="1200" b="1" dirty="0">
              <a:latin typeface="Arial" charset="0"/>
              <a:ea typeface="Arial" charset="0"/>
              <a:cs typeface="Arial" charset="0"/>
            </a:endParaRPr>
          </a:p>
          <a:p>
            <a:pPr marL="171450" indent="-171450">
              <a:spcBef>
                <a:spcPts val="400"/>
              </a:spcBef>
              <a:buClr>
                <a:schemeClr val="tx2"/>
              </a:buClr>
              <a:buFont typeface="Wingdings" charset="2"/>
              <a:buChar char="§"/>
            </a:pPr>
            <a:r>
              <a:rPr lang="en-US" sz="1200" dirty="0">
                <a:latin typeface="Arial" charset="0"/>
                <a:ea typeface="Arial" charset="0"/>
                <a:cs typeface="Arial" charset="0"/>
              </a:rPr>
              <a:t>Generate a trace for API requests</a:t>
            </a:r>
          </a:p>
          <a:p>
            <a:pPr marL="171450" indent="-171450">
              <a:spcBef>
                <a:spcPts val="400"/>
              </a:spcBef>
              <a:buClr>
                <a:schemeClr val="tx2"/>
              </a:buClr>
              <a:buFont typeface="Wingdings" charset="2"/>
              <a:buChar char="§"/>
            </a:pPr>
            <a:r>
              <a:rPr lang="en-US" sz="1200" dirty="0">
                <a:latin typeface="Arial" charset="0"/>
                <a:ea typeface="Arial" charset="0"/>
                <a:cs typeface="Arial" charset="0"/>
              </a:rPr>
              <a:t>Categories: WSGI, RPC, DB calls </a:t>
            </a:r>
          </a:p>
          <a:p>
            <a:pPr marL="171450" indent="-171450">
              <a:spcBef>
                <a:spcPts val="400"/>
              </a:spcBef>
              <a:buClr>
                <a:schemeClr val="tx2"/>
              </a:buClr>
              <a:buFont typeface="Wingdings" charset="2"/>
              <a:buChar char="§"/>
            </a:pPr>
            <a:r>
              <a:rPr lang="en-US" sz="1200" dirty="0">
                <a:latin typeface="Arial" charset="0"/>
                <a:ea typeface="Arial" charset="0"/>
                <a:cs typeface="Arial" charset="0"/>
              </a:rPr>
              <a:t>Call hierarchy</a:t>
            </a:r>
          </a:p>
          <a:p>
            <a:pPr marL="171450" indent="-171450">
              <a:spcBef>
                <a:spcPts val="400"/>
              </a:spcBef>
              <a:buClr>
                <a:schemeClr val="tx2"/>
              </a:buClr>
              <a:buFont typeface="Wingdings" charset="2"/>
              <a:buChar char="§"/>
            </a:pPr>
            <a:r>
              <a:rPr lang="en-US" sz="1200" dirty="0">
                <a:latin typeface="Arial" charset="0"/>
                <a:ea typeface="Arial" charset="0"/>
                <a:cs typeface="Arial" charset="0"/>
              </a:rPr>
              <a:t>Time spent in each services/methods</a:t>
            </a:r>
          </a:p>
          <a:p>
            <a:pPr marL="171450" indent="-171450">
              <a:spcBef>
                <a:spcPts val="400"/>
              </a:spcBef>
              <a:buClr>
                <a:schemeClr val="tx2"/>
              </a:buClr>
              <a:buFont typeface="Wingdings" charset="2"/>
              <a:buChar char="§"/>
            </a:pPr>
            <a:r>
              <a:rPr lang="en-US" sz="1200" dirty="0">
                <a:latin typeface="Arial" charset="0"/>
                <a:ea typeface="Arial" charset="0"/>
                <a:cs typeface="Arial" charset="0"/>
              </a:rPr>
              <a:t>Projects/services</a:t>
            </a:r>
          </a:p>
          <a:p>
            <a:pPr marL="171450" indent="-171450">
              <a:spcBef>
                <a:spcPts val="400"/>
              </a:spcBef>
              <a:buClr>
                <a:schemeClr val="tx2"/>
              </a:buClr>
              <a:buFont typeface="Wingdings" charset="2"/>
              <a:buChar char="§"/>
            </a:pPr>
            <a:r>
              <a:rPr lang="en-US" sz="1200" dirty="0">
                <a:latin typeface="Arial" charset="0"/>
                <a:ea typeface="Arial" charset="0"/>
                <a:cs typeface="Arial" charset="0"/>
              </a:rPr>
              <a:t>Logging/debugging information</a:t>
            </a:r>
          </a:p>
          <a:p>
            <a:pPr marL="171450" indent="-171450">
              <a:spcBef>
                <a:spcPts val="400"/>
              </a:spcBef>
              <a:buClr>
                <a:schemeClr val="tx2"/>
              </a:buClr>
              <a:buFont typeface="Wingdings" charset="2"/>
              <a:buChar char="§"/>
            </a:pPr>
            <a:r>
              <a:rPr lang="en-US" sz="1200" dirty="0">
                <a:latin typeface="Arial" charset="0"/>
                <a:ea typeface="Arial" charset="0"/>
                <a:cs typeface="Arial" charset="0"/>
              </a:rPr>
              <a:t>Reports in HTML, JSON, DOT</a:t>
            </a:r>
          </a:p>
          <a:p>
            <a:pPr marL="171450" indent="-171450">
              <a:spcBef>
                <a:spcPts val="400"/>
              </a:spcBef>
              <a:buClr>
                <a:schemeClr val="tx2"/>
              </a:buClr>
              <a:buFont typeface="Wingdings" charset="2"/>
              <a:buChar char="§"/>
            </a:pPr>
            <a:r>
              <a:rPr lang="en-US" sz="1200" dirty="0">
                <a:latin typeface="Arial" charset="0"/>
                <a:ea typeface="Arial" charset="0"/>
                <a:cs typeface="Arial" charset="0"/>
              </a:rPr>
              <a:t>Data store: MongoDB, </a:t>
            </a:r>
            <a:r>
              <a:rPr lang="en-US" sz="1200" dirty="0" err="1">
                <a:latin typeface="Arial" charset="0"/>
                <a:ea typeface="Arial" charset="0"/>
                <a:cs typeface="Arial" charset="0"/>
              </a:rPr>
              <a:t>Redis</a:t>
            </a:r>
            <a:r>
              <a:rPr lang="en-US" sz="1200" dirty="0">
                <a:latin typeface="Arial" charset="0"/>
                <a:ea typeface="Arial" charset="0"/>
                <a:cs typeface="Arial" charset="0"/>
              </a:rPr>
              <a:t>, </a:t>
            </a:r>
            <a:r>
              <a:rPr lang="en-US" sz="1200" dirty="0" err="1">
                <a:latin typeface="Arial" charset="0"/>
                <a:ea typeface="Arial" charset="0"/>
                <a:cs typeface="Arial" charset="0"/>
              </a:rPr>
              <a:t>Loginsight</a:t>
            </a:r>
            <a:r>
              <a:rPr lang="en-US" sz="1200" dirty="0">
                <a:latin typeface="Arial" charset="0"/>
                <a:ea typeface="Arial" charset="0"/>
                <a:cs typeface="Arial" charset="0"/>
              </a:rPr>
              <a:t>, </a:t>
            </a:r>
            <a:br>
              <a:rPr lang="en-US" sz="1200" dirty="0">
                <a:latin typeface="Arial" charset="0"/>
                <a:ea typeface="Arial" charset="0"/>
                <a:cs typeface="Arial" charset="0"/>
              </a:rPr>
            </a:br>
            <a:r>
              <a:rPr lang="en-US" sz="1200" dirty="0">
                <a:latin typeface="Arial" charset="0"/>
                <a:ea typeface="Arial" charset="0"/>
                <a:cs typeface="Arial" charset="0"/>
              </a:rPr>
              <a:t>Ceilometer, </a:t>
            </a:r>
            <a:r>
              <a:rPr lang="en-US" sz="1200" dirty="0" err="1">
                <a:latin typeface="Arial" charset="0"/>
                <a:ea typeface="Arial" charset="0"/>
                <a:cs typeface="Arial" charset="0"/>
              </a:rPr>
              <a:t>Monasca</a:t>
            </a:r>
            <a:r>
              <a:rPr lang="en-US" sz="1200" dirty="0">
                <a:latin typeface="Arial" charset="0"/>
                <a:ea typeface="Arial" charset="0"/>
                <a:cs typeface="Arial" charset="0"/>
              </a:rPr>
              <a:t>, </a:t>
            </a:r>
            <a:r>
              <a:rPr lang="en-US" sz="1200" dirty="0" err="1">
                <a:latin typeface="Arial" charset="0"/>
                <a:ea typeface="Arial" charset="0"/>
                <a:cs typeface="Arial" charset="0"/>
              </a:rPr>
              <a:t>OpenTracing</a:t>
            </a:r>
            <a:endParaRPr lang="en-US" sz="1200" dirty="0">
              <a:latin typeface="Arial" charset="0"/>
              <a:ea typeface="Arial" charset="0"/>
              <a:cs typeface="Arial" charset="0"/>
            </a:endParaRP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1670" y="3013920"/>
            <a:ext cx="873692" cy="806484"/>
          </a:xfrm>
          <a:prstGeom prst="rect">
            <a:avLst/>
          </a:prstGeom>
        </p:spPr>
      </p:pic>
      <p:sp>
        <p:nvSpPr>
          <p:cNvPr id="10" name="Rectangle 9"/>
          <p:cNvSpPr/>
          <p:nvPr/>
        </p:nvSpPr>
        <p:spPr>
          <a:xfrm>
            <a:off x="7443712" y="3089261"/>
            <a:ext cx="529312" cy="276999"/>
          </a:xfrm>
          <a:prstGeom prst="rect">
            <a:avLst/>
          </a:prstGeom>
        </p:spPr>
        <p:txBody>
          <a:bodyPr wrap="none">
            <a:spAutoFit/>
          </a:bodyPr>
          <a:lstStyle/>
          <a:p>
            <a:r>
              <a:rPr lang="en-US" sz="1200" dirty="0"/>
              <a:t>Uber </a:t>
            </a:r>
          </a:p>
        </p:txBody>
      </p:sp>
      <p:pic>
        <p:nvPicPr>
          <p:cNvPr id="13" name="Picture 2" descr="openstack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3988" y="3054293"/>
            <a:ext cx="1189040" cy="594520"/>
          </a:xfrm>
          <a:prstGeom prst="rect">
            <a:avLst/>
          </a:prstGeom>
          <a:noFill/>
        </p:spPr>
      </p:pic>
      <p:pic>
        <p:nvPicPr>
          <p:cNvPr id="16" name="Picture 15" descr="A screenshot of a computer&#10;&#10;Description automatically generated">
            <a:extLst>
              <a:ext uri="{FF2B5EF4-FFF2-40B4-BE49-F238E27FC236}">
                <a16:creationId xmlns:a16="http://schemas.microsoft.com/office/drawing/2014/main" id="{898EA189-134B-435F-BD64-7E85ECD42581}"/>
              </a:ext>
            </a:extLst>
          </p:cNvPr>
          <p:cNvPicPr>
            <a:picLocks noChangeAspect="1"/>
          </p:cNvPicPr>
          <p:nvPr/>
        </p:nvPicPr>
        <p:blipFill>
          <a:blip r:embed="rId5"/>
          <a:stretch>
            <a:fillRect/>
          </a:stretch>
        </p:blipFill>
        <p:spPr>
          <a:xfrm>
            <a:off x="4036218" y="663444"/>
            <a:ext cx="4379119" cy="2264768"/>
          </a:xfrm>
          <a:prstGeom prst="rect">
            <a:avLst/>
          </a:prstGeom>
          <a:solidFill>
            <a:schemeClr val="bg1">
              <a:lumMod val="85000"/>
            </a:schemeClr>
          </a:solidFill>
          <a:ln>
            <a:solidFill>
              <a:schemeClr val="bg1">
                <a:lumMod val="85000"/>
              </a:schemeClr>
            </a:solidFill>
          </a:ln>
        </p:spPr>
      </p:pic>
    </p:spTree>
    <p:extLst>
      <p:ext uri="{BB962C8B-B14F-4D97-AF65-F5344CB8AC3E}">
        <p14:creationId xmlns:p14="http://schemas.microsoft.com/office/powerpoint/2010/main" val="175121554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Tracing for OpenStack</a:t>
            </a:r>
            <a:br>
              <a:rPr lang="en-US" sz="1400" dirty="0">
                <a:latin typeface="Arial" charset="0"/>
                <a:ea typeface="Arial" charset="0"/>
                <a:cs typeface="Arial" charset="0"/>
              </a:rPr>
            </a:br>
            <a:r>
              <a:rPr lang="en-US" sz="1400" b="0" dirty="0">
                <a:latin typeface="Arial" charset="0"/>
                <a:ea typeface="Arial" charset="0"/>
                <a:cs typeface="Arial" charset="0"/>
              </a:rPr>
              <a:t>JSON example</a:t>
            </a:r>
            <a:endParaRPr lang="en-US" sz="1400" b="0" dirty="0"/>
          </a:p>
        </p:txBody>
      </p:sp>
      <p:sp>
        <p:nvSpPr>
          <p:cNvPr id="14" name="TextBox 6"/>
          <p:cNvSpPr txBox="1">
            <a:spLocks noChangeArrowheads="1"/>
          </p:cNvSpPr>
          <p:nvPr/>
        </p:nvSpPr>
        <p:spPr bwMode="auto">
          <a:xfrm>
            <a:off x="142554" y="4807317"/>
            <a:ext cx="4992291" cy="215444"/>
          </a:xfrm>
          <a:prstGeom prst="rect">
            <a:avLst/>
          </a:prstGeom>
          <a:solidFill>
            <a:schemeClr val="bg1"/>
          </a:solidFill>
          <a:ln>
            <a:noFill/>
          </a:ln>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800" dirty="0">
                <a:solidFill>
                  <a:srgbClr val="000000"/>
                </a:solidFill>
              </a:rPr>
              <a:t>https://</a:t>
            </a:r>
            <a:r>
              <a:rPr lang="en-US" altLang="en-US" sz="800" dirty="0" err="1">
                <a:solidFill>
                  <a:srgbClr val="000000"/>
                </a:solidFill>
              </a:rPr>
              <a:t>docs.openstack.org</a:t>
            </a:r>
            <a:r>
              <a:rPr lang="en-US" altLang="en-US" sz="800" dirty="0">
                <a:solidFill>
                  <a:srgbClr val="000000"/>
                </a:solidFill>
              </a:rPr>
              <a:t>/install-guide/get-started-logical-</a:t>
            </a:r>
            <a:r>
              <a:rPr lang="en-US" altLang="en-US" sz="800" dirty="0" err="1">
                <a:solidFill>
                  <a:srgbClr val="000000"/>
                </a:solidFill>
              </a:rPr>
              <a:t>architecture.html</a:t>
            </a:r>
            <a:endParaRPr lang="en-US" altLang="en-US" sz="800" dirty="0">
              <a:solidFill>
                <a:srgbClr val="000000"/>
              </a:solidFill>
            </a:endParaRPr>
          </a:p>
        </p:txBody>
      </p:sp>
      <p:sp>
        <p:nvSpPr>
          <p:cNvPr id="5" name="TextBox 4"/>
          <p:cNvSpPr txBox="1"/>
          <p:nvPr/>
        </p:nvSpPr>
        <p:spPr>
          <a:xfrm>
            <a:off x="211015" y="590844"/>
            <a:ext cx="3924886" cy="4293483"/>
          </a:xfrm>
          <a:prstGeom prst="rect">
            <a:avLst/>
          </a:prstGeom>
          <a:noFill/>
        </p:spPr>
        <p:txBody>
          <a:bodyPr wrap="square" rtlCol="0">
            <a:spAutoFit/>
          </a:bodyPr>
          <a:lstStyle/>
          <a:p>
            <a:r>
              <a:rPr lang="is-IS" sz="1050" dirty="0"/>
              <a:t>{</a:t>
            </a:r>
          </a:p>
          <a:p>
            <a:r>
              <a:rPr lang="is-IS" sz="1050" dirty="0"/>
              <a:t>    "data": [</a:t>
            </a:r>
          </a:p>
          <a:p>
            <a:r>
              <a:rPr lang="is-IS" sz="1050" dirty="0"/>
              <a:t>        {</a:t>
            </a:r>
          </a:p>
          <a:p>
            <a:r>
              <a:rPr lang="is-IS" sz="1050" dirty="0"/>
              <a:t>            "traceID": "9f2b949d93df62ba",</a:t>
            </a:r>
          </a:p>
          <a:p>
            <a:r>
              <a:rPr lang="is-IS" sz="1050" dirty="0"/>
              <a:t>            "spans": [</a:t>
            </a:r>
          </a:p>
          <a:p>
            <a:r>
              <a:rPr lang="is-IS" sz="1050" dirty="0"/>
              <a:t>                {</a:t>
            </a:r>
          </a:p>
          <a:p>
            <a:r>
              <a:rPr lang="is-IS" sz="1050" dirty="0"/>
              <a:t>                    "traceID": "9f2b949d93df62ba",</a:t>
            </a:r>
          </a:p>
          <a:p>
            <a:r>
              <a:rPr lang="is-IS" sz="1050" dirty="0"/>
              <a:t>                    "spanID": "ab6d567ee059e105",</a:t>
            </a:r>
          </a:p>
          <a:p>
            <a:r>
              <a:rPr lang="is-IS" sz="1050" dirty="0"/>
              <a:t>                    "flags": 1,</a:t>
            </a:r>
          </a:p>
          <a:p>
            <a:r>
              <a:rPr lang="is-IS" sz="1050" dirty="0"/>
              <a:t>                    "operationName": "db",</a:t>
            </a:r>
          </a:p>
          <a:p>
            <a:r>
              <a:rPr lang="is-IS" sz="1050" dirty="0"/>
              <a:t>                    "references": [</a:t>
            </a:r>
          </a:p>
          <a:p>
            <a:r>
              <a:rPr lang="is-IS" sz="1050" dirty="0"/>
              <a:t>                        {</a:t>
            </a:r>
          </a:p>
          <a:p>
            <a:r>
              <a:rPr lang="is-IS" sz="1050" dirty="0"/>
              <a:t>                            "refType": "CHILD_OF",</a:t>
            </a:r>
          </a:p>
          <a:p>
            <a:r>
              <a:rPr lang="is-IS" sz="1050" dirty="0"/>
              <a:t>                            "traceID": "9f2b949d93df62ba",</a:t>
            </a:r>
          </a:p>
          <a:p>
            <a:r>
              <a:rPr lang="is-IS" sz="1050" dirty="0"/>
              <a:t>                            "spanID": "b3e1a556d2b93a7b"</a:t>
            </a:r>
          </a:p>
          <a:p>
            <a:r>
              <a:rPr lang="is-IS" sz="1050" dirty="0"/>
              <a:t>                        }</a:t>
            </a:r>
          </a:p>
          <a:p>
            <a:r>
              <a:rPr lang="is-IS" sz="1050" dirty="0"/>
              <a:t>                    ],</a:t>
            </a:r>
          </a:p>
          <a:p>
            <a:r>
              <a:rPr lang="is-IS" sz="1050" dirty="0"/>
              <a:t>                    "startTime": 1543274757701637,</a:t>
            </a:r>
          </a:p>
          <a:p>
            <a:r>
              <a:rPr lang="is-IS" sz="1050" dirty="0"/>
              <a:t>                    "duration": 11414,</a:t>
            </a:r>
          </a:p>
          <a:p>
            <a:r>
              <a:rPr lang="is-IS" sz="1050" dirty="0"/>
              <a:t>                    "tags": [</a:t>
            </a:r>
          </a:p>
          <a:p>
            <a:r>
              <a:rPr lang="is-IS" sz="1050" dirty="0"/>
              <a:t>                        {</a:t>
            </a:r>
          </a:p>
          <a:p>
            <a:r>
              <a:rPr lang="is-IS" sz="1050" dirty="0"/>
              <a:t>                            "key": "db.params",</a:t>
            </a:r>
          </a:p>
          <a:p>
            <a:r>
              <a:rPr lang="is-IS" sz="1050" dirty="0"/>
              <a:t>                            "type": "string",</a:t>
            </a:r>
          </a:p>
          <a:p>
            <a:r>
              <a:rPr lang="is-IS" sz="1050" dirty="0"/>
              <a:t>                            "value": "{}"</a:t>
            </a:r>
          </a:p>
          <a:p>
            <a:r>
              <a:rPr lang="is-IS" sz="1050" dirty="0"/>
              <a:t>                        },</a:t>
            </a:r>
          </a:p>
          <a:p>
            <a:r>
              <a:rPr lang="is-IS" sz="1050" dirty="0"/>
              <a:t>                     </a:t>
            </a:r>
            <a:endParaRPr lang="en-US" sz="1050" dirty="0"/>
          </a:p>
        </p:txBody>
      </p:sp>
      <p:sp>
        <p:nvSpPr>
          <p:cNvPr id="6" name="TextBox 5"/>
          <p:cNvSpPr txBox="1"/>
          <p:nvPr/>
        </p:nvSpPr>
        <p:spPr>
          <a:xfrm>
            <a:off x="2614246" y="573018"/>
            <a:ext cx="3899096" cy="3162404"/>
          </a:xfrm>
          <a:prstGeom prst="rect">
            <a:avLst/>
          </a:prstGeom>
          <a:noFill/>
        </p:spPr>
        <p:txBody>
          <a:bodyPr wrap="square" rtlCol="0">
            <a:spAutoFit/>
          </a:bodyPr>
          <a:lstStyle/>
          <a:p>
            <a:r>
              <a:rPr lang="is-IS" sz="1050" dirty="0"/>
              <a:t>                    "logs": [],</a:t>
            </a:r>
          </a:p>
          <a:p>
            <a:r>
              <a:rPr lang="is-IS" sz="1050" dirty="0"/>
              <a:t>                    "processID": "p1",</a:t>
            </a:r>
          </a:p>
          <a:p>
            <a:r>
              <a:rPr lang="is-IS" sz="1050" dirty="0"/>
              <a:t>                    "warnings": null</a:t>
            </a:r>
          </a:p>
          <a:p>
            <a:r>
              <a:rPr lang="is-IS" sz="1050" dirty="0"/>
              <a:t>                },</a:t>
            </a:r>
          </a:p>
          <a:p>
            <a:r>
              <a:rPr lang="is-IS" sz="1050" dirty="0"/>
              <a:t>                {</a:t>
            </a:r>
          </a:p>
          <a:p>
            <a:r>
              <a:rPr lang="is-IS" sz="1050" dirty="0"/>
              <a:t>                    "traceID": "9f2b949d93df62ba",</a:t>
            </a:r>
          </a:p>
          <a:p>
            <a:r>
              <a:rPr lang="is-IS" sz="1050" dirty="0"/>
              <a:t>                    "spanID": "890dab5d58860e56",</a:t>
            </a:r>
          </a:p>
          <a:p>
            <a:r>
              <a:rPr lang="is-IS" sz="1050" dirty="0"/>
              <a:t>                    "flags": 1,</a:t>
            </a:r>
          </a:p>
          <a:p>
            <a:r>
              <a:rPr lang="is-IS" sz="1050" dirty="0"/>
              <a:t>                    "operationName": "db",</a:t>
            </a:r>
          </a:p>
          <a:p>
            <a:r>
              <a:rPr lang="is-IS" sz="1050" dirty="0"/>
              <a:t>                    "references": [</a:t>
            </a:r>
          </a:p>
          <a:p>
            <a:r>
              <a:rPr lang="is-IS" sz="1050" dirty="0"/>
              <a:t>                        {</a:t>
            </a:r>
          </a:p>
          <a:p>
            <a:r>
              <a:rPr lang="is-IS" sz="1050" dirty="0"/>
              <a:t>                            "refType": "CHILD_OF",</a:t>
            </a:r>
          </a:p>
          <a:p>
            <a:r>
              <a:rPr lang="is-IS" sz="1050" dirty="0"/>
              <a:t>                            "traceID": "9f2b949d93df62ba",</a:t>
            </a:r>
          </a:p>
          <a:p>
            <a:r>
              <a:rPr lang="is-IS" sz="1050" dirty="0"/>
              <a:t>                            "spanID": "b3e1a556d2b93a7b"</a:t>
            </a:r>
          </a:p>
          <a:p>
            <a:r>
              <a:rPr lang="is-IS" sz="1050" dirty="0"/>
              <a:t>                        }</a:t>
            </a:r>
          </a:p>
          <a:p>
            <a:r>
              <a:rPr lang="is-IS" sz="1050" dirty="0"/>
              <a:t>                    ],</a:t>
            </a:r>
          </a:p>
          <a:p>
            <a:r>
              <a:rPr lang="is-IS" sz="1050" dirty="0"/>
              <a:t>                    "startTime": 1543274757715987,</a:t>
            </a:r>
          </a:p>
          <a:p>
            <a:r>
              <a:rPr lang="is-IS" sz="1050" dirty="0"/>
              <a:t>                    "duration": 2501,</a:t>
            </a:r>
          </a:p>
          <a:p>
            <a:r>
              <a:rPr lang="is-IS" sz="1050" dirty="0"/>
              <a:t>                 </a:t>
            </a:r>
            <a:endParaRPr lang="en-US" sz="105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8278" y="2532193"/>
            <a:ext cx="6275218" cy="1945034"/>
          </a:xfrm>
          <a:prstGeom prst="rect">
            <a:avLst/>
          </a:prstGeom>
          <a:ln>
            <a:solidFill>
              <a:schemeClr val="bg1">
                <a:lumMod val="85000"/>
              </a:schemeClr>
            </a:solidFill>
          </a:ln>
        </p:spPr>
      </p:pic>
      <p:sp>
        <p:nvSpPr>
          <p:cNvPr id="8" name="Down Arrow 7"/>
          <p:cNvSpPr/>
          <p:nvPr/>
        </p:nvSpPr>
        <p:spPr>
          <a:xfrm>
            <a:off x="2644726" y="2222696"/>
            <a:ext cx="534572" cy="407963"/>
          </a:xfrm>
          <a:prstGeom prst="downArrow">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7692433"/>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Tracing for OpenStack</a:t>
            </a:r>
            <a:br>
              <a:rPr lang="en-US" sz="1400" dirty="0">
                <a:latin typeface="Arial" charset="0"/>
                <a:ea typeface="Arial" charset="0"/>
                <a:cs typeface="Arial" charset="0"/>
              </a:rPr>
            </a:br>
            <a:r>
              <a:rPr lang="en-US" sz="1400" b="0" dirty="0">
                <a:latin typeface="Arial" charset="0"/>
                <a:ea typeface="Arial" charset="0"/>
                <a:cs typeface="Arial" charset="0"/>
              </a:rPr>
              <a:t>Enabling </a:t>
            </a:r>
            <a:r>
              <a:rPr lang="en-US" sz="1400" b="0" dirty="0" err="1">
                <a:latin typeface="Arial" charset="0"/>
                <a:ea typeface="Arial" charset="0"/>
                <a:cs typeface="Arial" charset="0"/>
              </a:rPr>
              <a:t>OSProfiler</a:t>
            </a:r>
            <a:endParaRPr lang="en-US" sz="1400" b="0" dirty="0"/>
          </a:p>
        </p:txBody>
      </p:sp>
      <p:sp>
        <p:nvSpPr>
          <p:cNvPr id="5" name="Rectangle 106"/>
          <p:cNvSpPr>
            <a:spLocks noChangeArrowheads="1"/>
          </p:cNvSpPr>
          <p:nvPr/>
        </p:nvSpPr>
        <p:spPr bwMode="auto">
          <a:xfrm>
            <a:off x="395290" y="644514"/>
            <a:ext cx="3794638" cy="40415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63" tIns="34281" rIns="68563" bIns="34281"/>
          <a:lstStyle/>
          <a:p>
            <a:pPr marL="114300" lvl="1" indent="-114300">
              <a:spcAft>
                <a:spcPts val="0"/>
              </a:spcAft>
              <a:buClr>
                <a:schemeClr val="tx2"/>
              </a:buClr>
              <a:buFont typeface="Wingdings" charset="2"/>
              <a:buChar char="§"/>
            </a:pPr>
            <a:r>
              <a:rPr lang="en-US" sz="1100" dirty="0">
                <a:latin typeface="Arial" charset="0"/>
                <a:ea typeface="Arial" charset="0"/>
                <a:cs typeface="Arial" charset="0"/>
              </a:rPr>
              <a:t>1. Edit </a:t>
            </a:r>
            <a:r>
              <a:rPr lang="en-US" sz="1100" dirty="0" err="1">
                <a:latin typeface="Arial" charset="0"/>
                <a:ea typeface="Arial" charset="0"/>
                <a:cs typeface="Arial" charset="0"/>
              </a:rPr>
              <a:t>devstack</a:t>
            </a:r>
            <a:r>
              <a:rPr lang="en-US" sz="1100" dirty="0">
                <a:latin typeface="Arial" charset="0"/>
                <a:ea typeface="Arial" charset="0"/>
                <a:cs typeface="Arial" charset="0"/>
              </a:rPr>
              <a:t>/</a:t>
            </a:r>
            <a:r>
              <a:rPr lang="en-US" sz="1100" dirty="0" err="1">
                <a:latin typeface="Arial" charset="0"/>
                <a:ea typeface="Arial" charset="0"/>
                <a:cs typeface="Arial" charset="0"/>
              </a:rPr>
              <a:t>local.conf</a:t>
            </a:r>
            <a:r>
              <a:rPr lang="en-US" sz="1100" dirty="0">
                <a:latin typeface="Arial" charset="0"/>
                <a:ea typeface="Arial" charset="0"/>
                <a:cs typeface="Arial" charset="0"/>
              </a:rPr>
              <a:t> </a:t>
            </a:r>
          </a:p>
          <a:p>
            <a:pPr marL="114300" lvl="1" indent="-114300">
              <a:spcAft>
                <a:spcPts val="0"/>
              </a:spcAft>
              <a:buClr>
                <a:schemeClr val="tx2"/>
              </a:buClr>
              <a:buFont typeface="Wingdings" charset="2"/>
              <a:buChar char="§"/>
            </a:pPr>
            <a:endParaRPr lang="en-US" sz="1100" dirty="0">
              <a:latin typeface="Arial" charset="0"/>
              <a:ea typeface="Arial" charset="0"/>
              <a:cs typeface="Arial" charset="0"/>
            </a:endParaRPr>
          </a:p>
          <a:p>
            <a:pPr marL="114300" lvl="1" indent="-114300">
              <a:spcAft>
                <a:spcPts val="0"/>
              </a:spcAft>
              <a:buClr>
                <a:schemeClr val="tx2"/>
              </a:buClr>
              <a:buFont typeface="Wingdings" charset="2"/>
              <a:buChar char="§"/>
            </a:pPr>
            <a:r>
              <a:rPr lang="en-US" sz="1100" dirty="0">
                <a:latin typeface="Arial" charset="0"/>
                <a:ea typeface="Arial" charset="0"/>
                <a:cs typeface="Arial" charset="0"/>
              </a:rPr>
              <a:t>For </a:t>
            </a:r>
            <a:r>
              <a:rPr lang="en-US" sz="1100" dirty="0" err="1">
                <a:latin typeface="Arial" charset="0"/>
                <a:ea typeface="Arial" charset="0"/>
                <a:cs typeface="Arial" charset="0"/>
              </a:rPr>
              <a:t>Redis</a:t>
            </a:r>
            <a:r>
              <a:rPr lang="en-US" sz="1100" dirty="0">
                <a:latin typeface="Arial" charset="0"/>
                <a:ea typeface="Arial" charset="0"/>
                <a:cs typeface="Arial" charset="0"/>
              </a:rPr>
              <a:t> add</a:t>
            </a:r>
          </a:p>
          <a:p>
            <a:pPr marL="266700" lvl="2" indent="-176213">
              <a:spcAft>
                <a:spcPts val="0"/>
              </a:spcAft>
              <a:buClr>
                <a:schemeClr val="tx2"/>
              </a:buClr>
              <a:buFont typeface="Arial" panose="020B0604020202020204" pitchFamily="34" charset="0"/>
              <a:buChar char="‒"/>
            </a:pPr>
            <a:r>
              <a:rPr lang="en-US" sz="1100" dirty="0" err="1">
                <a:latin typeface="Arial" charset="0"/>
                <a:ea typeface="Arial" charset="0"/>
                <a:cs typeface="Arial" charset="0"/>
              </a:rPr>
              <a:t>enable_plugin</a:t>
            </a:r>
            <a:r>
              <a:rPr lang="en-US" sz="1100" dirty="0">
                <a:latin typeface="Arial" charset="0"/>
                <a:ea typeface="Arial" charset="0"/>
                <a:cs typeface="Arial" charset="0"/>
              </a:rPr>
              <a:t> </a:t>
            </a:r>
            <a:r>
              <a:rPr lang="en-US" sz="1100" dirty="0" err="1">
                <a:latin typeface="Arial" charset="0"/>
                <a:ea typeface="Arial" charset="0"/>
                <a:cs typeface="Arial" charset="0"/>
              </a:rPr>
              <a:t>osprofiler</a:t>
            </a:r>
            <a:r>
              <a:rPr lang="en-US" sz="1100" dirty="0">
                <a:latin typeface="Arial" charset="0"/>
                <a:ea typeface="Arial" charset="0"/>
                <a:cs typeface="Arial" charset="0"/>
              </a:rPr>
              <a:t> https://git.openstack.org/openstack/osprofiler master OSPROFILER_COLLECTOR=</a:t>
            </a:r>
            <a:r>
              <a:rPr lang="en-US" sz="1100" dirty="0" err="1">
                <a:latin typeface="Arial" charset="0"/>
                <a:ea typeface="Arial" charset="0"/>
                <a:cs typeface="Arial" charset="0"/>
              </a:rPr>
              <a:t>redis</a:t>
            </a:r>
            <a:r>
              <a:rPr lang="en-US" sz="1100" dirty="0">
                <a:latin typeface="Arial" charset="0"/>
                <a:ea typeface="Arial" charset="0"/>
                <a:cs typeface="Arial" charset="0"/>
              </a:rPr>
              <a:t> </a:t>
            </a:r>
          </a:p>
          <a:p>
            <a:pPr marL="114300" lvl="1" indent="-114300">
              <a:spcAft>
                <a:spcPts val="0"/>
              </a:spcAft>
              <a:buClr>
                <a:schemeClr val="tx2"/>
              </a:buClr>
              <a:buFont typeface="Wingdings" charset="2"/>
              <a:buChar char="§"/>
            </a:pPr>
            <a:r>
              <a:rPr lang="en-US" sz="1100" dirty="0">
                <a:latin typeface="Arial" charset="0"/>
                <a:ea typeface="Arial" charset="0"/>
                <a:cs typeface="Arial" charset="0"/>
              </a:rPr>
              <a:t>For Jaeger add</a:t>
            </a:r>
          </a:p>
          <a:p>
            <a:pPr marL="266700" lvl="2" indent="-176213">
              <a:spcAft>
                <a:spcPts val="0"/>
              </a:spcAft>
              <a:buClr>
                <a:schemeClr val="tx2"/>
              </a:buClr>
              <a:buFont typeface="Arial" panose="020B0604020202020204" pitchFamily="34" charset="0"/>
              <a:buChar char="‒"/>
            </a:pPr>
            <a:r>
              <a:rPr lang="en-US" sz="1100" dirty="0" err="1">
                <a:latin typeface="Arial" charset="0"/>
                <a:ea typeface="Arial" charset="0"/>
                <a:cs typeface="Arial" charset="0"/>
              </a:rPr>
              <a:t>enable_plugin</a:t>
            </a:r>
            <a:r>
              <a:rPr lang="en-US" sz="1100" dirty="0">
                <a:latin typeface="Arial" charset="0"/>
                <a:ea typeface="Arial" charset="0"/>
                <a:cs typeface="Arial" charset="0"/>
              </a:rPr>
              <a:t> </a:t>
            </a:r>
            <a:r>
              <a:rPr lang="en-US" sz="1100" dirty="0" err="1">
                <a:latin typeface="Arial" charset="0"/>
                <a:ea typeface="Arial" charset="0"/>
                <a:cs typeface="Arial" charset="0"/>
              </a:rPr>
              <a:t>osprofiler</a:t>
            </a:r>
            <a:r>
              <a:rPr lang="en-US" sz="1100" dirty="0">
                <a:latin typeface="Arial" charset="0"/>
                <a:ea typeface="Arial" charset="0"/>
                <a:cs typeface="Arial" charset="0"/>
              </a:rPr>
              <a:t> https://git.openstack.org/openstack/osprofiler refs/changes/67/611067/4 </a:t>
            </a:r>
          </a:p>
          <a:p>
            <a:pPr marL="266700" lvl="2" indent="-176213">
              <a:spcAft>
                <a:spcPts val="0"/>
              </a:spcAft>
              <a:buClr>
                <a:schemeClr val="tx2"/>
              </a:buClr>
              <a:buFont typeface="Arial" panose="020B0604020202020204" pitchFamily="34" charset="0"/>
              <a:buChar char="‒"/>
            </a:pPr>
            <a:r>
              <a:rPr lang="en-US" sz="1100" dirty="0">
                <a:latin typeface="Arial" charset="0"/>
                <a:ea typeface="Arial" charset="0"/>
                <a:cs typeface="Arial" charset="0"/>
              </a:rPr>
              <a:t>OSPROFILER_BRANCH=refs/changes/67/611067/4</a:t>
            </a:r>
          </a:p>
          <a:p>
            <a:pPr marL="266700" lvl="2" indent="-176213">
              <a:spcAft>
                <a:spcPts val="0"/>
              </a:spcAft>
              <a:buClr>
                <a:schemeClr val="tx2"/>
              </a:buClr>
              <a:buFont typeface="Arial" panose="020B0604020202020204" pitchFamily="34" charset="0"/>
              <a:buChar char="‒"/>
            </a:pPr>
            <a:r>
              <a:rPr lang="en-US" sz="1100" dirty="0">
                <a:latin typeface="Arial" charset="0"/>
                <a:ea typeface="Arial" charset="0"/>
                <a:cs typeface="Arial" charset="0"/>
              </a:rPr>
              <a:t>OSPROFILER_COLLECTOR=jaeger </a:t>
            </a:r>
          </a:p>
          <a:p>
            <a:pPr marL="114300" lvl="1" indent="-114300">
              <a:spcAft>
                <a:spcPts val="0"/>
              </a:spcAft>
              <a:buClr>
                <a:schemeClr val="tx2"/>
              </a:buClr>
              <a:buFont typeface="Wingdings" charset="2"/>
              <a:buChar char="§"/>
            </a:pPr>
            <a:endParaRPr lang="en-US" sz="1100" dirty="0">
              <a:latin typeface="Arial" charset="0"/>
              <a:ea typeface="Arial" charset="0"/>
              <a:cs typeface="Arial" charset="0"/>
            </a:endParaRPr>
          </a:p>
          <a:p>
            <a:pPr marL="114300" lvl="1" indent="-114300">
              <a:spcAft>
                <a:spcPts val="0"/>
              </a:spcAft>
              <a:buClr>
                <a:schemeClr val="tx2"/>
              </a:buClr>
              <a:buFont typeface="Wingdings" charset="2"/>
              <a:buChar char="§"/>
            </a:pPr>
            <a:r>
              <a:rPr lang="en-US" sz="1100" dirty="0">
                <a:latin typeface="Arial" charset="0"/>
                <a:ea typeface="Arial" charset="0"/>
                <a:cs typeface="Arial" charset="0"/>
              </a:rPr>
              <a:t>2. Run devstack/stack.sh </a:t>
            </a:r>
          </a:p>
          <a:p>
            <a:pPr marL="114300" lvl="1" indent="-114300">
              <a:spcAft>
                <a:spcPts val="0"/>
              </a:spcAft>
              <a:buClr>
                <a:schemeClr val="tx2"/>
              </a:buClr>
              <a:buFont typeface="Wingdings" charset="2"/>
              <a:buChar char="§"/>
            </a:pPr>
            <a:r>
              <a:rPr lang="en-US" sz="1100" dirty="0">
                <a:latin typeface="Arial" charset="0"/>
                <a:ea typeface="Arial" charset="0"/>
                <a:cs typeface="Arial" charset="0"/>
              </a:rPr>
              <a:t>3. Prepare the CLI </a:t>
            </a:r>
          </a:p>
          <a:p>
            <a:pPr marL="266700" lvl="2" indent="-176213">
              <a:spcAft>
                <a:spcPts val="0"/>
              </a:spcAft>
              <a:buClr>
                <a:schemeClr val="tx2"/>
              </a:buClr>
              <a:buFont typeface="Arial" panose="020B0604020202020204" pitchFamily="34" charset="0"/>
              <a:buChar char="‒"/>
            </a:pPr>
            <a:r>
              <a:rPr lang="en-US" sz="1100" dirty="0">
                <a:latin typeface="Arial" charset="0"/>
                <a:ea typeface="Arial" charset="0"/>
                <a:cs typeface="Arial" charset="0"/>
              </a:rPr>
              <a:t>$ cd /opt/stack/</a:t>
            </a:r>
            <a:r>
              <a:rPr lang="en-US" sz="1100" dirty="0" err="1">
                <a:latin typeface="Arial" charset="0"/>
                <a:ea typeface="Arial" charset="0"/>
                <a:cs typeface="Arial" charset="0"/>
              </a:rPr>
              <a:t>devstack</a:t>
            </a:r>
            <a:endParaRPr lang="en-US" sz="1100" dirty="0">
              <a:latin typeface="Arial" charset="0"/>
              <a:ea typeface="Arial" charset="0"/>
              <a:cs typeface="Arial" charset="0"/>
            </a:endParaRPr>
          </a:p>
          <a:p>
            <a:pPr marL="266700" lvl="2" indent="-176213">
              <a:spcAft>
                <a:spcPts val="0"/>
              </a:spcAft>
              <a:buClr>
                <a:schemeClr val="tx2"/>
              </a:buClr>
              <a:buFont typeface="Arial" panose="020B0604020202020204" pitchFamily="34" charset="0"/>
              <a:buChar char="‒"/>
            </a:pPr>
            <a:r>
              <a:rPr lang="en-US" sz="1100" dirty="0">
                <a:latin typeface="Arial" charset="0"/>
                <a:ea typeface="Arial" charset="0"/>
                <a:cs typeface="Arial" charset="0"/>
              </a:rPr>
              <a:t>$ source </a:t>
            </a:r>
            <a:r>
              <a:rPr lang="en-US" sz="1100" dirty="0" err="1">
                <a:latin typeface="Arial" charset="0"/>
                <a:ea typeface="Arial" charset="0"/>
                <a:cs typeface="Arial" charset="0"/>
              </a:rPr>
              <a:t>openrc</a:t>
            </a:r>
            <a:r>
              <a:rPr lang="en-US" sz="1100" dirty="0">
                <a:latin typeface="Arial" charset="0"/>
                <a:ea typeface="Arial" charset="0"/>
                <a:cs typeface="Arial" charset="0"/>
              </a:rPr>
              <a:t> admin </a:t>
            </a:r>
            <a:r>
              <a:rPr lang="en-US" sz="1100" dirty="0" err="1">
                <a:latin typeface="Arial" charset="0"/>
                <a:ea typeface="Arial" charset="0"/>
                <a:cs typeface="Arial" charset="0"/>
              </a:rPr>
              <a:t>admin</a:t>
            </a:r>
            <a:r>
              <a:rPr lang="en-US" sz="1100" dirty="0">
                <a:latin typeface="Arial" charset="0"/>
                <a:ea typeface="Arial" charset="0"/>
                <a:cs typeface="Arial" charset="0"/>
              </a:rPr>
              <a:t> </a:t>
            </a:r>
          </a:p>
          <a:p>
            <a:pPr marL="114300" lvl="1" indent="-114300">
              <a:spcAft>
                <a:spcPts val="0"/>
              </a:spcAft>
              <a:buClr>
                <a:schemeClr val="tx2"/>
              </a:buClr>
              <a:buFont typeface="Wingdings" charset="2"/>
              <a:buChar char="§"/>
            </a:pPr>
            <a:endParaRPr lang="en-US" sz="1100" dirty="0">
              <a:latin typeface="Arial" charset="0"/>
              <a:ea typeface="Arial" charset="0"/>
              <a:cs typeface="Arial" charset="0"/>
            </a:endParaRPr>
          </a:p>
          <a:p>
            <a:pPr marL="114300" lvl="1" indent="-114300">
              <a:spcAft>
                <a:spcPts val="0"/>
              </a:spcAft>
              <a:buClr>
                <a:schemeClr val="tx2"/>
              </a:buClr>
              <a:buFont typeface="Wingdings" charset="2"/>
              <a:buChar char="§"/>
            </a:pPr>
            <a:r>
              <a:rPr lang="en-US" sz="1100" dirty="0">
                <a:latin typeface="Arial" charset="0"/>
                <a:ea typeface="Arial" charset="0"/>
                <a:cs typeface="Arial" charset="0"/>
              </a:rPr>
              <a:t>4. Run the </a:t>
            </a:r>
            <a:r>
              <a:rPr lang="en-US" sz="1100" dirty="0" err="1">
                <a:latin typeface="Arial" charset="0"/>
                <a:ea typeface="Arial" charset="0"/>
                <a:cs typeface="Arial" charset="0"/>
              </a:rPr>
              <a:t>openstack</a:t>
            </a:r>
            <a:r>
              <a:rPr lang="en-US" sz="1100" dirty="0">
                <a:latin typeface="Arial" charset="0"/>
                <a:ea typeface="Arial" charset="0"/>
                <a:cs typeface="Arial" charset="0"/>
              </a:rPr>
              <a:t> commands by appending --</a:t>
            </a:r>
            <a:r>
              <a:rPr lang="en-US" sz="1100" dirty="0" err="1">
                <a:latin typeface="Arial" charset="0"/>
                <a:ea typeface="Arial" charset="0"/>
                <a:cs typeface="Arial" charset="0"/>
              </a:rPr>
              <a:t>os</a:t>
            </a:r>
            <a:r>
              <a:rPr lang="en-US" sz="1100" dirty="0">
                <a:latin typeface="Arial" charset="0"/>
                <a:ea typeface="Arial" charset="0"/>
                <a:cs typeface="Arial" charset="0"/>
              </a:rPr>
              <a:t>-profile SECRET_KEY in the end of command for example: </a:t>
            </a:r>
          </a:p>
          <a:p>
            <a:pPr marL="266700" lvl="2" indent="-176213">
              <a:spcAft>
                <a:spcPts val="0"/>
              </a:spcAft>
              <a:buClr>
                <a:schemeClr val="tx2"/>
              </a:buClr>
              <a:buFont typeface="Arial" panose="020B0604020202020204" pitchFamily="34" charset="0"/>
              <a:buChar char="‒"/>
            </a:pPr>
            <a:r>
              <a:rPr lang="en-US" sz="1100" dirty="0">
                <a:latin typeface="Arial" charset="0"/>
                <a:ea typeface="Arial" charset="0"/>
                <a:cs typeface="Arial" charset="0"/>
              </a:rPr>
              <a:t>$ </a:t>
            </a:r>
            <a:r>
              <a:rPr lang="en-US" sz="1100" dirty="0" err="1">
                <a:latin typeface="Arial" charset="0"/>
                <a:ea typeface="Arial" charset="0"/>
                <a:cs typeface="Arial" charset="0"/>
              </a:rPr>
              <a:t>openstack</a:t>
            </a:r>
            <a:r>
              <a:rPr lang="en-US" sz="1100" dirty="0">
                <a:latin typeface="Arial" charset="0"/>
                <a:ea typeface="Arial" charset="0"/>
                <a:cs typeface="Arial" charset="0"/>
              </a:rPr>
              <a:t> volume list --</a:t>
            </a:r>
            <a:r>
              <a:rPr lang="en-US" sz="1100" dirty="0" err="1">
                <a:latin typeface="Arial" charset="0"/>
                <a:ea typeface="Arial" charset="0"/>
                <a:cs typeface="Arial" charset="0"/>
              </a:rPr>
              <a:t>os</a:t>
            </a:r>
            <a:r>
              <a:rPr lang="en-US" sz="1100" dirty="0">
                <a:latin typeface="Arial" charset="0"/>
                <a:ea typeface="Arial" charset="0"/>
                <a:cs typeface="Arial" charset="0"/>
              </a:rPr>
              <a:t>-profile SECRET_KEY </a:t>
            </a:r>
          </a:p>
          <a:p>
            <a:pPr marL="266700" lvl="2" indent="-176213">
              <a:spcAft>
                <a:spcPts val="0"/>
              </a:spcAft>
              <a:buClr>
                <a:schemeClr val="tx2"/>
              </a:buClr>
              <a:buFont typeface="Arial" panose="020B0604020202020204" pitchFamily="34" charset="0"/>
              <a:buChar char="‒"/>
            </a:pPr>
            <a:r>
              <a:rPr lang="en-US" sz="1100" dirty="0">
                <a:latin typeface="Arial" charset="0"/>
                <a:ea typeface="Arial" charset="0"/>
                <a:cs typeface="Arial" charset="0"/>
              </a:rPr>
              <a:t>$ </a:t>
            </a:r>
            <a:r>
              <a:rPr lang="en-US" sz="1100" dirty="0" err="1">
                <a:latin typeface="Arial" charset="0"/>
                <a:ea typeface="Arial" charset="0"/>
                <a:cs typeface="Arial" charset="0"/>
              </a:rPr>
              <a:t>openstack</a:t>
            </a:r>
            <a:r>
              <a:rPr lang="en-US" sz="1100" dirty="0">
                <a:latin typeface="Arial" charset="0"/>
                <a:ea typeface="Arial" charset="0"/>
                <a:cs typeface="Arial" charset="0"/>
              </a:rPr>
              <a:t> image list --</a:t>
            </a:r>
            <a:r>
              <a:rPr lang="en-US" sz="1100" dirty="0" err="1">
                <a:latin typeface="Arial" charset="0"/>
                <a:ea typeface="Arial" charset="0"/>
                <a:cs typeface="Arial" charset="0"/>
              </a:rPr>
              <a:t>os</a:t>
            </a:r>
            <a:r>
              <a:rPr lang="en-US" sz="1100" dirty="0">
                <a:latin typeface="Arial" charset="0"/>
                <a:ea typeface="Arial" charset="0"/>
                <a:cs typeface="Arial" charset="0"/>
              </a:rPr>
              <a:t>-profile SECRET_KEY </a:t>
            </a:r>
          </a:p>
          <a:p>
            <a:pPr marL="114300" lvl="1" indent="-114300">
              <a:spcAft>
                <a:spcPts val="0"/>
              </a:spcAft>
              <a:buClr>
                <a:schemeClr val="tx2"/>
              </a:buClr>
              <a:buFont typeface="Wingdings" charset="2"/>
              <a:buChar char="§"/>
            </a:pPr>
            <a:endParaRPr lang="en-US" sz="1100" dirty="0">
              <a:latin typeface="Arial" charset="0"/>
              <a:ea typeface="Arial" charset="0"/>
              <a:cs typeface="Arial" charset="0"/>
            </a:endParaRPr>
          </a:p>
        </p:txBody>
      </p:sp>
      <p:sp>
        <p:nvSpPr>
          <p:cNvPr id="6" name="Rectangle 5"/>
          <p:cNvSpPr/>
          <p:nvPr/>
        </p:nvSpPr>
        <p:spPr>
          <a:xfrm>
            <a:off x="1884924" y="4635669"/>
            <a:ext cx="2492990" cy="507831"/>
          </a:xfrm>
          <a:prstGeom prst="rect">
            <a:avLst/>
          </a:prstGeom>
        </p:spPr>
        <p:txBody>
          <a:bodyPr wrap="none">
            <a:spAutoFit/>
          </a:bodyPr>
          <a:lstStyle/>
          <a:p>
            <a:pPr marL="0" lvl="1">
              <a:spcAft>
                <a:spcPts val="0"/>
              </a:spcAft>
              <a:buClr>
                <a:schemeClr val="tx2"/>
              </a:buClr>
            </a:pPr>
            <a:r>
              <a:rPr lang="en-US" sz="900" b="1" dirty="0">
                <a:latin typeface="Arial" charset="0"/>
                <a:ea typeface="Arial" charset="0"/>
                <a:cs typeface="Arial" charset="0"/>
              </a:rPr>
              <a:t>More details</a:t>
            </a:r>
          </a:p>
          <a:p>
            <a:pPr marL="114300" lvl="1" indent="-114300">
              <a:spcAft>
                <a:spcPts val="0"/>
              </a:spcAft>
              <a:buClr>
                <a:schemeClr val="tx2"/>
              </a:buClr>
              <a:buFont typeface="Wingdings" charset="2"/>
              <a:buChar char="§"/>
            </a:pPr>
            <a:r>
              <a:rPr lang="en-US" sz="900" dirty="0">
                <a:latin typeface="Arial" charset="0"/>
                <a:ea typeface="Arial" charset="0"/>
                <a:cs typeface="Arial" charset="0"/>
                <a:hlinkClick r:id="rId3"/>
              </a:rPr>
              <a:t>https://github.com/openstack/osprofiler</a:t>
            </a:r>
            <a:endParaRPr lang="en-US" sz="900" dirty="0">
              <a:latin typeface="Arial" charset="0"/>
              <a:ea typeface="Arial" charset="0"/>
              <a:cs typeface="Arial" charset="0"/>
            </a:endParaRPr>
          </a:p>
          <a:p>
            <a:pPr marL="114300" lvl="1" indent="-114300">
              <a:spcAft>
                <a:spcPts val="0"/>
              </a:spcAft>
              <a:buClr>
                <a:schemeClr val="tx2"/>
              </a:buClr>
              <a:buFont typeface="Wingdings" charset="2"/>
              <a:buChar char="§"/>
            </a:pPr>
            <a:r>
              <a:rPr lang="en-US" sz="900" dirty="0">
                <a:latin typeface="Arial" charset="0"/>
                <a:ea typeface="Arial" charset="0"/>
                <a:cs typeface="Arial" charset="0"/>
              </a:rPr>
              <a:t>https://docs.openstack.org/osprofiler/latest/</a:t>
            </a:r>
          </a:p>
        </p:txBody>
      </p:sp>
      <p:sp>
        <p:nvSpPr>
          <p:cNvPr id="7" name="Rectangle 106"/>
          <p:cNvSpPr>
            <a:spLocks noChangeArrowheads="1"/>
          </p:cNvSpPr>
          <p:nvPr/>
        </p:nvSpPr>
        <p:spPr bwMode="auto">
          <a:xfrm>
            <a:off x="4565899" y="2618704"/>
            <a:ext cx="3794638" cy="20673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8563" tIns="34281" rIns="68563" bIns="34281"/>
          <a:lstStyle/>
          <a:p>
            <a:pPr marL="114300" lvl="1" indent="-114300">
              <a:spcAft>
                <a:spcPts val="0"/>
              </a:spcAft>
              <a:buClr>
                <a:schemeClr val="tx2"/>
              </a:buClr>
              <a:buFont typeface="Wingdings" charset="2"/>
              <a:buChar char="§"/>
            </a:pPr>
            <a:r>
              <a:rPr lang="en-US" sz="1100" dirty="0">
                <a:latin typeface="Arial" charset="0"/>
                <a:ea typeface="Arial" charset="0"/>
                <a:cs typeface="Arial" charset="0"/>
              </a:rPr>
              <a:t>5. To view the trace</a:t>
            </a:r>
          </a:p>
          <a:p>
            <a:pPr marL="114300" lvl="1" indent="-114300">
              <a:spcAft>
                <a:spcPts val="0"/>
              </a:spcAft>
              <a:buClr>
                <a:schemeClr val="tx2"/>
              </a:buClr>
              <a:buFont typeface="Wingdings" charset="2"/>
              <a:buChar char="§"/>
            </a:pPr>
            <a:endParaRPr lang="en-US" sz="1100" dirty="0">
              <a:latin typeface="Arial" charset="0"/>
              <a:ea typeface="Arial" charset="0"/>
              <a:cs typeface="Arial" charset="0"/>
            </a:endParaRPr>
          </a:p>
          <a:p>
            <a:pPr marL="114300" lvl="1" indent="-114300">
              <a:spcAft>
                <a:spcPts val="0"/>
              </a:spcAft>
              <a:buClr>
                <a:schemeClr val="tx2"/>
              </a:buClr>
              <a:buFont typeface="Wingdings" charset="2"/>
              <a:buChar char="§"/>
            </a:pPr>
            <a:r>
              <a:rPr lang="en-US" sz="1100" dirty="0">
                <a:latin typeface="Arial" charset="0"/>
                <a:ea typeface="Arial" charset="0"/>
                <a:cs typeface="Arial" charset="0"/>
              </a:rPr>
              <a:t>For </a:t>
            </a:r>
            <a:r>
              <a:rPr lang="en-US" sz="1100" dirty="0" err="1">
                <a:latin typeface="Arial" charset="0"/>
                <a:ea typeface="Arial" charset="0"/>
                <a:cs typeface="Arial" charset="0"/>
              </a:rPr>
              <a:t>Redis</a:t>
            </a:r>
            <a:endParaRPr lang="en-US" sz="1100" dirty="0">
              <a:latin typeface="Arial" charset="0"/>
              <a:ea typeface="Arial" charset="0"/>
              <a:cs typeface="Arial" charset="0"/>
            </a:endParaRPr>
          </a:p>
          <a:p>
            <a:pPr marL="266700" lvl="2" indent="-176213">
              <a:spcAft>
                <a:spcPts val="0"/>
              </a:spcAft>
              <a:buClr>
                <a:schemeClr val="tx2"/>
              </a:buClr>
              <a:buFont typeface="Arial" panose="020B0604020202020204" pitchFamily="34" charset="0"/>
              <a:buChar char="‒"/>
            </a:pPr>
            <a:r>
              <a:rPr lang="en-US" sz="1100" dirty="0">
                <a:latin typeface="Arial" charset="0"/>
                <a:ea typeface="Arial" charset="0"/>
                <a:cs typeface="Arial" charset="0"/>
              </a:rPr>
              <a:t>$ </a:t>
            </a:r>
            <a:r>
              <a:rPr lang="en-US" sz="1100" dirty="0" err="1">
                <a:latin typeface="Arial" charset="0"/>
                <a:ea typeface="Arial" charset="0"/>
                <a:cs typeface="Arial" charset="0"/>
              </a:rPr>
              <a:t>osprofiler</a:t>
            </a:r>
            <a:r>
              <a:rPr lang="en-US" sz="1100" dirty="0">
                <a:latin typeface="Arial" charset="0"/>
                <a:ea typeface="Arial" charset="0"/>
                <a:cs typeface="Arial" charset="0"/>
              </a:rPr>
              <a:t> trace show --connection-string redis://localhost:6379 --html &lt;trace-id&gt; --out &lt;</a:t>
            </a:r>
            <a:r>
              <a:rPr lang="en-US" sz="1100" dirty="0" err="1">
                <a:latin typeface="Arial" charset="0"/>
                <a:ea typeface="Arial" charset="0"/>
                <a:cs typeface="Arial" charset="0"/>
              </a:rPr>
              <a:t>some_name</a:t>
            </a:r>
            <a:r>
              <a:rPr lang="en-US" sz="1100" dirty="0">
                <a:latin typeface="Arial" charset="0"/>
                <a:ea typeface="Arial" charset="0"/>
                <a:cs typeface="Arial" charset="0"/>
              </a:rPr>
              <a:t>&gt;.html </a:t>
            </a:r>
          </a:p>
          <a:p>
            <a:pPr marL="266700" lvl="2" indent="-176213">
              <a:spcAft>
                <a:spcPts val="0"/>
              </a:spcAft>
              <a:buClr>
                <a:schemeClr val="tx2"/>
              </a:buClr>
              <a:buFont typeface="Arial" panose="020B0604020202020204" pitchFamily="34" charset="0"/>
              <a:buChar char="‒"/>
            </a:pPr>
            <a:r>
              <a:rPr lang="en-US" sz="1100" dirty="0">
                <a:latin typeface="Arial" charset="0"/>
                <a:ea typeface="Arial" charset="0"/>
                <a:cs typeface="Arial" charset="0"/>
              </a:rPr>
              <a:t>Copy that file to your local laptop and open in browser </a:t>
            </a:r>
          </a:p>
          <a:p>
            <a:pPr marL="266700" lvl="2" indent="-176213">
              <a:spcAft>
                <a:spcPts val="0"/>
              </a:spcAft>
              <a:buClr>
                <a:schemeClr val="tx2"/>
              </a:buClr>
              <a:buFont typeface="Arial" panose="020B0604020202020204" pitchFamily="34" charset="0"/>
              <a:buChar char="‒"/>
            </a:pPr>
            <a:r>
              <a:rPr lang="en-US" sz="1100" dirty="0">
                <a:latin typeface="Arial" charset="0"/>
                <a:ea typeface="Arial" charset="0"/>
                <a:cs typeface="Arial" charset="0"/>
              </a:rPr>
              <a:t>You can use JSON format as well</a:t>
            </a:r>
          </a:p>
          <a:p>
            <a:pPr marL="114300" lvl="1" indent="-114300">
              <a:spcAft>
                <a:spcPts val="0"/>
              </a:spcAft>
              <a:buClr>
                <a:schemeClr val="tx2"/>
              </a:buClr>
              <a:buFont typeface="Wingdings" charset="2"/>
              <a:buChar char="§"/>
            </a:pPr>
            <a:r>
              <a:rPr lang="en-US" sz="1100" dirty="0">
                <a:latin typeface="Arial" charset="0"/>
                <a:ea typeface="Arial" charset="0"/>
                <a:cs typeface="Arial" charset="0"/>
              </a:rPr>
              <a:t>For Jaeger</a:t>
            </a:r>
          </a:p>
          <a:p>
            <a:pPr marL="266700" lvl="2" indent="-176213">
              <a:spcAft>
                <a:spcPts val="0"/>
              </a:spcAft>
              <a:buClr>
                <a:schemeClr val="tx2"/>
              </a:buClr>
              <a:buFont typeface="Arial" panose="020B0604020202020204" pitchFamily="34" charset="0"/>
              <a:buChar char="‒"/>
            </a:pPr>
            <a:r>
              <a:rPr lang="en-US" sz="1100" dirty="0">
                <a:latin typeface="Arial" charset="0"/>
                <a:ea typeface="Arial" charset="0"/>
                <a:cs typeface="Arial" charset="0"/>
              </a:rPr>
              <a:t>Check Jaeger UI at http://VM_IP:16686 </a:t>
            </a:r>
          </a:p>
          <a:p>
            <a:pPr marL="266700" lvl="2" indent="-176213">
              <a:spcAft>
                <a:spcPts val="0"/>
              </a:spcAft>
              <a:buClr>
                <a:schemeClr val="tx2"/>
              </a:buClr>
              <a:buFont typeface="Arial" panose="020B0604020202020204" pitchFamily="34" charset="0"/>
              <a:buChar char="‒"/>
            </a:pPr>
            <a:r>
              <a:rPr lang="en-US" sz="1100" dirty="0">
                <a:latin typeface="Arial" charset="0"/>
                <a:ea typeface="Arial" charset="0"/>
                <a:cs typeface="Arial" charset="0"/>
              </a:rPr>
              <a:t>Use the shortened </a:t>
            </a:r>
            <a:r>
              <a:rPr lang="en-US" sz="1100" dirty="0" err="1">
                <a:latin typeface="Arial" charset="0"/>
                <a:ea typeface="Arial" charset="0"/>
                <a:cs typeface="Arial" charset="0"/>
              </a:rPr>
              <a:t>traceid</a:t>
            </a:r>
            <a:r>
              <a:rPr lang="en-US" sz="1100" dirty="0">
                <a:latin typeface="Arial" charset="0"/>
                <a:ea typeface="Arial" charset="0"/>
                <a:cs typeface="Arial" charset="0"/>
              </a:rPr>
              <a:t> printed in the search box of Jaeger UI and search for the trace</a:t>
            </a:r>
          </a:p>
        </p:txBody>
      </p:sp>
      <p:sp>
        <p:nvSpPr>
          <p:cNvPr id="8" name="Rectangle 1"/>
          <p:cNvSpPr>
            <a:spLocks noChangeArrowheads="1"/>
          </p:cNvSpPr>
          <p:nvPr/>
        </p:nvSpPr>
        <p:spPr bwMode="auto">
          <a:xfrm>
            <a:off x="4138580" y="639669"/>
            <a:ext cx="4649275"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hangingPunct="0"/>
            <a:r>
              <a:rPr lang="en-US" altLang="en-US" sz="1100" dirty="0">
                <a:solidFill>
                  <a:srgbClr val="242729"/>
                </a:solidFill>
                <a:latin typeface="inherit"/>
                <a:cs typeface="Arial" panose="020B0604020202020204" pitchFamily="34" charset="0"/>
              </a:rPr>
              <a:t>The </a:t>
            </a:r>
            <a:r>
              <a:rPr lang="en-US" altLang="en-US" sz="1100" dirty="0" err="1">
                <a:solidFill>
                  <a:srgbClr val="242729"/>
                </a:solidFill>
                <a:latin typeface="inherit"/>
                <a:cs typeface="Arial" panose="020B0604020202020204" pitchFamily="34" charset="0"/>
              </a:rPr>
              <a:t>OSProfiler</a:t>
            </a:r>
            <a:r>
              <a:rPr lang="en-US" altLang="en-US" sz="1100" dirty="0">
                <a:solidFill>
                  <a:srgbClr val="242729"/>
                </a:solidFill>
                <a:latin typeface="inherit"/>
                <a:cs typeface="Arial" panose="020B0604020202020204" pitchFamily="34" charset="0"/>
              </a:rPr>
              <a:t> library is an official project which enables </a:t>
            </a:r>
            <a:r>
              <a:rPr kumimoji="0" lang="en-US" altLang="en-US" sz="1100" b="0" i="0" u="none" strike="noStrike" cap="none" normalizeH="0" baseline="0" dirty="0">
                <a:ln>
                  <a:noFill/>
                </a:ln>
                <a:solidFill>
                  <a:srgbClr val="242729"/>
                </a:solidFill>
                <a:effectLst/>
                <a:latin typeface="inherit"/>
                <a:cs typeface="Arial" panose="020B0604020202020204" pitchFamily="34" charset="0"/>
              </a:rPr>
              <a:t>to trace calls made to OpenStack. This enables to understand the workflow supporting calls and identify which types of calls are made inside OpenStack</a:t>
            </a:r>
          </a:p>
          <a:p>
            <a:pPr lvl="0" eaLnBrk="0" hangingPunct="0"/>
            <a:endParaRPr kumimoji="0" lang="en-US" altLang="en-US" sz="1100" b="0" i="0" u="none" strike="noStrike" cap="none" normalizeH="0" baseline="0" dirty="0">
              <a:ln>
                <a:noFill/>
              </a:ln>
              <a:solidFill>
                <a:srgbClr val="242729"/>
              </a:solidFill>
              <a:effectLst/>
              <a:latin typeface="inheri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42729"/>
                </a:solidFill>
                <a:effectLst/>
                <a:latin typeface="inherit"/>
                <a:cs typeface="Arial" panose="020B0604020202020204" pitchFamily="34" charset="0"/>
              </a:rPr>
              <a:t>Instead of having to go through the whole code and adding instrumentation points near HTTP/RPC/DB calls, </a:t>
            </a:r>
            <a:r>
              <a:rPr kumimoji="0" lang="en-US" altLang="en-US" sz="1100" b="0" i="0" u="none" strike="noStrike" cap="none" normalizeH="0" baseline="0" dirty="0" err="1">
                <a:ln>
                  <a:noFill/>
                </a:ln>
                <a:solidFill>
                  <a:srgbClr val="242729"/>
                </a:solidFill>
                <a:effectLst/>
                <a:latin typeface="inherit"/>
                <a:cs typeface="Arial" panose="020B0604020202020204" pitchFamily="34" charset="0"/>
              </a:rPr>
              <a:t>osprofiler</a:t>
            </a:r>
            <a:r>
              <a:rPr kumimoji="0" lang="en-US" altLang="en-US" sz="1100" b="0" i="0" u="none" strike="noStrike" cap="none" normalizeH="0" baseline="0" dirty="0">
                <a:ln>
                  <a:noFill/>
                </a:ln>
                <a:solidFill>
                  <a:srgbClr val="242729"/>
                </a:solidFill>
                <a:effectLst/>
                <a:latin typeface="inherit"/>
                <a:cs typeface="Arial" panose="020B0604020202020204" pitchFamily="34" charset="0"/>
              </a:rPr>
              <a:t> is already integrated in all of the main projects of OpenStack (Nova, Neutron, Keystone, Glance etc..).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167314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Distributed Tracing</a:t>
            </a:r>
            <a:br>
              <a:rPr lang="en-US" sz="1400" dirty="0">
                <a:latin typeface="Arial" charset="0"/>
                <a:ea typeface="Arial" charset="0"/>
                <a:cs typeface="Arial" charset="0"/>
              </a:rPr>
            </a:br>
            <a:r>
              <a:rPr lang="en-US" sz="1400" b="0" dirty="0">
                <a:latin typeface="Arial" charset="0"/>
                <a:ea typeface="Arial" charset="0"/>
                <a:cs typeface="Arial" charset="0"/>
              </a:rPr>
              <a:t>References</a:t>
            </a:r>
            <a:endParaRPr lang="en-US" sz="1400" b="0" dirty="0"/>
          </a:p>
        </p:txBody>
      </p:sp>
      <p:sp>
        <p:nvSpPr>
          <p:cNvPr id="5" name="Content Placeholder 6"/>
          <p:cNvSpPr>
            <a:spLocks noGrp="1"/>
          </p:cNvSpPr>
          <p:nvPr>
            <p:ph idx="4294967295"/>
          </p:nvPr>
        </p:nvSpPr>
        <p:spPr>
          <a:xfrm>
            <a:off x="395287" y="715963"/>
            <a:ext cx="8352367" cy="4087812"/>
          </a:xfrm>
          <a:prstGeom prst="rect">
            <a:avLst/>
          </a:prstGeom>
        </p:spPr>
        <p:txBody>
          <a:bodyPr/>
          <a:lstStyle/>
          <a:p>
            <a:pPr marL="0" indent="0">
              <a:lnSpc>
                <a:spcPct val="100000"/>
              </a:lnSpc>
              <a:spcBef>
                <a:spcPts val="0"/>
              </a:spcBef>
              <a:buClr>
                <a:schemeClr val="tx2"/>
              </a:buClr>
              <a:buSzPct val="78000"/>
              <a:buNone/>
            </a:pPr>
            <a:r>
              <a:rPr lang="en-US" sz="1200" dirty="0">
                <a:solidFill>
                  <a:schemeClr val="tx1"/>
                </a:solidFill>
                <a:latin typeface="Arial" charset="0"/>
                <a:ea typeface="Arial" charset="0"/>
                <a:cs typeface="Arial" charset="0"/>
              </a:rPr>
              <a:t>Systems</a:t>
            </a:r>
          </a:p>
          <a:p>
            <a:pPr>
              <a:lnSpc>
                <a:spcPct val="100000"/>
              </a:lnSpc>
              <a:spcBef>
                <a:spcPts val="0"/>
              </a:spcBef>
              <a:buClr>
                <a:schemeClr val="tx2"/>
              </a:buClr>
              <a:buSzPct val="78000"/>
              <a:buFont typeface="Arial" panose="020B0604020202020204" pitchFamily="34" charset="0"/>
              <a:buChar char="►"/>
            </a:pPr>
            <a:r>
              <a:rPr lang="en-US" sz="1200" dirty="0" err="1">
                <a:solidFill>
                  <a:schemeClr val="tx1"/>
                </a:solidFill>
                <a:latin typeface="Arial" charset="0"/>
                <a:ea typeface="Arial" charset="0"/>
                <a:cs typeface="Arial" charset="0"/>
              </a:rPr>
              <a:t>OpenZipkin</a:t>
            </a:r>
            <a:r>
              <a:rPr lang="en-US" sz="1200" dirty="0">
                <a:solidFill>
                  <a:schemeClr val="tx1"/>
                </a:solidFill>
                <a:latin typeface="Arial" charset="0"/>
                <a:ea typeface="Arial" charset="0"/>
                <a:cs typeface="Arial" charset="0"/>
              </a:rPr>
              <a:t>: A distributed tracing system: </a:t>
            </a:r>
            <a:r>
              <a:rPr lang="en-US" sz="1200" b="0" dirty="0">
                <a:solidFill>
                  <a:schemeClr val="tx1"/>
                </a:solidFill>
                <a:latin typeface="Arial" charset="0"/>
                <a:ea typeface="Arial" charset="0"/>
                <a:cs typeface="Arial" charset="0"/>
              </a:rPr>
              <a:t>https://</a:t>
            </a:r>
            <a:r>
              <a:rPr lang="en-US" sz="1200" b="0" dirty="0" err="1">
                <a:solidFill>
                  <a:schemeClr val="tx1"/>
                </a:solidFill>
                <a:latin typeface="Arial" charset="0"/>
                <a:ea typeface="Arial" charset="0"/>
                <a:cs typeface="Arial" charset="0"/>
              </a:rPr>
              <a:t>zipkin.io</a:t>
            </a:r>
            <a:endParaRPr lang="en-US" sz="1200" b="0" dirty="0">
              <a:solidFill>
                <a:schemeClr val="tx1"/>
              </a:solidFill>
              <a:latin typeface="Arial" charset="0"/>
              <a:ea typeface="Arial" charset="0"/>
              <a:cs typeface="Arial" charset="0"/>
            </a:endParaRPr>
          </a:p>
          <a:p>
            <a:pPr>
              <a:lnSpc>
                <a:spcPct val="100000"/>
              </a:lnSpc>
              <a:spcBef>
                <a:spcPts val="0"/>
              </a:spcBef>
              <a:buClr>
                <a:schemeClr val="tx2"/>
              </a:buClr>
              <a:buSzPct val="78000"/>
              <a:buFont typeface="Arial" panose="020B0604020202020204" pitchFamily="34" charset="0"/>
              <a:buChar char="►"/>
            </a:pPr>
            <a:r>
              <a:rPr lang="en-US" sz="1200" dirty="0">
                <a:solidFill>
                  <a:schemeClr val="tx1"/>
                </a:solidFill>
                <a:latin typeface="Arial" charset="0"/>
                <a:ea typeface="Arial" charset="0"/>
                <a:cs typeface="Arial" charset="0"/>
              </a:rPr>
              <a:t>AWS X-Ray Distributed Tracing System</a:t>
            </a:r>
            <a:r>
              <a:rPr lang="en-US" sz="1200" b="0" dirty="0">
                <a:solidFill>
                  <a:schemeClr val="tx1"/>
                </a:solidFill>
                <a:latin typeface="Arial" charset="0"/>
                <a:ea typeface="Arial" charset="0"/>
                <a:cs typeface="Arial" charset="0"/>
              </a:rPr>
              <a:t>: https://</a:t>
            </a:r>
            <a:r>
              <a:rPr lang="en-US" sz="1200" b="0" dirty="0" err="1">
                <a:solidFill>
                  <a:schemeClr val="tx1"/>
                </a:solidFill>
                <a:latin typeface="Arial" charset="0"/>
                <a:ea typeface="Arial" charset="0"/>
                <a:cs typeface="Arial" charset="0"/>
              </a:rPr>
              <a:t>aws.amazon.com</a:t>
            </a:r>
            <a:r>
              <a:rPr lang="en-US" sz="1200" b="0" dirty="0">
                <a:solidFill>
                  <a:schemeClr val="tx1"/>
                </a:solidFill>
                <a:latin typeface="Arial" charset="0"/>
                <a:ea typeface="Arial" charset="0"/>
                <a:cs typeface="Arial" charset="0"/>
              </a:rPr>
              <a:t>/</a:t>
            </a:r>
            <a:r>
              <a:rPr lang="en-US" sz="1200" b="0" dirty="0" err="1">
                <a:solidFill>
                  <a:schemeClr val="tx1"/>
                </a:solidFill>
                <a:latin typeface="Arial" charset="0"/>
                <a:ea typeface="Arial" charset="0"/>
                <a:cs typeface="Arial" charset="0"/>
              </a:rPr>
              <a:t>xray</a:t>
            </a:r>
            <a:r>
              <a:rPr lang="en-US" sz="1200" b="0" dirty="0">
                <a:solidFill>
                  <a:schemeClr val="tx1"/>
                </a:solidFill>
                <a:latin typeface="Arial" charset="0"/>
                <a:ea typeface="Arial" charset="0"/>
                <a:cs typeface="Arial" charset="0"/>
              </a:rPr>
              <a:t>/</a:t>
            </a:r>
          </a:p>
          <a:p>
            <a:pPr>
              <a:lnSpc>
                <a:spcPct val="100000"/>
              </a:lnSpc>
              <a:spcBef>
                <a:spcPts val="0"/>
              </a:spcBef>
              <a:buClr>
                <a:schemeClr val="tx2"/>
              </a:buClr>
              <a:buSzPct val="78000"/>
              <a:buFont typeface="Arial" panose="020B0604020202020204" pitchFamily="34" charset="0"/>
              <a:buChar char="►"/>
            </a:pPr>
            <a:r>
              <a:rPr lang="en-US" sz="1200" dirty="0">
                <a:solidFill>
                  <a:schemeClr val="tx1"/>
                </a:solidFill>
                <a:latin typeface="Arial" charset="0"/>
                <a:ea typeface="Arial" charset="0"/>
                <a:cs typeface="Arial" charset="0"/>
              </a:rPr>
              <a:t>Jaeger: open source, end-to-end distributed tracing: </a:t>
            </a:r>
            <a:r>
              <a:rPr lang="en-US" sz="1200" b="0" dirty="0">
                <a:solidFill>
                  <a:schemeClr val="tx1"/>
                </a:solidFill>
                <a:latin typeface="Arial" charset="0"/>
                <a:ea typeface="Arial" charset="0"/>
                <a:cs typeface="Arial" charset="0"/>
              </a:rPr>
              <a:t>https://</a:t>
            </a:r>
            <a:r>
              <a:rPr lang="en-US" sz="1200" b="0" dirty="0" err="1">
                <a:solidFill>
                  <a:schemeClr val="tx1"/>
                </a:solidFill>
                <a:latin typeface="Arial" charset="0"/>
                <a:ea typeface="Arial" charset="0"/>
                <a:cs typeface="Arial" charset="0"/>
              </a:rPr>
              <a:t>www.jaegertracing.io</a:t>
            </a:r>
            <a:endParaRPr lang="en-US" sz="1200" b="0" dirty="0">
              <a:solidFill>
                <a:schemeClr val="tx1"/>
              </a:solidFill>
              <a:latin typeface="Arial" charset="0"/>
              <a:ea typeface="Arial" charset="0"/>
              <a:cs typeface="Arial" charset="0"/>
            </a:endParaRPr>
          </a:p>
          <a:p>
            <a:pPr marL="0" indent="0">
              <a:lnSpc>
                <a:spcPct val="100000"/>
              </a:lnSpc>
              <a:spcBef>
                <a:spcPts val="0"/>
              </a:spcBef>
              <a:buClr>
                <a:schemeClr val="tx2"/>
              </a:buClr>
              <a:buSzPct val="78000"/>
              <a:buNone/>
            </a:pPr>
            <a:endParaRPr lang="en-US" sz="1200" dirty="0">
              <a:solidFill>
                <a:schemeClr val="tx1"/>
              </a:solidFill>
              <a:latin typeface="Arial" charset="0"/>
              <a:ea typeface="Arial" charset="0"/>
              <a:cs typeface="Arial" charset="0"/>
            </a:endParaRPr>
          </a:p>
          <a:p>
            <a:pPr marL="0" indent="0">
              <a:lnSpc>
                <a:spcPct val="100000"/>
              </a:lnSpc>
              <a:spcBef>
                <a:spcPts val="0"/>
              </a:spcBef>
              <a:buClr>
                <a:schemeClr val="tx2"/>
              </a:buClr>
              <a:buSzPct val="78000"/>
              <a:buNone/>
            </a:pPr>
            <a:r>
              <a:rPr lang="en-US" sz="1200" dirty="0">
                <a:solidFill>
                  <a:schemeClr val="tx1"/>
                </a:solidFill>
                <a:latin typeface="Arial" charset="0"/>
                <a:ea typeface="Arial" charset="0"/>
                <a:cs typeface="Arial" charset="0"/>
              </a:rPr>
              <a:t>Papers</a:t>
            </a:r>
          </a:p>
          <a:p>
            <a:pPr>
              <a:lnSpc>
                <a:spcPct val="100000"/>
              </a:lnSpc>
              <a:spcBef>
                <a:spcPts val="0"/>
              </a:spcBef>
              <a:buClr>
                <a:schemeClr val="tx2"/>
              </a:buClr>
              <a:buSzPct val="78000"/>
              <a:buFont typeface="Arial" panose="020B0604020202020204" pitchFamily="34" charset="0"/>
              <a:buChar char="►"/>
            </a:pPr>
            <a:r>
              <a:rPr lang="en-US" sz="1200" dirty="0">
                <a:solidFill>
                  <a:schemeClr val="tx1"/>
                </a:solidFill>
                <a:latin typeface="Arial" charset="0"/>
                <a:ea typeface="Arial" charset="0"/>
                <a:cs typeface="Arial" charset="0"/>
              </a:rPr>
              <a:t>Dapper, a Large-Scale Distributed Systems Tracing Infrastructure</a:t>
            </a:r>
            <a:r>
              <a:rPr lang="en-US" sz="1200" b="0" dirty="0">
                <a:solidFill>
                  <a:schemeClr val="tx1"/>
                </a:solidFill>
                <a:latin typeface="Arial" charset="0"/>
                <a:ea typeface="Arial" charset="0"/>
                <a:cs typeface="Arial" charset="0"/>
              </a:rPr>
              <a:t>: https://ai.google/research/pubs/pub36356</a:t>
            </a:r>
          </a:p>
          <a:p>
            <a:pPr>
              <a:lnSpc>
                <a:spcPct val="100000"/>
              </a:lnSpc>
              <a:spcBef>
                <a:spcPts val="0"/>
              </a:spcBef>
              <a:buClr>
                <a:schemeClr val="tx2"/>
              </a:buClr>
              <a:buSzPct val="78000"/>
              <a:buFont typeface="Arial" panose="020B0604020202020204" pitchFamily="34" charset="0"/>
              <a:buChar char="►"/>
            </a:pPr>
            <a:r>
              <a:rPr lang="en-US" sz="1200" dirty="0">
                <a:solidFill>
                  <a:schemeClr val="tx1"/>
                </a:solidFill>
                <a:latin typeface="Arial" charset="0"/>
                <a:ea typeface="Arial" charset="0"/>
                <a:cs typeface="Arial" charset="0"/>
              </a:rPr>
              <a:t>Facebook Canopy</a:t>
            </a:r>
            <a:r>
              <a:rPr lang="en-US" sz="1200" b="0" dirty="0">
                <a:solidFill>
                  <a:schemeClr val="tx1"/>
                </a:solidFill>
                <a:latin typeface="Arial" charset="0"/>
                <a:ea typeface="Arial" charset="0"/>
                <a:cs typeface="Arial" charset="0"/>
              </a:rPr>
              <a:t>: https://</a:t>
            </a:r>
            <a:r>
              <a:rPr lang="en-US" sz="1200" b="0" dirty="0" err="1">
                <a:solidFill>
                  <a:schemeClr val="tx1"/>
                </a:solidFill>
                <a:latin typeface="Arial" charset="0"/>
                <a:ea typeface="Arial" charset="0"/>
                <a:cs typeface="Arial" charset="0"/>
              </a:rPr>
              <a:t>cs.brown.edu</a:t>
            </a:r>
            <a:r>
              <a:rPr lang="en-US" sz="1200" b="0" dirty="0">
                <a:solidFill>
                  <a:schemeClr val="tx1"/>
                </a:solidFill>
                <a:latin typeface="Arial" charset="0"/>
                <a:ea typeface="Arial" charset="0"/>
                <a:cs typeface="Arial" charset="0"/>
              </a:rPr>
              <a:t>/~</a:t>
            </a:r>
            <a:r>
              <a:rPr lang="en-US" sz="1200" b="0" dirty="0" err="1">
                <a:solidFill>
                  <a:schemeClr val="tx1"/>
                </a:solidFill>
                <a:latin typeface="Arial" charset="0"/>
                <a:ea typeface="Arial" charset="0"/>
                <a:cs typeface="Arial" charset="0"/>
              </a:rPr>
              <a:t>jcmace</a:t>
            </a:r>
            <a:r>
              <a:rPr lang="en-US" sz="1200" b="0" dirty="0">
                <a:solidFill>
                  <a:schemeClr val="tx1"/>
                </a:solidFill>
                <a:latin typeface="Arial" charset="0"/>
                <a:ea typeface="Arial" charset="0"/>
                <a:cs typeface="Arial" charset="0"/>
              </a:rPr>
              <a:t>/papers/kaldor2017canopy.pdf</a:t>
            </a:r>
          </a:p>
          <a:p>
            <a:pPr>
              <a:lnSpc>
                <a:spcPct val="100000"/>
              </a:lnSpc>
              <a:spcBef>
                <a:spcPts val="0"/>
              </a:spcBef>
              <a:buClr>
                <a:schemeClr val="tx2"/>
              </a:buClr>
              <a:buSzPct val="78000"/>
              <a:buFont typeface="Arial" panose="020B0604020202020204" pitchFamily="34" charset="0"/>
              <a:buChar char="►"/>
            </a:pPr>
            <a:r>
              <a:rPr lang="en-US" sz="1200" dirty="0">
                <a:solidFill>
                  <a:schemeClr val="tx1"/>
                </a:solidFill>
                <a:latin typeface="Arial" charset="0"/>
                <a:ea typeface="Arial" charset="0"/>
                <a:cs typeface="Arial" charset="0"/>
              </a:rPr>
              <a:t>So, you want to trace your distributed system? Key design insights from years of practical experience</a:t>
            </a:r>
            <a:r>
              <a:rPr lang="en-US" sz="1200" b="0" dirty="0">
                <a:solidFill>
                  <a:schemeClr val="tx1"/>
                </a:solidFill>
                <a:latin typeface="Arial" charset="0"/>
                <a:ea typeface="Arial" charset="0"/>
                <a:cs typeface="Arial" charset="0"/>
              </a:rPr>
              <a:t>: http://www.pdl.cmu.edu/PDL-FTP/SelfStar/CMU-PDL-14-102.pdf</a:t>
            </a:r>
          </a:p>
          <a:p>
            <a:pPr>
              <a:lnSpc>
                <a:spcPct val="100000"/>
              </a:lnSpc>
              <a:spcBef>
                <a:spcPts val="0"/>
              </a:spcBef>
              <a:buClr>
                <a:schemeClr val="tx2"/>
              </a:buClr>
              <a:buSzPct val="78000"/>
              <a:buFont typeface="Arial" panose="020B0604020202020204" pitchFamily="34" charset="0"/>
              <a:buChar char="►"/>
            </a:pPr>
            <a:endParaRPr lang="en-US" sz="1200" b="0" dirty="0">
              <a:solidFill>
                <a:schemeClr val="tx1"/>
              </a:solidFill>
              <a:latin typeface="Arial" charset="0"/>
              <a:ea typeface="Arial" charset="0"/>
              <a:cs typeface="Arial" charset="0"/>
            </a:endParaRPr>
          </a:p>
        </p:txBody>
      </p:sp>
    </p:spTree>
    <p:extLst>
      <p:ext uri="{BB962C8B-B14F-4D97-AF65-F5344CB8AC3E}">
        <p14:creationId xmlns:p14="http://schemas.microsoft.com/office/powerpoint/2010/main" val="70350355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741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OpenStack</a:t>
            </a:r>
            <a:br>
              <a:rPr lang="en-US" sz="1400" dirty="0">
                <a:latin typeface="Arial" charset="0"/>
                <a:ea typeface="Arial" charset="0"/>
                <a:cs typeface="Arial" charset="0"/>
              </a:rPr>
            </a:br>
            <a:r>
              <a:rPr lang="en-US" sz="1400" b="0" dirty="0">
                <a:latin typeface="Arial" charset="0"/>
                <a:ea typeface="Arial" charset="0"/>
                <a:cs typeface="Arial" charset="0"/>
              </a:rPr>
              <a:t>Troubleshooting</a:t>
            </a:r>
            <a:endParaRPr lang="en-US" sz="1400" b="0" dirty="0"/>
          </a:p>
        </p:txBody>
      </p:sp>
      <p:sp>
        <p:nvSpPr>
          <p:cNvPr id="40" name="Rectangle 39"/>
          <p:cNvSpPr/>
          <p:nvPr/>
        </p:nvSpPr>
        <p:spPr>
          <a:xfrm>
            <a:off x="1131631" y="4925219"/>
            <a:ext cx="4915486" cy="200055"/>
          </a:xfrm>
          <a:prstGeom prst="rect">
            <a:avLst/>
          </a:prstGeom>
          <a:solidFill>
            <a:schemeClr val="bg1"/>
          </a:solidFill>
        </p:spPr>
        <p:txBody>
          <a:bodyPr wrap="square">
            <a:spAutoFit/>
          </a:bodyPr>
          <a:lstStyle/>
          <a:p>
            <a:r>
              <a:rPr lang="en-US" sz="700" dirty="0"/>
              <a:t>https://access.redhat.com/documentation/en/red-hat-openstack-platform/8/paged/architecture-guide/chapter-1-components</a:t>
            </a:r>
          </a:p>
        </p:txBody>
      </p:sp>
      <p:sp>
        <p:nvSpPr>
          <p:cNvPr id="78" name="Rectangle 77"/>
          <p:cNvSpPr/>
          <p:nvPr/>
        </p:nvSpPr>
        <p:spPr>
          <a:xfrm>
            <a:off x="395288" y="660084"/>
            <a:ext cx="4059237" cy="646331"/>
          </a:xfrm>
          <a:prstGeom prst="rect">
            <a:avLst/>
          </a:prstGeom>
          <a:solidFill>
            <a:schemeClr val="tx2">
              <a:lumMod val="20000"/>
              <a:lumOff val="80000"/>
            </a:schemeClr>
          </a:solidFill>
        </p:spPr>
        <p:txBody>
          <a:bodyPr wrap="square">
            <a:spAutoFit/>
          </a:bodyPr>
          <a:lstStyle/>
          <a:p>
            <a:pPr>
              <a:spcBef>
                <a:spcPts val="0"/>
              </a:spcBef>
            </a:pPr>
            <a:r>
              <a:rPr lang="en-US" sz="900" b="1" dirty="0">
                <a:latin typeface="Arial" charset="0"/>
                <a:ea typeface="Arial" charset="0"/>
                <a:cs typeface="Arial" charset="0"/>
              </a:rPr>
              <a:t>Troubleshooting</a:t>
            </a:r>
          </a:p>
          <a:p>
            <a:pPr marL="180975" indent="-180975">
              <a:spcBef>
                <a:spcPts val="0"/>
              </a:spcBef>
              <a:buAutoNum type="arabicPeriod"/>
            </a:pPr>
            <a:r>
              <a:rPr lang="en-US" sz="900" dirty="0">
                <a:latin typeface="Arial" charset="0"/>
                <a:ea typeface="Arial" charset="0"/>
                <a:cs typeface="Arial" charset="0"/>
              </a:rPr>
              <a:t>Find root cause issues in requests across several services / hosts</a:t>
            </a:r>
          </a:p>
          <a:p>
            <a:pPr marL="180975" indent="-180975">
              <a:spcBef>
                <a:spcPts val="0"/>
              </a:spcBef>
              <a:buAutoNum type="arabicPeriod"/>
            </a:pPr>
            <a:r>
              <a:rPr lang="en-US" sz="900" dirty="0">
                <a:latin typeface="Arial" charset="0"/>
                <a:ea typeface="Arial" charset="0"/>
                <a:cs typeface="Arial" charset="0"/>
              </a:rPr>
              <a:t>Benchmark different systems and identify performance bottlenecks</a:t>
            </a:r>
          </a:p>
          <a:p>
            <a:pPr marL="180975" indent="-180975">
              <a:spcBef>
                <a:spcPts val="0"/>
              </a:spcBef>
              <a:buAutoNum type="arabicPeriod"/>
            </a:pPr>
            <a:r>
              <a:rPr lang="en-US" sz="900" dirty="0">
                <a:latin typeface="Arial" charset="0"/>
                <a:ea typeface="Arial" charset="0"/>
                <a:cs typeface="Arial" charset="0"/>
              </a:rPr>
              <a:t>Reconstruct the workflow of service-to-service communications</a:t>
            </a:r>
          </a:p>
        </p:txBody>
      </p:sp>
      <p:grpSp>
        <p:nvGrpSpPr>
          <p:cNvPr id="4" name="Group 3"/>
          <p:cNvGrpSpPr/>
          <p:nvPr/>
        </p:nvGrpSpPr>
        <p:grpSpPr>
          <a:xfrm>
            <a:off x="608170" y="1477335"/>
            <a:ext cx="7557860" cy="3098219"/>
            <a:chOff x="608170" y="1477335"/>
            <a:chExt cx="7557860" cy="3098219"/>
          </a:xfrm>
        </p:grpSpPr>
        <p:pic>
          <p:nvPicPr>
            <p:cNvPr id="41" name="Picture 2" descr="OpenStack component relationship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170" y="1646105"/>
              <a:ext cx="4316192" cy="2929449"/>
            </a:xfrm>
            <a:prstGeom prst="rect">
              <a:avLst/>
            </a:prstGeom>
            <a:noFill/>
          </p:spPr>
        </p:pic>
        <p:pic>
          <p:nvPicPr>
            <p:cNvPr id="42" name="Picture 41" descr="Compute architecture diagr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77775" y="1646105"/>
              <a:ext cx="3088255" cy="2666032"/>
            </a:xfrm>
            <a:prstGeom prst="rect">
              <a:avLst/>
            </a:prstGeom>
            <a:noFill/>
          </p:spPr>
        </p:pic>
        <p:sp>
          <p:nvSpPr>
            <p:cNvPr id="43" name="Oval 42"/>
            <p:cNvSpPr/>
            <p:nvPr/>
          </p:nvSpPr>
          <p:spPr>
            <a:xfrm>
              <a:off x="870508" y="3247256"/>
              <a:ext cx="84385" cy="843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178485" y="3247255"/>
              <a:ext cx="84385" cy="84385"/>
            </a:xfrm>
            <a:prstGeom prst="ellipse">
              <a:avLst/>
            </a:prstGeom>
            <a:solidFill>
              <a:srgbClr val="003399"/>
            </a:solidFill>
            <a:ln>
              <a:solidFill>
                <a:srgbClr val="294D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1559657" y="3247254"/>
              <a:ext cx="84385" cy="84385"/>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5714867" y="2633115"/>
              <a:ext cx="84385" cy="84385"/>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891382" y="2858140"/>
              <a:ext cx="84385" cy="84385"/>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714867" y="2867519"/>
              <a:ext cx="84385" cy="84385"/>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p:cNvSpPr/>
            <p:nvPr/>
          </p:nvSpPr>
          <p:spPr>
            <a:xfrm>
              <a:off x="6896265" y="3110829"/>
              <a:ext cx="84385" cy="8438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6891382" y="3331639"/>
              <a:ext cx="84385" cy="84385"/>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6891381" y="3569644"/>
              <a:ext cx="84385" cy="8438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Elbow Connector 53"/>
            <p:cNvCxnSpPr>
              <a:stCxn id="47" idx="6"/>
              <a:endCxn id="49" idx="6"/>
            </p:cNvCxnSpPr>
            <p:nvPr/>
          </p:nvCxnSpPr>
          <p:spPr>
            <a:xfrm>
              <a:off x="6975768" y="2900333"/>
              <a:ext cx="4883" cy="252689"/>
            </a:xfrm>
            <a:prstGeom prst="bentConnector3">
              <a:avLst>
                <a:gd name="adj1" fmla="val 4132457"/>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55" name="Elbow Connector 54"/>
            <p:cNvCxnSpPr>
              <a:stCxn id="49" idx="2"/>
              <a:endCxn id="50" idx="2"/>
            </p:cNvCxnSpPr>
            <p:nvPr/>
          </p:nvCxnSpPr>
          <p:spPr>
            <a:xfrm rot="10800000" flipV="1">
              <a:off x="6891383" y="3153022"/>
              <a:ext cx="4883" cy="220810"/>
            </a:xfrm>
            <a:prstGeom prst="bentConnector3">
              <a:avLst>
                <a:gd name="adj1" fmla="val 4132457"/>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56" name="Elbow Connector 55"/>
            <p:cNvCxnSpPr>
              <a:stCxn id="50" idx="6"/>
              <a:endCxn id="51" idx="6"/>
            </p:cNvCxnSpPr>
            <p:nvPr/>
          </p:nvCxnSpPr>
          <p:spPr>
            <a:xfrm flipH="1">
              <a:off x="6975767" y="3373833"/>
              <a:ext cx="1" cy="238005"/>
            </a:xfrm>
            <a:prstGeom prst="bentConnector3">
              <a:avLst>
                <a:gd name="adj1" fmla="val -22860000000"/>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57" name="Elbow Connector 56"/>
            <p:cNvCxnSpPr>
              <a:stCxn id="50" idx="2"/>
              <a:endCxn id="58" idx="6"/>
            </p:cNvCxnSpPr>
            <p:nvPr/>
          </p:nvCxnSpPr>
          <p:spPr>
            <a:xfrm rot="10800000">
              <a:off x="6300683" y="3021315"/>
              <a:ext cx="590700" cy="352519"/>
            </a:xfrm>
            <a:prstGeom prst="bentConnector3">
              <a:avLst>
                <a:gd name="adj1" fmla="val 50000"/>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58" name="Oval 57"/>
            <p:cNvSpPr/>
            <p:nvPr/>
          </p:nvSpPr>
          <p:spPr>
            <a:xfrm>
              <a:off x="6216297" y="2979121"/>
              <a:ext cx="84385" cy="84385"/>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Elbow Connector 58"/>
            <p:cNvCxnSpPr>
              <a:endCxn id="46" idx="6"/>
            </p:cNvCxnSpPr>
            <p:nvPr/>
          </p:nvCxnSpPr>
          <p:spPr>
            <a:xfrm rot="10800000">
              <a:off x="5799252" y="2675309"/>
              <a:ext cx="417045" cy="346005"/>
            </a:xfrm>
            <a:prstGeom prst="bentConnector3">
              <a:avLst>
                <a:gd name="adj1" fmla="val 50000"/>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60" name="Elbow Connector 59"/>
            <p:cNvCxnSpPr>
              <a:stCxn id="46" idx="2"/>
              <a:endCxn id="48" idx="2"/>
            </p:cNvCxnSpPr>
            <p:nvPr/>
          </p:nvCxnSpPr>
          <p:spPr>
            <a:xfrm rot="10800000" flipV="1">
              <a:off x="5714867" y="2675308"/>
              <a:ext cx="10939" cy="234404"/>
            </a:xfrm>
            <a:prstGeom prst="bentConnector3">
              <a:avLst>
                <a:gd name="adj1" fmla="val 1800000"/>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61" name="Elbow Connector 60"/>
            <p:cNvCxnSpPr>
              <a:stCxn id="46" idx="0"/>
              <a:endCxn id="44" idx="0"/>
            </p:cNvCxnSpPr>
            <p:nvPr/>
          </p:nvCxnSpPr>
          <p:spPr>
            <a:xfrm rot="16200000" flipH="1" flipV="1">
              <a:off x="3681798" y="1171994"/>
              <a:ext cx="614140" cy="3536382"/>
            </a:xfrm>
            <a:prstGeom prst="bentConnector3">
              <a:avLst>
                <a:gd name="adj1" fmla="val -3206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62" name="Elbow Connector 61"/>
            <p:cNvCxnSpPr>
              <a:stCxn id="46" idx="4"/>
              <a:endCxn id="45" idx="4"/>
            </p:cNvCxnSpPr>
            <p:nvPr/>
          </p:nvCxnSpPr>
          <p:spPr>
            <a:xfrm rot="5400000">
              <a:off x="3372386" y="946966"/>
              <a:ext cx="614139" cy="4155209"/>
            </a:xfrm>
            <a:prstGeom prst="bentConnector3">
              <a:avLst>
                <a:gd name="adj1" fmla="val 132061"/>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63" name="Oval 62"/>
            <p:cNvSpPr/>
            <p:nvPr/>
          </p:nvSpPr>
          <p:spPr>
            <a:xfrm>
              <a:off x="7603972" y="2312543"/>
              <a:ext cx="84385" cy="8438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Elbow Connector 63"/>
            <p:cNvCxnSpPr>
              <a:stCxn id="63" idx="4"/>
              <a:endCxn id="47" idx="0"/>
            </p:cNvCxnSpPr>
            <p:nvPr/>
          </p:nvCxnSpPr>
          <p:spPr>
            <a:xfrm rot="5400000">
              <a:off x="7059264" y="2271240"/>
              <a:ext cx="461212" cy="712589"/>
            </a:xfrm>
            <a:prstGeom prst="bentConnector3">
              <a:avLst>
                <a:gd name="adj1" fmla="val 50000"/>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cxnSp>
          <p:nvCxnSpPr>
            <p:cNvPr id="65" name="Elbow Connector 64"/>
            <p:cNvCxnSpPr>
              <a:stCxn id="63" idx="4"/>
              <a:endCxn id="43" idx="4"/>
            </p:cNvCxnSpPr>
            <p:nvPr/>
          </p:nvCxnSpPr>
          <p:spPr>
            <a:xfrm rot="5400000">
              <a:off x="3812077" y="-502447"/>
              <a:ext cx="934713" cy="6733463"/>
            </a:xfrm>
            <a:prstGeom prst="bentConnector3">
              <a:avLst>
                <a:gd name="adj1" fmla="val 121065"/>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sp>
          <p:nvSpPr>
            <p:cNvPr id="53" name="Oval 52"/>
            <p:cNvSpPr/>
            <p:nvPr/>
          </p:nvSpPr>
          <p:spPr>
            <a:xfrm>
              <a:off x="7603971" y="1477335"/>
              <a:ext cx="84385" cy="84385"/>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Elbow Connector 51"/>
            <p:cNvCxnSpPr>
              <a:stCxn id="53" idx="4"/>
              <a:endCxn id="63" idx="2"/>
            </p:cNvCxnSpPr>
            <p:nvPr/>
          </p:nvCxnSpPr>
          <p:spPr>
            <a:xfrm rot="5400000">
              <a:off x="7228560" y="1937132"/>
              <a:ext cx="793016" cy="42192"/>
            </a:xfrm>
            <a:prstGeom prst="bentConnector4">
              <a:avLst>
                <a:gd name="adj1" fmla="val 47340"/>
                <a:gd name="adj2" fmla="val 641809"/>
              </a:avLst>
            </a:prstGeom>
            <a:ln>
              <a:solidFill>
                <a:schemeClr val="tx2"/>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21158512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Troubleshooting</a:t>
            </a:r>
            <a:br>
              <a:rPr lang="en-US" sz="1400" dirty="0">
                <a:latin typeface="Arial" charset="0"/>
                <a:ea typeface="Arial" charset="0"/>
                <a:cs typeface="Arial" charset="0"/>
              </a:rPr>
            </a:br>
            <a:r>
              <a:rPr lang="en-US" sz="1400" b="0" dirty="0">
                <a:latin typeface="Arial" charset="0"/>
                <a:ea typeface="Arial" charset="0"/>
                <a:cs typeface="Arial" charset="0"/>
              </a:rPr>
              <a:t>Workflow for VM Creation</a:t>
            </a:r>
            <a:endParaRPr lang="en-US" sz="1400" b="0" dirty="0"/>
          </a:p>
        </p:txBody>
      </p:sp>
      <p:sp>
        <p:nvSpPr>
          <p:cNvPr id="14" name="TextBox 6"/>
          <p:cNvSpPr txBox="1">
            <a:spLocks noChangeArrowheads="1"/>
          </p:cNvSpPr>
          <p:nvPr/>
        </p:nvSpPr>
        <p:spPr bwMode="auto">
          <a:xfrm>
            <a:off x="142554" y="4807317"/>
            <a:ext cx="4992291" cy="215444"/>
          </a:xfrm>
          <a:prstGeom prst="rect">
            <a:avLst/>
          </a:prstGeom>
          <a:solidFill>
            <a:schemeClr val="bg1"/>
          </a:solidFill>
          <a:ln>
            <a:noFill/>
          </a:ln>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en-US" sz="800" dirty="0">
                <a:solidFill>
                  <a:srgbClr val="000000"/>
                </a:solidFill>
              </a:rPr>
              <a:t>https://</a:t>
            </a:r>
            <a:r>
              <a:rPr lang="en-US" altLang="en-US" sz="800" dirty="0" err="1">
                <a:solidFill>
                  <a:srgbClr val="000000"/>
                </a:solidFill>
              </a:rPr>
              <a:t>docs.openstack.org</a:t>
            </a:r>
            <a:r>
              <a:rPr lang="en-US" altLang="en-US" sz="800" dirty="0">
                <a:solidFill>
                  <a:srgbClr val="000000"/>
                </a:solidFill>
              </a:rPr>
              <a:t>/install-guide/get-started-logical-</a:t>
            </a:r>
            <a:r>
              <a:rPr lang="en-US" altLang="en-US" sz="800" dirty="0" err="1">
                <a:solidFill>
                  <a:srgbClr val="000000"/>
                </a:solidFill>
              </a:rPr>
              <a:t>architecture.html</a:t>
            </a:r>
            <a:endParaRPr lang="en-US" altLang="en-US" sz="800" dirty="0">
              <a:solidFill>
                <a:srgbClr val="000000"/>
              </a:solidFill>
            </a:endParaRPr>
          </a:p>
        </p:txBody>
      </p:sp>
      <p:sp>
        <p:nvSpPr>
          <p:cNvPr id="10" name="Rectangle 9"/>
          <p:cNvSpPr/>
          <p:nvPr/>
        </p:nvSpPr>
        <p:spPr>
          <a:xfrm>
            <a:off x="318814" y="793403"/>
            <a:ext cx="2324374" cy="3662541"/>
          </a:xfrm>
          <a:prstGeom prst="rect">
            <a:avLst/>
          </a:prstGeom>
          <a:solidFill>
            <a:schemeClr val="bg1"/>
          </a:solidFill>
        </p:spPr>
        <p:txBody>
          <a:bodyPr wrap="square">
            <a:spAutoFit/>
          </a:bodyPr>
          <a:lstStyle/>
          <a:p>
            <a:r>
              <a:rPr lang="en-US" sz="400" dirty="0">
                <a:latin typeface="Courier New" panose="02070309020205020404" pitchFamily="49" charset="0"/>
                <a:cs typeface="Courier New" panose="02070309020205020404" pitchFamily="49" charset="0"/>
              </a:rPr>
              <a:t>Nova client-&gt; Keystone: Get token (1) </a:t>
            </a:r>
          </a:p>
          <a:p>
            <a:r>
              <a:rPr lang="en-US" sz="400" dirty="0">
                <a:latin typeface="Courier New" panose="02070309020205020404" pitchFamily="49" charset="0"/>
                <a:cs typeface="Courier New" panose="02070309020205020404" pitchFamily="49" charset="0"/>
              </a:rPr>
              <a:t>Keystone-&gt; Token Store: Save token (2)</a:t>
            </a:r>
          </a:p>
          <a:p>
            <a:r>
              <a:rPr lang="en-US" sz="400" dirty="0">
                <a:latin typeface="Courier New" panose="02070309020205020404" pitchFamily="49" charset="0"/>
                <a:cs typeface="Courier New" panose="02070309020205020404" pitchFamily="49" charset="0"/>
              </a:rPr>
              <a:t>Token Store--&gt; Keystone: (3)</a:t>
            </a:r>
          </a:p>
          <a:p>
            <a:r>
              <a:rPr lang="en-US" sz="400" dirty="0">
                <a:latin typeface="Courier New" panose="02070309020205020404" pitchFamily="49" charset="0"/>
                <a:cs typeface="Courier New" panose="02070309020205020404" pitchFamily="49" charset="0"/>
              </a:rPr>
              <a:t>Keystone--&gt;-Nova client: </a:t>
            </a:r>
            <a:r>
              <a:rPr lang="en-US" sz="400" dirty="0" err="1">
                <a:latin typeface="Courier New" panose="02070309020205020404" pitchFamily="49" charset="0"/>
                <a:cs typeface="Courier New" panose="02070309020205020404" pitchFamily="49" charset="0"/>
              </a:rPr>
              <a:t>Auth</a:t>
            </a:r>
            <a:r>
              <a:rPr lang="en-US" sz="400" dirty="0">
                <a:latin typeface="Courier New" panose="02070309020205020404" pitchFamily="49" charset="0"/>
                <a:cs typeface="Courier New" panose="02070309020205020404" pitchFamily="49" charset="0"/>
              </a:rPr>
              <a:t> token (4)</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 client-&gt; Nova-</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 launch instance (5)</a:t>
            </a:r>
          </a:p>
          <a:p>
            <a:r>
              <a:rPr lang="en-US" sz="400" dirty="0">
                <a:latin typeface="Courier New" panose="02070309020205020404" pitchFamily="49" charset="0"/>
                <a:cs typeface="Courier New" panose="02070309020205020404" pitchFamily="49" charset="0"/>
              </a:rPr>
              <a:t>Nova-</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-&gt; Keystone: </a:t>
            </a:r>
            <a:r>
              <a:rPr lang="en-US" sz="400" dirty="0" err="1">
                <a:latin typeface="Courier New" panose="02070309020205020404" pitchFamily="49" charset="0"/>
                <a:cs typeface="Courier New" panose="02070309020205020404" pitchFamily="49" charset="0"/>
              </a:rPr>
              <a:t>Auth</a:t>
            </a:r>
            <a:r>
              <a:rPr lang="en-US" sz="400" dirty="0">
                <a:latin typeface="Courier New" panose="02070309020205020404" pitchFamily="49" charset="0"/>
                <a:cs typeface="Courier New" panose="02070309020205020404" pitchFamily="49" charset="0"/>
              </a:rPr>
              <a:t> token (6)</a:t>
            </a:r>
          </a:p>
          <a:p>
            <a:r>
              <a:rPr lang="en-US" sz="400" dirty="0">
                <a:latin typeface="Courier New" panose="02070309020205020404" pitchFamily="49" charset="0"/>
                <a:cs typeface="Courier New" panose="02070309020205020404" pitchFamily="49" charset="0"/>
              </a:rPr>
              <a:t>Keystone-&gt;Nova-</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 Authentication (7) </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-&gt;MQ: req. instance</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Nova-scheduler-&gt;MQ: </a:t>
            </a:r>
            <a:r>
              <a:rPr lang="en-US" sz="400" dirty="0" err="1">
                <a:latin typeface="Courier New" panose="02070309020205020404" pitchFamily="49" charset="0"/>
                <a:cs typeface="Courier New" panose="02070309020205020404" pitchFamily="49" charset="0"/>
              </a:rPr>
              <a:t>Subcribe</a:t>
            </a:r>
            <a:r>
              <a:rPr lang="en-US" sz="400" dirty="0">
                <a:latin typeface="Courier New" panose="02070309020205020404" pitchFamily="49" charset="0"/>
                <a:cs typeface="Courier New" panose="02070309020205020404" pitchFamily="49" charset="0"/>
              </a:rPr>
              <a:t> inst. req.</a:t>
            </a:r>
          </a:p>
          <a:p>
            <a:r>
              <a:rPr lang="en-US" sz="400" dirty="0">
                <a:latin typeface="Courier New" panose="02070309020205020404" pitchFamily="49" charset="0"/>
                <a:cs typeface="Courier New" panose="02070309020205020404" pitchFamily="49" charset="0"/>
              </a:rPr>
              <a:t>Nova-scheduler-&gt;MQ: to launch instance</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Nova-compute-&gt;MQ: New instance request</a:t>
            </a:r>
          </a:p>
          <a:p>
            <a:r>
              <a:rPr lang="en-US" sz="400" dirty="0">
                <a:latin typeface="Courier New" panose="02070309020205020404" pitchFamily="49" charset="0"/>
                <a:cs typeface="Courier New" panose="02070309020205020404" pitchFamily="49" charset="0"/>
              </a:rPr>
              <a:t>Nova-compute-&gt;MQ: Nova-conductor to fetch instance info</a:t>
            </a:r>
          </a:p>
          <a:p>
            <a:r>
              <a:rPr lang="en-US" sz="400" dirty="0">
                <a:latin typeface="Courier New" panose="02070309020205020404" pitchFamily="49" charset="0"/>
                <a:cs typeface="Courier New" panose="02070309020205020404" pitchFamily="49" charset="0"/>
              </a:rPr>
              <a:t>Nova-conductor-&gt;MQ: </a:t>
            </a:r>
            <a:r>
              <a:rPr lang="en-US" sz="400" dirty="0" err="1">
                <a:latin typeface="Courier New" panose="02070309020205020404" pitchFamily="49" charset="0"/>
                <a:cs typeface="Courier New" panose="02070309020205020404" pitchFamily="49" charset="0"/>
              </a:rPr>
              <a:t>Subcribe</a:t>
            </a:r>
            <a:r>
              <a:rPr lang="en-US" sz="400" dirty="0">
                <a:latin typeface="Courier New" panose="02070309020205020404" pitchFamily="49" charset="0"/>
                <a:cs typeface="Courier New" panose="02070309020205020404" pitchFamily="49" charset="0"/>
              </a:rPr>
              <a:t> new instance request</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Nova-compute-&gt;MQ: </a:t>
            </a:r>
            <a:r>
              <a:rPr lang="en-US" sz="400" dirty="0" err="1">
                <a:latin typeface="Courier New" panose="02070309020205020404" pitchFamily="49" charset="0"/>
                <a:cs typeface="Courier New" panose="02070309020205020404" pitchFamily="49" charset="0"/>
              </a:rPr>
              <a:t>Subcribe</a:t>
            </a:r>
            <a:r>
              <a:rPr lang="en-US" sz="400" dirty="0">
                <a:latin typeface="Courier New" panose="02070309020205020404" pitchFamily="49" charset="0"/>
                <a:cs typeface="Courier New" panose="02070309020205020404" pitchFamily="49" charset="0"/>
              </a:rPr>
              <a:t> new instance request</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Nova-compute-&gt; Glance-</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 get Image URI</a:t>
            </a:r>
          </a:p>
          <a:p>
            <a:r>
              <a:rPr lang="en-US" sz="400" dirty="0">
                <a:latin typeface="Courier New" panose="02070309020205020404" pitchFamily="49" charset="0"/>
                <a:cs typeface="Courier New" panose="02070309020205020404" pitchFamily="49" charset="0"/>
              </a:rPr>
              <a:t>Glance-</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-&gt;-Nova-compute: Return image URI</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Nova-compute-&gt;Neutron-server: allocate network</a:t>
            </a:r>
          </a:p>
          <a:p>
            <a:r>
              <a:rPr lang="en-US" sz="400" dirty="0">
                <a:latin typeface="Courier New" panose="02070309020205020404" pitchFamily="49" charset="0"/>
                <a:cs typeface="Courier New" panose="02070309020205020404" pitchFamily="49" charset="0"/>
              </a:rPr>
              <a:t>Neutron-server-&gt;MQ: Request IP and L2 </a:t>
            </a:r>
            <a:r>
              <a:rPr lang="en-US" sz="400" dirty="0" err="1">
                <a:latin typeface="Courier New" panose="02070309020205020404" pitchFamily="49" charset="0"/>
                <a:cs typeface="Courier New" panose="02070309020205020404" pitchFamily="49" charset="0"/>
              </a:rPr>
              <a:t>config</a:t>
            </a:r>
            <a:endParaRPr lang="en-US" sz="400" dirty="0">
              <a:latin typeface="Courier New" panose="02070309020205020404" pitchFamily="49" charset="0"/>
              <a:cs typeface="Courier New" panose="02070309020205020404" pitchFamily="49" charset="0"/>
            </a:endParaRP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Neutron-DHCP-agent-&gt;MQ: read IP</a:t>
            </a:r>
          </a:p>
          <a:p>
            <a:r>
              <a:rPr lang="en-US" sz="400" dirty="0">
                <a:latin typeface="Courier New" panose="02070309020205020404" pitchFamily="49" charset="0"/>
                <a:cs typeface="Courier New" panose="02070309020205020404" pitchFamily="49" charset="0"/>
              </a:rPr>
              <a:t>Neutron-DHCP-agent-&gt;</a:t>
            </a:r>
            <a:r>
              <a:rPr lang="en-US" sz="400" dirty="0" err="1">
                <a:latin typeface="Courier New" panose="02070309020205020404" pitchFamily="49" charset="0"/>
                <a:cs typeface="Courier New" panose="02070309020205020404" pitchFamily="49" charset="0"/>
              </a:rPr>
              <a:t>dnsmasq</a:t>
            </a:r>
            <a:r>
              <a:rPr lang="en-US" sz="400" dirty="0">
                <a:latin typeface="Courier New" panose="02070309020205020404" pitchFamily="49" charset="0"/>
                <a:cs typeface="Courier New" panose="02070309020205020404" pitchFamily="49" charset="0"/>
              </a:rPr>
              <a:t>: allocate IP</a:t>
            </a:r>
          </a:p>
          <a:p>
            <a:r>
              <a:rPr lang="en-US" sz="400" dirty="0" err="1">
                <a:latin typeface="Courier New" panose="02070309020205020404" pitchFamily="49" charset="0"/>
                <a:cs typeface="Courier New" panose="02070309020205020404" pitchFamily="49" charset="0"/>
              </a:rPr>
              <a:t>dnsmasq</a:t>
            </a:r>
            <a:r>
              <a:rPr lang="en-US" sz="400" dirty="0">
                <a:latin typeface="Courier New" panose="02070309020205020404" pitchFamily="49" charset="0"/>
                <a:cs typeface="Courier New" panose="02070309020205020404" pitchFamily="49" charset="0"/>
              </a:rPr>
              <a:t>-&gt;Neutron-DHCP-agent: reply</a:t>
            </a:r>
          </a:p>
          <a:p>
            <a:r>
              <a:rPr lang="en-US" sz="400" dirty="0">
                <a:latin typeface="Courier New" panose="02070309020205020404" pitchFamily="49" charset="0"/>
                <a:cs typeface="Courier New" panose="02070309020205020404" pitchFamily="49" charset="0"/>
              </a:rPr>
              <a:t>Neutron-DHCP-agent-&gt;MQ: reply IP</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Neutron-server-&gt;</a:t>
            </a:r>
            <a:r>
              <a:rPr lang="en-US" sz="400" dirty="0" err="1">
                <a:latin typeface="Courier New" panose="02070309020205020404" pitchFamily="49" charset="0"/>
                <a:cs typeface="Courier New" panose="02070309020205020404" pitchFamily="49" charset="0"/>
              </a:rPr>
              <a:t>MQ:read</a:t>
            </a:r>
            <a:r>
              <a:rPr lang="en-US" sz="400" dirty="0">
                <a:latin typeface="Courier New" panose="02070309020205020404" pitchFamily="49" charset="0"/>
                <a:cs typeface="Courier New" panose="02070309020205020404" pitchFamily="49" charset="0"/>
              </a:rPr>
              <a:t> IP</a:t>
            </a:r>
          </a:p>
          <a:p>
            <a:r>
              <a:rPr lang="en-US" sz="400" dirty="0">
                <a:latin typeface="Courier New" panose="02070309020205020404" pitchFamily="49" charset="0"/>
                <a:cs typeface="Courier New" panose="02070309020205020404" pitchFamily="49" charset="0"/>
              </a:rPr>
              <a:t>Neutron-L2-agent-&gt;MQ: Request L2 </a:t>
            </a:r>
            <a:r>
              <a:rPr lang="en-US" sz="400" dirty="0" err="1">
                <a:latin typeface="Courier New" panose="02070309020205020404" pitchFamily="49" charset="0"/>
                <a:cs typeface="Courier New" panose="02070309020205020404" pitchFamily="49" charset="0"/>
              </a:rPr>
              <a:t>config</a:t>
            </a:r>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Neutron-L2-agent-&gt;</a:t>
            </a:r>
            <a:r>
              <a:rPr lang="en-US" sz="400" dirty="0" err="1">
                <a:latin typeface="Courier New" panose="02070309020205020404" pitchFamily="49" charset="0"/>
                <a:cs typeface="Courier New" panose="02070309020205020404" pitchFamily="49" charset="0"/>
              </a:rPr>
              <a:t>libvirt</a:t>
            </a:r>
            <a:r>
              <a:rPr lang="en-US" sz="400" dirty="0">
                <a:latin typeface="Courier New" panose="02070309020205020404" pitchFamily="49" charset="0"/>
                <a:cs typeface="Courier New" panose="02070309020205020404" pitchFamily="49" charset="0"/>
              </a:rPr>
              <a:t>: </a:t>
            </a:r>
            <a:r>
              <a:rPr lang="en-US" sz="400" dirty="0" err="1">
                <a:latin typeface="Courier New" panose="02070309020205020404" pitchFamily="49" charset="0"/>
                <a:cs typeface="Courier New" panose="02070309020205020404" pitchFamily="49" charset="0"/>
              </a:rPr>
              <a:t>config</a:t>
            </a:r>
            <a:r>
              <a:rPr lang="en-US" sz="400" dirty="0">
                <a:latin typeface="Courier New" panose="02070309020205020404" pitchFamily="49" charset="0"/>
                <a:cs typeface="Courier New" panose="02070309020205020404" pitchFamily="49" charset="0"/>
              </a:rPr>
              <a:t> L2</a:t>
            </a:r>
          </a:p>
          <a:p>
            <a:r>
              <a:rPr lang="en-US" sz="400" dirty="0">
                <a:latin typeface="Courier New" panose="02070309020205020404" pitchFamily="49" charset="0"/>
                <a:cs typeface="Courier New" panose="02070309020205020404" pitchFamily="49" charset="0"/>
              </a:rPr>
              <a:t>Neutron-L2-agent-&gt;MQ: reply L2 </a:t>
            </a:r>
            <a:r>
              <a:rPr lang="en-US" sz="400" dirty="0" err="1">
                <a:latin typeface="Courier New" panose="02070309020205020404" pitchFamily="49" charset="0"/>
                <a:cs typeface="Courier New" panose="02070309020205020404" pitchFamily="49" charset="0"/>
              </a:rPr>
              <a:t>config</a:t>
            </a:r>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Neutron-server-&gt;-Nova-compute: net info</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Nova-compute-&gt;Cinder-</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 get volume data</a:t>
            </a:r>
          </a:p>
          <a:p>
            <a:r>
              <a:rPr lang="en-US" sz="400" dirty="0">
                <a:latin typeface="Courier New" panose="02070309020205020404" pitchFamily="49" charset="0"/>
                <a:cs typeface="Courier New" panose="02070309020205020404" pitchFamily="49" charset="0"/>
              </a:rPr>
              <a:t>Cinder-</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-&gt;Keystone: validate token</a:t>
            </a:r>
          </a:p>
          <a:p>
            <a:r>
              <a:rPr lang="en-US" sz="400" dirty="0">
                <a:latin typeface="Courier New" panose="02070309020205020404" pitchFamily="49" charset="0"/>
                <a:cs typeface="Courier New" panose="02070309020205020404" pitchFamily="49" charset="0"/>
              </a:rPr>
              <a:t>Keystone--&gt;-Cinder-</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 updated </a:t>
            </a:r>
            <a:r>
              <a:rPr lang="en-US" sz="400" dirty="0" err="1">
                <a:latin typeface="Courier New" panose="02070309020205020404" pitchFamily="49" charset="0"/>
                <a:cs typeface="Courier New" panose="02070309020205020404" pitchFamily="49" charset="0"/>
              </a:rPr>
              <a:t>auth</a:t>
            </a:r>
            <a:r>
              <a:rPr lang="en-US" sz="400" dirty="0">
                <a:latin typeface="Courier New" panose="02070309020205020404" pitchFamily="49" charset="0"/>
                <a:cs typeface="Courier New" panose="02070309020205020404" pitchFamily="49" charset="0"/>
              </a:rPr>
              <a:t> headers with roles and </a:t>
            </a:r>
            <a:r>
              <a:rPr lang="en-US" sz="400" dirty="0" err="1">
                <a:latin typeface="Courier New" panose="02070309020205020404" pitchFamily="49" charset="0"/>
                <a:cs typeface="Courier New" panose="02070309020205020404" pitchFamily="49" charset="0"/>
              </a:rPr>
              <a:t>acl</a:t>
            </a:r>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Cinder-</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-&gt;Nova-compute: return volume info</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Nova-compute-&gt;</a:t>
            </a:r>
            <a:r>
              <a:rPr lang="en-US" sz="400" dirty="0" err="1">
                <a:latin typeface="Courier New" panose="02070309020205020404" pitchFamily="49" charset="0"/>
                <a:cs typeface="Courier New" panose="02070309020205020404" pitchFamily="49" charset="0"/>
              </a:rPr>
              <a:t>libvirt</a:t>
            </a:r>
            <a:r>
              <a:rPr lang="en-US" sz="400" dirty="0">
                <a:latin typeface="Courier New" panose="02070309020205020404" pitchFamily="49" charset="0"/>
                <a:cs typeface="Courier New" panose="02070309020205020404" pitchFamily="49" charset="0"/>
              </a:rPr>
              <a:t>: Start VM</a:t>
            </a:r>
          </a:p>
          <a:p>
            <a:r>
              <a:rPr lang="en-US" sz="400" dirty="0">
                <a:latin typeface="Courier New" panose="02070309020205020404" pitchFamily="49" charset="0"/>
                <a:cs typeface="Courier New" panose="02070309020205020404" pitchFamily="49" charset="0"/>
              </a:rPr>
              <a:t>Nova-compute-&gt;</a:t>
            </a:r>
            <a:r>
              <a:rPr lang="en-US" sz="400" dirty="0" err="1">
                <a:latin typeface="Courier New" panose="02070309020205020404" pitchFamily="49" charset="0"/>
                <a:cs typeface="Courier New" panose="02070309020205020404" pitchFamily="49" charset="0"/>
              </a:rPr>
              <a:t>libvirt</a:t>
            </a:r>
            <a:r>
              <a:rPr lang="en-US" sz="400" dirty="0">
                <a:latin typeface="Courier New" panose="02070309020205020404" pitchFamily="49" charset="0"/>
                <a:cs typeface="Courier New" panose="02070309020205020404" pitchFamily="49" charset="0"/>
              </a:rPr>
              <a:t>: Port update</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Nova-compute-&gt;MQ: get instance info nova-conductor </a:t>
            </a:r>
          </a:p>
          <a:p>
            <a:r>
              <a:rPr lang="en-US" sz="400" dirty="0">
                <a:latin typeface="Courier New" panose="02070309020205020404" pitchFamily="49" charset="0"/>
                <a:cs typeface="Courier New" panose="02070309020205020404" pitchFamily="49" charset="0"/>
              </a:rPr>
              <a:t>Nova-conductor-&gt;MQ: </a:t>
            </a:r>
            <a:r>
              <a:rPr lang="en-US" sz="400" dirty="0" err="1">
                <a:latin typeface="Courier New" panose="02070309020205020404" pitchFamily="49" charset="0"/>
                <a:cs typeface="Courier New" panose="02070309020205020404" pitchFamily="49" charset="0"/>
              </a:rPr>
              <a:t>subcribe</a:t>
            </a:r>
            <a:r>
              <a:rPr lang="en-US" sz="400" dirty="0">
                <a:latin typeface="Courier New" panose="02070309020205020404" pitchFamily="49" charset="0"/>
                <a:cs typeface="Courier New" panose="02070309020205020404" pitchFamily="49" charset="0"/>
              </a:rPr>
              <a:t> new instance request</a:t>
            </a:r>
          </a:p>
          <a:p>
            <a:r>
              <a:rPr lang="en-US" sz="400" dirty="0">
                <a:latin typeface="Courier New" panose="02070309020205020404" pitchFamily="49" charset="0"/>
                <a:cs typeface="Courier New" panose="02070309020205020404" pitchFamily="49" charset="0"/>
              </a:rPr>
              <a:t>Nova-conductor-&gt;MQ: publish new instance state</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Nova-compute-&gt;</a:t>
            </a:r>
            <a:r>
              <a:rPr lang="en-US" sz="400" dirty="0" err="1">
                <a:latin typeface="Courier New" panose="02070309020205020404" pitchFamily="49" charset="0"/>
                <a:cs typeface="Courier New" panose="02070309020205020404" pitchFamily="49" charset="0"/>
              </a:rPr>
              <a:t>libvirt</a:t>
            </a:r>
            <a:r>
              <a:rPr lang="en-US" sz="400" dirty="0">
                <a:latin typeface="Courier New" panose="02070309020205020404" pitchFamily="49" charset="0"/>
                <a:cs typeface="Courier New" panose="02070309020205020404" pitchFamily="49" charset="0"/>
              </a:rPr>
              <a:t>: pass volume info</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VM-&gt;</a:t>
            </a:r>
            <a:r>
              <a:rPr lang="en-US" sz="400" dirty="0" err="1">
                <a:latin typeface="Courier New" panose="02070309020205020404" pitchFamily="49" charset="0"/>
                <a:cs typeface="Courier New" panose="02070309020205020404" pitchFamily="49" charset="0"/>
              </a:rPr>
              <a:t>neutron_metadata_proxy</a:t>
            </a:r>
            <a:r>
              <a:rPr lang="en-US" sz="400" dirty="0">
                <a:latin typeface="Courier New" panose="02070309020205020404" pitchFamily="49" charset="0"/>
                <a:cs typeface="Courier New" panose="02070309020205020404" pitchFamily="49" charset="0"/>
              </a:rPr>
              <a:t>: 169.254.169.254</a:t>
            </a:r>
          </a:p>
          <a:p>
            <a:r>
              <a:rPr lang="en-US" sz="400" dirty="0" err="1">
                <a:latin typeface="Courier New" panose="02070309020205020404" pitchFamily="49" charset="0"/>
                <a:cs typeface="Courier New" panose="02070309020205020404" pitchFamily="49" charset="0"/>
              </a:rPr>
              <a:t>neutron_metadata_proxy</a:t>
            </a:r>
            <a:r>
              <a:rPr lang="en-US" sz="400" dirty="0">
                <a:latin typeface="Courier New" panose="02070309020205020404" pitchFamily="49" charset="0"/>
                <a:cs typeface="Courier New" panose="02070309020205020404" pitchFamily="49" charset="0"/>
              </a:rPr>
              <a:t>-&gt;nova-</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-metadata: add </a:t>
            </a:r>
            <a:r>
              <a:rPr lang="en-US" sz="400" dirty="0" err="1">
                <a:latin typeface="Courier New" panose="02070309020205020404" pitchFamily="49" charset="0"/>
                <a:cs typeface="Courier New" panose="02070309020205020404" pitchFamily="49" charset="0"/>
              </a:rPr>
              <a:t>uuid</a:t>
            </a:r>
            <a:r>
              <a:rPr lang="en-US" sz="400" dirty="0">
                <a:latin typeface="Courier New" panose="02070309020205020404" pitchFamily="49" charset="0"/>
                <a:cs typeface="Courier New" panose="02070309020205020404" pitchFamily="49" charset="0"/>
              </a:rPr>
              <a:t> into X-headers</a:t>
            </a:r>
          </a:p>
          <a:p>
            <a:r>
              <a:rPr lang="en-US" sz="400" dirty="0">
                <a:latin typeface="Courier New" panose="02070309020205020404" pitchFamily="49" charset="0"/>
                <a:cs typeface="Courier New" panose="02070309020205020404" pitchFamily="49" charset="0"/>
              </a:rPr>
              <a:t>nova-</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-metadata-&gt;</a:t>
            </a:r>
            <a:r>
              <a:rPr lang="en-US" sz="400" dirty="0" err="1">
                <a:latin typeface="Courier New" panose="02070309020205020404" pitchFamily="49" charset="0"/>
                <a:cs typeface="Courier New" panose="02070309020205020404" pitchFamily="49" charset="0"/>
              </a:rPr>
              <a:t>neutron_metadata_proxy</a:t>
            </a:r>
            <a:r>
              <a:rPr lang="en-US" sz="400" dirty="0">
                <a:latin typeface="Courier New" panose="02070309020205020404" pitchFamily="49" charset="0"/>
                <a:cs typeface="Courier New" panose="02070309020205020404" pitchFamily="49" charset="0"/>
              </a:rPr>
              <a:t>:</a:t>
            </a:r>
          </a:p>
          <a:p>
            <a:r>
              <a:rPr lang="en-US" sz="400" dirty="0" err="1">
                <a:latin typeface="Courier New" panose="02070309020205020404" pitchFamily="49" charset="0"/>
                <a:cs typeface="Courier New" panose="02070309020205020404" pitchFamily="49" charset="0"/>
              </a:rPr>
              <a:t>neutron_metadata_proxy</a:t>
            </a:r>
            <a:r>
              <a:rPr lang="en-US" sz="400" dirty="0">
                <a:latin typeface="Courier New" panose="02070309020205020404" pitchFamily="49" charset="0"/>
                <a:cs typeface="Courier New" panose="02070309020205020404" pitchFamily="49" charset="0"/>
              </a:rPr>
              <a:t>-&gt;-VM-instance: return metadata</a:t>
            </a:r>
          </a:p>
          <a:p>
            <a:endParaRPr lang="en-US" sz="400" dirty="0">
              <a:latin typeface="Courier New" panose="02070309020205020404" pitchFamily="49" charset="0"/>
              <a:cs typeface="Courier New" panose="02070309020205020404" pitchFamily="49" charset="0"/>
            </a:endParaRPr>
          </a:p>
          <a:p>
            <a:r>
              <a:rPr lang="en-US" sz="400" dirty="0">
                <a:latin typeface="Courier New" panose="02070309020205020404" pitchFamily="49" charset="0"/>
                <a:cs typeface="Courier New" panose="02070309020205020404" pitchFamily="49" charset="0"/>
              </a:rPr>
              <a:t>Nova client-&gt;Nova-</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 Poll instance state</a:t>
            </a:r>
          </a:p>
          <a:p>
            <a:r>
              <a:rPr lang="en-US" sz="400" dirty="0">
                <a:latin typeface="Courier New" panose="02070309020205020404" pitchFamily="49" charset="0"/>
                <a:cs typeface="Courier New" panose="02070309020205020404" pitchFamily="49" charset="0"/>
              </a:rPr>
              <a:t>Nova-</a:t>
            </a:r>
            <a:r>
              <a:rPr lang="en-US" sz="400" dirty="0" err="1">
                <a:latin typeface="Courier New" panose="02070309020205020404" pitchFamily="49" charset="0"/>
                <a:cs typeface="Courier New" panose="02070309020205020404" pitchFamily="49" charset="0"/>
              </a:rPr>
              <a:t>api</a:t>
            </a:r>
            <a:r>
              <a:rPr lang="en-US" sz="400" dirty="0">
                <a:latin typeface="Courier New" panose="02070309020205020404" pitchFamily="49" charset="0"/>
                <a:cs typeface="Courier New" panose="02070309020205020404" pitchFamily="49" charset="0"/>
              </a:rPr>
              <a:t>-&gt; Nova client: Return instance state</a:t>
            </a:r>
          </a:p>
        </p:txBody>
      </p:sp>
      <p:pic>
        <p:nvPicPr>
          <p:cNvPr id="18" name="Picture 17"/>
          <p:cNvPicPr>
            <a:picLocks noChangeAspect="1"/>
          </p:cNvPicPr>
          <p:nvPr/>
        </p:nvPicPr>
        <p:blipFill rotWithShape="1">
          <a:blip r:embed="rId3" cstate="print">
            <a:extLst>
              <a:ext uri="{28A0092B-C50C-407E-A947-70E740481C1C}">
                <a14:useLocalDpi xmlns:a14="http://schemas.microsoft.com/office/drawing/2010/main" val="0"/>
              </a:ext>
            </a:extLst>
          </a:blip>
          <a:srcRect r="-557" b="311"/>
          <a:stretch/>
        </p:blipFill>
        <p:spPr>
          <a:xfrm>
            <a:off x="2693194" y="669607"/>
            <a:ext cx="5525452" cy="3996050"/>
          </a:xfrm>
          <a:prstGeom prst="rect">
            <a:avLst/>
          </a:prstGeom>
        </p:spPr>
      </p:pic>
      <p:sp>
        <p:nvSpPr>
          <p:cNvPr id="20" name="Rectangle 19"/>
          <p:cNvSpPr/>
          <p:nvPr/>
        </p:nvSpPr>
        <p:spPr>
          <a:xfrm>
            <a:off x="2730625" y="4677970"/>
            <a:ext cx="1007007" cy="169277"/>
          </a:xfrm>
          <a:prstGeom prst="rect">
            <a:avLst/>
          </a:prstGeom>
          <a:solidFill>
            <a:schemeClr val="bg1"/>
          </a:solidFill>
        </p:spPr>
        <p:txBody>
          <a:bodyPr wrap="none">
            <a:spAutoFit/>
          </a:bodyPr>
          <a:lstStyle/>
          <a:p>
            <a:r>
              <a:rPr lang="en-US" sz="500" dirty="0"/>
              <a:t>https://sequencediagram.org/</a:t>
            </a:r>
          </a:p>
        </p:txBody>
      </p:sp>
    </p:spTree>
    <p:extLst>
      <p:ext uri="{BB962C8B-B14F-4D97-AF65-F5344CB8AC3E}">
        <p14:creationId xmlns:p14="http://schemas.microsoft.com/office/powerpoint/2010/main" val="3816883765"/>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Troubleshooting</a:t>
            </a:r>
            <a:br>
              <a:rPr lang="en-US" sz="1400" dirty="0">
                <a:latin typeface="Arial" charset="0"/>
                <a:ea typeface="Arial" charset="0"/>
                <a:cs typeface="Arial" charset="0"/>
              </a:rPr>
            </a:br>
            <a:r>
              <a:rPr lang="en-US" sz="1400" b="0" dirty="0">
                <a:latin typeface="Arial" charset="0"/>
                <a:ea typeface="Arial" charset="0"/>
                <a:cs typeface="Arial" charset="0"/>
              </a:rPr>
              <a:t>Workflow for VM Creation</a:t>
            </a:r>
            <a:endParaRPr lang="en-US" sz="1400" b="0" dirty="0"/>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r="33477" b="48854"/>
          <a:stretch/>
        </p:blipFill>
        <p:spPr>
          <a:xfrm>
            <a:off x="479512" y="613320"/>
            <a:ext cx="7963448" cy="446643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85560" y="1061720"/>
            <a:ext cx="2368388" cy="1727705"/>
          </a:xfrm>
          <a:prstGeom prst="rect">
            <a:avLst/>
          </a:prstGeom>
          <a:solidFill>
            <a:schemeClr val="tx2"/>
          </a:solidFill>
          <a:ln>
            <a:solidFill>
              <a:schemeClr val="tx2"/>
            </a:solidFill>
          </a:ln>
        </p:spPr>
      </p:pic>
      <p:sp>
        <p:nvSpPr>
          <p:cNvPr id="15" name="Rectangle 14"/>
          <p:cNvSpPr/>
          <p:nvPr/>
        </p:nvSpPr>
        <p:spPr>
          <a:xfrm>
            <a:off x="6431280" y="1061720"/>
            <a:ext cx="1569720" cy="812800"/>
          </a:xfrm>
          <a:prstGeom prst="rect">
            <a:avLst/>
          </a:prstGeom>
          <a:noFill/>
          <a:ln w="63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01999" y="3941235"/>
            <a:ext cx="4059237" cy="923330"/>
          </a:xfrm>
          <a:prstGeom prst="rect">
            <a:avLst/>
          </a:prstGeom>
          <a:solidFill>
            <a:schemeClr val="tx2">
              <a:lumMod val="20000"/>
              <a:lumOff val="80000"/>
            </a:schemeClr>
          </a:solidFill>
        </p:spPr>
        <p:txBody>
          <a:bodyPr wrap="square">
            <a:spAutoFit/>
          </a:bodyPr>
          <a:lstStyle/>
          <a:p>
            <a:pPr>
              <a:spcBef>
                <a:spcPts val="0"/>
              </a:spcBef>
            </a:pPr>
            <a:r>
              <a:rPr lang="en-US" sz="900" b="1" dirty="0">
                <a:latin typeface="Arial" charset="0"/>
                <a:ea typeface="Arial" charset="0"/>
                <a:cs typeface="Arial" charset="0"/>
              </a:rPr>
              <a:t>Distributed Tracing</a:t>
            </a:r>
          </a:p>
          <a:p>
            <a:pPr marL="180975" indent="-180975">
              <a:spcBef>
                <a:spcPts val="0"/>
              </a:spcBef>
              <a:buAutoNum type="arabicPeriod"/>
            </a:pPr>
            <a:r>
              <a:rPr lang="en-US" sz="900" dirty="0">
                <a:latin typeface="Arial" charset="0"/>
                <a:ea typeface="Arial" charset="0"/>
                <a:cs typeface="Arial" charset="0"/>
              </a:rPr>
              <a:t>Provides developers a detailed view of requests as they flow across a distributed system </a:t>
            </a:r>
          </a:p>
          <a:p>
            <a:pPr marL="180975" indent="-180975">
              <a:spcBef>
                <a:spcPts val="0"/>
              </a:spcBef>
              <a:buAutoNum type="arabicPeriod"/>
            </a:pPr>
            <a:r>
              <a:rPr lang="en-US" sz="900" dirty="0">
                <a:latin typeface="Arial" charset="0"/>
                <a:ea typeface="Arial" charset="0"/>
                <a:cs typeface="Arial" charset="0"/>
              </a:rPr>
              <a:t>Identifies which </a:t>
            </a:r>
            <a:r>
              <a:rPr lang="en-US" sz="900" dirty="0" err="1">
                <a:latin typeface="Arial" charset="0"/>
                <a:ea typeface="Arial" charset="0"/>
                <a:cs typeface="Arial" charset="0"/>
              </a:rPr>
              <a:t>microservices</a:t>
            </a:r>
            <a:r>
              <a:rPr lang="en-US" sz="900" dirty="0">
                <a:latin typeface="Arial" charset="0"/>
                <a:ea typeface="Arial" charset="0"/>
                <a:cs typeface="Arial" charset="0"/>
              </a:rPr>
              <a:t> are involved in processing a request</a:t>
            </a:r>
          </a:p>
          <a:p>
            <a:pPr marL="180975" indent="-180975">
              <a:spcBef>
                <a:spcPts val="0"/>
              </a:spcBef>
              <a:buAutoNum type="arabicPeriod"/>
            </a:pPr>
            <a:r>
              <a:rPr lang="en-US" sz="900" dirty="0">
                <a:latin typeface="Arial" charset="0"/>
                <a:ea typeface="Arial" charset="0"/>
                <a:cs typeface="Arial" charset="0"/>
              </a:rPr>
              <a:t>Trace the path of a request to generate a transaction</a:t>
            </a:r>
          </a:p>
          <a:p>
            <a:pPr marL="180975" indent="-180975">
              <a:spcBef>
                <a:spcPts val="0"/>
              </a:spcBef>
              <a:buAutoNum type="arabicPeriod"/>
            </a:pPr>
            <a:r>
              <a:rPr lang="en-US" sz="900" dirty="0">
                <a:latin typeface="Arial" charset="0"/>
                <a:ea typeface="Arial" charset="0"/>
                <a:cs typeface="Arial" charset="0"/>
              </a:rPr>
              <a:t>Localize which </a:t>
            </a:r>
            <a:r>
              <a:rPr lang="en-US" sz="900" dirty="0" err="1">
                <a:latin typeface="Arial" charset="0"/>
                <a:ea typeface="Arial" charset="0"/>
                <a:cs typeface="Arial" charset="0"/>
              </a:rPr>
              <a:t>microservice</a:t>
            </a:r>
            <a:r>
              <a:rPr lang="en-US" sz="900" dirty="0">
                <a:latin typeface="Arial" charset="0"/>
                <a:ea typeface="Arial" charset="0"/>
                <a:cs typeface="Arial" charset="0"/>
              </a:rPr>
              <a:t> in a path (trace) is anomalous</a:t>
            </a:r>
          </a:p>
        </p:txBody>
      </p:sp>
    </p:spTree>
    <p:extLst>
      <p:ext uri="{BB962C8B-B14F-4D97-AF65-F5344CB8AC3E}">
        <p14:creationId xmlns:p14="http://schemas.microsoft.com/office/powerpoint/2010/main" val="275769838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Tracing Services/Systems</a:t>
            </a:r>
            <a:br>
              <a:rPr lang="en-US" sz="1400" dirty="0">
                <a:latin typeface="Arial" charset="0"/>
                <a:ea typeface="Arial" charset="0"/>
                <a:cs typeface="Arial" charset="0"/>
              </a:rPr>
            </a:br>
            <a:r>
              <a:rPr lang="en-US" sz="1400" b="0" dirty="0">
                <a:latin typeface="Arial" charset="0"/>
                <a:ea typeface="Arial" charset="0"/>
                <a:cs typeface="Arial" charset="0"/>
              </a:rPr>
              <a:t>Concepts</a:t>
            </a:r>
            <a:endParaRPr lang="en-US" sz="1400" b="0" dirty="0"/>
          </a:p>
        </p:txBody>
      </p:sp>
      <p:sp>
        <p:nvSpPr>
          <p:cNvPr id="2" name="TextBox 1"/>
          <p:cNvSpPr txBox="1"/>
          <p:nvPr/>
        </p:nvSpPr>
        <p:spPr>
          <a:xfrm>
            <a:off x="4613303" y="2674510"/>
            <a:ext cx="3528460" cy="369332"/>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Figure</a:t>
            </a:r>
            <a:r>
              <a:rPr lang="en-US" sz="900" dirty="0">
                <a:latin typeface="Arial" panose="020B0604020202020204" pitchFamily="34" charset="0"/>
                <a:cs typeface="Arial" panose="020B0604020202020204" pitchFamily="34" charset="0"/>
              </a:rPr>
              <a:t>. A trace is composed of spans. The root span is A. Spans B and C are children of span A.</a:t>
            </a:r>
          </a:p>
        </p:txBody>
      </p:sp>
      <p:sp>
        <p:nvSpPr>
          <p:cNvPr id="8" name="Rectangle 7"/>
          <p:cNvSpPr/>
          <p:nvPr/>
        </p:nvSpPr>
        <p:spPr>
          <a:xfrm>
            <a:off x="395288" y="672205"/>
            <a:ext cx="3713509" cy="3939540"/>
          </a:xfrm>
          <a:prstGeom prst="rect">
            <a:avLst/>
          </a:prstGeom>
        </p:spPr>
        <p:txBody>
          <a:bodyPr wrap="square">
            <a:spAutoFit/>
          </a:bodyPr>
          <a:lstStyle/>
          <a:p>
            <a:pPr>
              <a:spcBef>
                <a:spcPts val="400"/>
              </a:spcBef>
            </a:pPr>
            <a:r>
              <a:rPr lang="en-US" sz="1200" b="1" dirty="0">
                <a:latin typeface="Arial" charset="0"/>
                <a:ea typeface="Arial" charset="0"/>
                <a:cs typeface="Arial" charset="0"/>
              </a:rPr>
              <a:t>Trace</a:t>
            </a:r>
          </a:p>
          <a:p>
            <a:pPr marL="171450" indent="-171450">
              <a:spcBef>
                <a:spcPts val="0"/>
              </a:spcBef>
              <a:buClr>
                <a:schemeClr val="tx2"/>
              </a:buClr>
              <a:buFont typeface="Wingdings" charset="2"/>
              <a:buChar char="§"/>
            </a:pPr>
            <a:r>
              <a:rPr lang="en-US" sz="1200" dirty="0">
                <a:latin typeface="Arial" charset="0"/>
                <a:ea typeface="Arial" charset="0"/>
                <a:cs typeface="Arial" charset="0"/>
              </a:rPr>
              <a:t>A transaction which captures the path that a request follows across a distributed system. It is </a:t>
            </a:r>
            <a:r>
              <a:rPr lang="en-US" sz="1200" b="1" dirty="0">
                <a:latin typeface="Arial" charset="0"/>
                <a:ea typeface="Arial" charset="0"/>
                <a:cs typeface="Arial" charset="0"/>
              </a:rPr>
              <a:t>tree</a:t>
            </a:r>
            <a:r>
              <a:rPr lang="en-US" sz="1200" dirty="0">
                <a:latin typeface="Arial" charset="0"/>
                <a:ea typeface="Arial" charset="0"/>
                <a:cs typeface="Arial" charset="0"/>
              </a:rPr>
              <a:t> or a directed acyclic graph (DAG) of </a:t>
            </a:r>
            <a:r>
              <a:rPr lang="en-US" sz="1200" b="1" dirty="0">
                <a:latin typeface="Arial" charset="0"/>
                <a:ea typeface="Arial" charset="0"/>
                <a:cs typeface="Arial" charset="0"/>
              </a:rPr>
              <a:t>spans</a:t>
            </a:r>
            <a:endParaRPr lang="en-US" sz="1200" dirty="0">
              <a:latin typeface="Arial" charset="0"/>
              <a:ea typeface="Arial" charset="0"/>
              <a:cs typeface="Arial" charset="0"/>
            </a:endParaRPr>
          </a:p>
          <a:p>
            <a:pPr marL="171450" indent="-171450">
              <a:spcBef>
                <a:spcPts val="0"/>
              </a:spcBef>
              <a:buClr>
                <a:schemeClr val="tx2"/>
              </a:buClr>
              <a:buFont typeface="Wingdings" charset="2"/>
              <a:buChar char="§"/>
            </a:pPr>
            <a:endParaRPr lang="en-US" sz="1200" dirty="0">
              <a:latin typeface="Arial" charset="0"/>
              <a:ea typeface="Arial" charset="0"/>
              <a:cs typeface="Arial" charset="0"/>
            </a:endParaRPr>
          </a:p>
          <a:p>
            <a:pPr>
              <a:spcBef>
                <a:spcPts val="400"/>
              </a:spcBef>
            </a:pPr>
            <a:r>
              <a:rPr lang="en-US" sz="1200" b="1" dirty="0">
                <a:latin typeface="Arial" charset="0"/>
                <a:ea typeface="Arial" charset="0"/>
                <a:cs typeface="Arial" charset="0"/>
              </a:rPr>
              <a:t>Span</a:t>
            </a:r>
          </a:p>
          <a:p>
            <a:pPr marL="171450" indent="-171450">
              <a:spcBef>
                <a:spcPts val="0"/>
              </a:spcBef>
              <a:buClr>
                <a:schemeClr val="tx2"/>
              </a:buClr>
              <a:buFont typeface="Wingdings" charset="2"/>
              <a:buChar char="§"/>
            </a:pPr>
            <a:r>
              <a:rPr lang="en-US" sz="1200" dirty="0">
                <a:latin typeface="Arial" charset="0"/>
                <a:ea typeface="Arial" charset="0"/>
                <a:cs typeface="Arial" charset="0"/>
              </a:rPr>
              <a:t>Spans represents an individual unit of work done in a distributed system. Spans are related to one another through a parent-child causal relationship.</a:t>
            </a:r>
          </a:p>
          <a:p>
            <a:pPr marL="171450" indent="-171450">
              <a:spcBef>
                <a:spcPts val="0"/>
              </a:spcBef>
              <a:buClr>
                <a:schemeClr val="tx2"/>
              </a:buClr>
              <a:buFont typeface="Wingdings" charset="2"/>
              <a:buChar char="§"/>
            </a:pPr>
            <a:endParaRPr lang="en-US" sz="1200" dirty="0">
              <a:latin typeface="Arial" charset="0"/>
              <a:ea typeface="Arial" charset="0"/>
              <a:cs typeface="Arial" charset="0"/>
            </a:endParaRPr>
          </a:p>
          <a:p>
            <a:pPr>
              <a:spcBef>
                <a:spcPts val="400"/>
              </a:spcBef>
            </a:pPr>
            <a:r>
              <a:rPr lang="en-US" sz="1200" b="1" dirty="0">
                <a:latin typeface="Arial" charset="0"/>
                <a:ea typeface="Arial" charset="0"/>
                <a:cs typeface="Arial" charset="0"/>
              </a:rPr>
              <a:t>Root Span</a:t>
            </a:r>
          </a:p>
          <a:p>
            <a:pPr marL="171450" indent="-171450">
              <a:spcBef>
                <a:spcPts val="0"/>
              </a:spcBef>
              <a:buClr>
                <a:schemeClr val="tx2"/>
              </a:buClr>
              <a:buFont typeface="Wingdings" charset="2"/>
              <a:buChar char="§"/>
            </a:pPr>
            <a:r>
              <a:rPr lang="en-US" sz="1200" dirty="0">
                <a:latin typeface="Arial" charset="0"/>
                <a:ea typeface="Arial" charset="0"/>
                <a:cs typeface="Arial" charset="0"/>
              </a:rPr>
              <a:t>The first span in a trace. The root span duration often represents the duration of the entire trace</a:t>
            </a:r>
          </a:p>
          <a:p>
            <a:pPr marL="171450" indent="-171450">
              <a:spcBef>
                <a:spcPts val="0"/>
              </a:spcBef>
              <a:buClr>
                <a:schemeClr val="tx2"/>
              </a:buClr>
              <a:buFont typeface="Wingdings" charset="2"/>
              <a:buChar char="§"/>
            </a:pPr>
            <a:endParaRPr lang="en-US" sz="1200" dirty="0">
              <a:latin typeface="Arial" charset="0"/>
              <a:ea typeface="Arial" charset="0"/>
              <a:cs typeface="Arial" charset="0"/>
            </a:endParaRPr>
          </a:p>
          <a:p>
            <a:pPr>
              <a:spcBef>
                <a:spcPts val="400"/>
              </a:spcBef>
            </a:pPr>
            <a:r>
              <a:rPr lang="en-US" sz="1200" b="1" dirty="0">
                <a:latin typeface="Arial" charset="0"/>
                <a:ea typeface="Arial" charset="0"/>
                <a:cs typeface="Arial" charset="0"/>
              </a:rPr>
              <a:t>Context propagation</a:t>
            </a:r>
          </a:p>
          <a:p>
            <a:pPr marL="171450" indent="-171450">
              <a:spcBef>
                <a:spcPts val="0"/>
              </a:spcBef>
              <a:buClr>
                <a:schemeClr val="tx2"/>
              </a:buClr>
              <a:buFont typeface="Wingdings" charset="2"/>
              <a:buChar char="§"/>
            </a:pPr>
            <a:r>
              <a:rPr lang="en-US" sz="1200" dirty="0">
                <a:latin typeface="Arial" charset="0"/>
                <a:ea typeface="Arial" charset="0"/>
                <a:cs typeface="Arial" charset="0"/>
              </a:rPr>
              <a:t>Span can be correlated together by propagating a context across </a:t>
            </a:r>
            <a:r>
              <a:rPr lang="en-US" sz="1200" dirty="0" err="1">
                <a:latin typeface="Arial" charset="0"/>
                <a:ea typeface="Arial" charset="0"/>
                <a:cs typeface="Arial" charset="0"/>
              </a:rPr>
              <a:t>microservices</a:t>
            </a:r>
            <a:r>
              <a:rPr lang="en-US" sz="1200" dirty="0">
                <a:latin typeface="Arial" charset="0"/>
                <a:ea typeface="Arial" charset="0"/>
                <a:cs typeface="Arial" charset="0"/>
              </a:rPr>
              <a:t>. The context contains a request id which identifies the trace to which it belongs. </a:t>
            </a:r>
          </a:p>
        </p:txBody>
      </p:sp>
      <p:pic>
        <p:nvPicPr>
          <p:cNvPr id="1026" name="Picture 2" descr="http://newrelic-wpengine.netdna-ssl.com/wp-content/uploads/Span-diagram-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2496" y="606904"/>
            <a:ext cx="4224901" cy="206760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4505533" y="3226750"/>
            <a:ext cx="3744000" cy="1384995"/>
          </a:xfrm>
          <a:prstGeom prst="rect">
            <a:avLst/>
          </a:prstGeom>
        </p:spPr>
        <p:txBody>
          <a:bodyPr wrap="square">
            <a:spAutoFit/>
          </a:bodyPr>
          <a:lstStyle/>
          <a:p>
            <a:pPr>
              <a:spcBef>
                <a:spcPts val="400"/>
              </a:spcBef>
            </a:pPr>
            <a:r>
              <a:rPr lang="en-US" sz="1200" b="1" dirty="0">
                <a:latin typeface="Arial" charset="0"/>
                <a:ea typeface="Arial" charset="0"/>
                <a:cs typeface="Arial" charset="0"/>
              </a:rPr>
              <a:t>Span Content</a:t>
            </a:r>
          </a:p>
          <a:p>
            <a:pPr marL="171450" indent="-171450">
              <a:spcBef>
                <a:spcPts val="0"/>
              </a:spcBef>
              <a:buClr>
                <a:schemeClr val="tx2"/>
              </a:buClr>
              <a:buFont typeface="Wingdings" charset="2"/>
              <a:buChar char="§"/>
            </a:pPr>
            <a:r>
              <a:rPr lang="en-US" sz="1200" i="1" dirty="0">
                <a:latin typeface="Arial" charset="0"/>
                <a:ea typeface="Arial" charset="0"/>
                <a:cs typeface="Arial" charset="0"/>
              </a:rPr>
              <a:t>Operation name</a:t>
            </a:r>
            <a:r>
              <a:rPr lang="en-US" sz="1200" dirty="0">
                <a:latin typeface="Arial" charset="0"/>
                <a:ea typeface="Arial" charset="0"/>
                <a:cs typeface="Arial" charset="0"/>
              </a:rPr>
              <a:t>. API call that created the span</a:t>
            </a:r>
          </a:p>
          <a:p>
            <a:pPr marL="171450" indent="-171450">
              <a:spcBef>
                <a:spcPts val="0"/>
              </a:spcBef>
              <a:buClr>
                <a:schemeClr val="tx2"/>
              </a:buClr>
              <a:buFont typeface="Wingdings" charset="2"/>
              <a:buChar char="§"/>
            </a:pPr>
            <a:r>
              <a:rPr lang="en-US" sz="1200" i="1" dirty="0">
                <a:latin typeface="Arial" charset="0"/>
                <a:ea typeface="Arial" charset="0"/>
                <a:cs typeface="Arial" charset="0"/>
              </a:rPr>
              <a:t>Start/finish timestamp</a:t>
            </a:r>
            <a:r>
              <a:rPr lang="en-US" sz="1200" dirty="0">
                <a:latin typeface="Arial" charset="0"/>
                <a:ea typeface="Arial" charset="0"/>
                <a:cs typeface="Arial" charset="0"/>
              </a:rPr>
              <a:t>: Start and finish time of the operation</a:t>
            </a:r>
          </a:p>
          <a:p>
            <a:pPr marL="171450" indent="-171450">
              <a:spcBef>
                <a:spcPts val="0"/>
              </a:spcBef>
              <a:buClr>
                <a:schemeClr val="tx2"/>
              </a:buClr>
              <a:buFont typeface="Wingdings" charset="2"/>
              <a:buChar char="§"/>
            </a:pPr>
            <a:r>
              <a:rPr lang="en-US" sz="1200" i="1" dirty="0">
                <a:latin typeface="Arial" charset="0"/>
                <a:ea typeface="Arial" charset="0"/>
                <a:cs typeface="Arial" charset="0"/>
              </a:rPr>
              <a:t>Tags</a:t>
            </a:r>
            <a:r>
              <a:rPr lang="en-US" sz="1200" dirty="0">
                <a:latin typeface="Arial" charset="0"/>
                <a:ea typeface="Arial" charset="0"/>
                <a:cs typeface="Arial" charset="0"/>
              </a:rPr>
              <a:t>: Information injected into the span</a:t>
            </a:r>
          </a:p>
          <a:p>
            <a:pPr marL="171450" indent="-171450">
              <a:spcBef>
                <a:spcPts val="0"/>
              </a:spcBef>
              <a:buClr>
                <a:schemeClr val="tx2"/>
              </a:buClr>
              <a:buFont typeface="Wingdings" charset="2"/>
              <a:buChar char="§"/>
            </a:pPr>
            <a:r>
              <a:rPr lang="en-US" sz="1200" i="1" dirty="0" err="1">
                <a:latin typeface="Arial" charset="0"/>
                <a:ea typeface="Arial" charset="0"/>
                <a:cs typeface="Arial" charset="0"/>
              </a:rPr>
              <a:t>SpanContext</a:t>
            </a:r>
            <a:r>
              <a:rPr lang="en-US" sz="1200" dirty="0">
                <a:latin typeface="Arial" charset="0"/>
                <a:ea typeface="Arial" charset="0"/>
                <a:cs typeface="Arial" charset="0"/>
              </a:rPr>
              <a:t>: Span metadata transported across span boundaries</a:t>
            </a:r>
          </a:p>
        </p:txBody>
      </p:sp>
    </p:spTree>
    <p:extLst>
      <p:ext uri="{BB962C8B-B14F-4D97-AF65-F5344CB8AC3E}">
        <p14:creationId xmlns:p14="http://schemas.microsoft.com/office/powerpoint/2010/main" val="3635990746"/>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Tracing Services/Systems</a:t>
            </a:r>
            <a:br>
              <a:rPr lang="en-US" sz="1400" dirty="0">
                <a:latin typeface="Arial" charset="0"/>
                <a:ea typeface="Arial" charset="0"/>
                <a:cs typeface="Arial" charset="0"/>
              </a:rPr>
            </a:br>
            <a:r>
              <a:rPr lang="en-US" sz="1400" b="0" dirty="0">
                <a:latin typeface="Arial" charset="0"/>
                <a:ea typeface="Arial" charset="0"/>
                <a:cs typeface="Arial" charset="0"/>
              </a:rPr>
              <a:t>Concepts</a:t>
            </a:r>
            <a:endParaRPr lang="en-US" sz="1400" b="0" dirty="0"/>
          </a:p>
        </p:txBody>
      </p:sp>
      <p:sp>
        <p:nvSpPr>
          <p:cNvPr id="2" name="TextBox 1"/>
          <p:cNvSpPr txBox="1"/>
          <p:nvPr/>
        </p:nvSpPr>
        <p:spPr>
          <a:xfrm>
            <a:off x="5016388" y="3051310"/>
            <a:ext cx="3528460" cy="507831"/>
          </a:xfrm>
          <a:prstGeom prst="rect">
            <a:avLst/>
          </a:prstGeom>
          <a:noFill/>
        </p:spPr>
        <p:txBody>
          <a:bodyPr wrap="square" rtlCol="0">
            <a:spAutoFit/>
          </a:bodyPr>
          <a:lstStyle/>
          <a:p>
            <a:r>
              <a:rPr lang="en-US" sz="900" b="1" dirty="0">
                <a:latin typeface="Arial" panose="020B0604020202020204" pitchFamily="34" charset="0"/>
                <a:cs typeface="Arial" panose="020B0604020202020204" pitchFamily="34" charset="0"/>
              </a:rPr>
              <a:t>Figure</a:t>
            </a:r>
            <a:r>
              <a:rPr lang="en-US" sz="900" dirty="0">
                <a:latin typeface="Arial" panose="020B0604020202020204" pitchFamily="34" charset="0"/>
                <a:cs typeface="Arial" panose="020B0604020202020204" pitchFamily="34" charset="0"/>
              </a:rPr>
              <a:t>. The causal and temporal relationships between five spans in a Dapper trace tree (from Dapper, a Large-Scale Distributed Systems Tracing Infrastructure)</a:t>
            </a:r>
          </a:p>
        </p:txBody>
      </p:sp>
      <p:sp>
        <p:nvSpPr>
          <p:cNvPr id="8" name="Rectangle 7"/>
          <p:cNvSpPr/>
          <p:nvPr/>
        </p:nvSpPr>
        <p:spPr>
          <a:xfrm>
            <a:off x="395288" y="672205"/>
            <a:ext cx="4232696" cy="2123658"/>
          </a:xfrm>
          <a:prstGeom prst="rect">
            <a:avLst/>
          </a:prstGeom>
        </p:spPr>
        <p:txBody>
          <a:bodyPr wrap="square">
            <a:spAutoFit/>
          </a:bodyPr>
          <a:lstStyle/>
          <a:p>
            <a:pPr>
              <a:spcBef>
                <a:spcPts val="400"/>
              </a:spcBef>
            </a:pPr>
            <a:r>
              <a:rPr lang="en-US" sz="1200" b="1" dirty="0">
                <a:latin typeface="Arial" charset="0"/>
                <a:ea typeface="Arial" charset="0"/>
                <a:cs typeface="Arial" charset="0"/>
              </a:rPr>
              <a:t>Context Propagation</a:t>
            </a:r>
          </a:p>
          <a:p>
            <a:pPr marL="228600" indent="-228600">
              <a:spcBef>
                <a:spcPts val="0"/>
              </a:spcBef>
              <a:buClr>
                <a:schemeClr val="tx2"/>
              </a:buClr>
              <a:buFont typeface="+mj-lt"/>
              <a:buAutoNum type="arabicPeriod"/>
            </a:pPr>
            <a:r>
              <a:rPr lang="en-US" sz="1200" dirty="0">
                <a:latin typeface="Arial" charset="0"/>
                <a:ea typeface="Arial" charset="0"/>
                <a:cs typeface="Arial" charset="0"/>
              </a:rPr>
              <a:t>Create a new </a:t>
            </a:r>
            <a:r>
              <a:rPr lang="en-US" sz="1200" dirty="0" err="1">
                <a:latin typeface="Arial" charset="0"/>
                <a:ea typeface="Arial" charset="0"/>
                <a:cs typeface="Arial" charset="0"/>
              </a:rPr>
              <a:t>request_id</a:t>
            </a:r>
            <a:r>
              <a:rPr lang="en-US" sz="1200" dirty="0">
                <a:latin typeface="Arial" charset="0"/>
                <a:ea typeface="Arial" charset="0"/>
                <a:cs typeface="Arial" charset="0"/>
              </a:rPr>
              <a:t> when a user request is received by a service at the boundary of the distributed system</a:t>
            </a:r>
          </a:p>
          <a:p>
            <a:pPr marL="228600" indent="-228600">
              <a:spcBef>
                <a:spcPts val="0"/>
              </a:spcBef>
              <a:buClr>
                <a:schemeClr val="tx2"/>
              </a:buClr>
              <a:buFont typeface="+mj-lt"/>
              <a:buAutoNum type="arabicPeriod"/>
            </a:pPr>
            <a:r>
              <a:rPr lang="en-US" sz="1200" dirty="0">
                <a:latin typeface="Arial" charset="0"/>
                <a:ea typeface="Arial" charset="0"/>
                <a:cs typeface="Arial" charset="0"/>
              </a:rPr>
              <a:t>Store the </a:t>
            </a:r>
            <a:r>
              <a:rPr lang="en-US" sz="1200" dirty="0" err="1">
                <a:latin typeface="Arial" charset="0"/>
                <a:ea typeface="Arial" charset="0"/>
                <a:cs typeface="Arial" charset="0"/>
              </a:rPr>
              <a:t>request_id</a:t>
            </a:r>
            <a:r>
              <a:rPr lang="en-US" sz="1200" dirty="0">
                <a:latin typeface="Arial" charset="0"/>
                <a:ea typeface="Arial" charset="0"/>
                <a:cs typeface="Arial" charset="0"/>
              </a:rPr>
              <a:t> in a local context object and other metadata</a:t>
            </a:r>
          </a:p>
          <a:p>
            <a:pPr marL="228600" indent="-228600">
              <a:spcBef>
                <a:spcPts val="0"/>
              </a:spcBef>
              <a:buClr>
                <a:schemeClr val="tx2"/>
              </a:buClr>
              <a:buFont typeface="+mj-lt"/>
              <a:buAutoNum type="arabicPeriod"/>
            </a:pPr>
            <a:r>
              <a:rPr lang="en-US" sz="1200" dirty="0">
                <a:latin typeface="Arial" charset="0"/>
                <a:ea typeface="Arial" charset="0"/>
                <a:cs typeface="Arial" charset="0"/>
              </a:rPr>
              <a:t>Propagate the context across the distributed as the user request is processed</a:t>
            </a:r>
          </a:p>
          <a:p>
            <a:pPr marL="228600" indent="-228600">
              <a:spcBef>
                <a:spcPts val="0"/>
              </a:spcBef>
              <a:buClr>
                <a:schemeClr val="tx2"/>
              </a:buClr>
              <a:buFont typeface="+mj-lt"/>
              <a:buAutoNum type="arabicPeriod"/>
            </a:pPr>
            <a:r>
              <a:rPr lang="en-US" sz="1200" dirty="0">
                <a:latin typeface="Arial" charset="0"/>
                <a:ea typeface="Arial" charset="0"/>
                <a:cs typeface="Arial" charset="0"/>
              </a:rPr>
              <a:t>Service create spans and place key-value pairs describing the service/operation processing inside, along with the </a:t>
            </a:r>
            <a:r>
              <a:rPr lang="en-US" sz="1200" dirty="0" err="1">
                <a:latin typeface="Arial" charset="0"/>
                <a:ea typeface="Arial" charset="0"/>
                <a:cs typeface="Arial" charset="0"/>
              </a:rPr>
              <a:t>request_id</a:t>
            </a:r>
            <a:r>
              <a:rPr lang="en-US" sz="1200" dirty="0">
                <a:latin typeface="Arial" charset="0"/>
                <a:ea typeface="Arial" charset="0"/>
                <a:cs typeface="Arial" charset="0"/>
              </a:rPr>
              <a:t> </a:t>
            </a:r>
          </a:p>
        </p:txBody>
      </p:sp>
      <p:pic>
        <p:nvPicPr>
          <p:cNvPr id="4" name="Picture 3"/>
          <p:cNvPicPr>
            <a:picLocks noChangeAspect="1"/>
          </p:cNvPicPr>
          <p:nvPr/>
        </p:nvPicPr>
        <p:blipFill>
          <a:blip r:embed="rId3"/>
          <a:stretch>
            <a:fillRect/>
          </a:stretch>
        </p:blipFill>
        <p:spPr>
          <a:xfrm>
            <a:off x="5060923" y="663449"/>
            <a:ext cx="3005131" cy="2359756"/>
          </a:xfrm>
          <a:prstGeom prst="rect">
            <a:avLst/>
          </a:prstGeom>
        </p:spPr>
      </p:pic>
      <p:sp>
        <p:nvSpPr>
          <p:cNvPr id="6" name="Rectangle 5"/>
          <p:cNvSpPr/>
          <p:nvPr/>
        </p:nvSpPr>
        <p:spPr>
          <a:xfrm>
            <a:off x="725780" y="3169838"/>
            <a:ext cx="3374573" cy="17860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latin typeface="Arial" panose="020B0604020202020204" pitchFamily="34" charset="0"/>
                <a:cs typeface="Arial" panose="020B0604020202020204" pitchFamily="34" charset="0"/>
              </a:rPr>
              <a:t>Service A / Span 1</a:t>
            </a:r>
          </a:p>
        </p:txBody>
      </p:sp>
      <p:sp>
        <p:nvSpPr>
          <p:cNvPr id="15" name="Rectangle 14"/>
          <p:cNvSpPr/>
          <p:nvPr/>
        </p:nvSpPr>
        <p:spPr>
          <a:xfrm>
            <a:off x="782386" y="3824221"/>
            <a:ext cx="1389020" cy="178605"/>
          </a:xfrm>
          <a:prstGeom prst="rect">
            <a:avLst/>
          </a:prstGeom>
          <a:solidFill>
            <a:srgbClr val="009900"/>
          </a:solidFill>
          <a:ln>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latin typeface="Arial" panose="020B0604020202020204" pitchFamily="34" charset="0"/>
                <a:cs typeface="Arial" panose="020B0604020202020204" pitchFamily="34" charset="0"/>
              </a:rPr>
              <a:t>Service B / Span 2</a:t>
            </a:r>
          </a:p>
        </p:txBody>
      </p:sp>
      <p:sp>
        <p:nvSpPr>
          <p:cNvPr id="16" name="Rectangle 15"/>
          <p:cNvSpPr/>
          <p:nvPr/>
        </p:nvSpPr>
        <p:spPr>
          <a:xfrm>
            <a:off x="2582830" y="3824221"/>
            <a:ext cx="1389020" cy="178605"/>
          </a:xfrm>
          <a:prstGeom prst="rect">
            <a:avLst/>
          </a:prstGeom>
          <a:solidFill>
            <a:srgbClr val="CC2A59"/>
          </a:solidFill>
          <a:ln>
            <a:solidFill>
              <a:srgbClr val="CC2A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b="1" dirty="0">
                <a:latin typeface="Arial" panose="020B0604020202020204" pitchFamily="34" charset="0"/>
                <a:cs typeface="Arial" panose="020B0604020202020204" pitchFamily="34" charset="0"/>
              </a:rPr>
              <a:t>Service C / Span 3</a:t>
            </a:r>
          </a:p>
        </p:txBody>
      </p:sp>
      <p:sp>
        <p:nvSpPr>
          <p:cNvPr id="7" name="Rectangle 6"/>
          <p:cNvSpPr/>
          <p:nvPr/>
        </p:nvSpPr>
        <p:spPr>
          <a:xfrm>
            <a:off x="838993" y="3347286"/>
            <a:ext cx="1055097" cy="215444"/>
          </a:xfrm>
          <a:prstGeom prst="rect">
            <a:avLst/>
          </a:prstGeom>
        </p:spPr>
        <p:txBody>
          <a:bodyPr wrap="none">
            <a:spAutoFit/>
          </a:bodyPr>
          <a:lstStyle/>
          <a:p>
            <a:r>
              <a:rPr lang="en-US" sz="800" dirty="0">
                <a:latin typeface="Arial" charset="0"/>
                <a:ea typeface="Arial" charset="0"/>
                <a:cs typeface="Arial" charset="0"/>
              </a:rPr>
              <a:t>1. CS (Client send)</a:t>
            </a:r>
            <a:endParaRPr lang="en-US" sz="800" dirty="0"/>
          </a:p>
        </p:txBody>
      </p:sp>
      <p:sp>
        <p:nvSpPr>
          <p:cNvPr id="18" name="Rectangle 17"/>
          <p:cNvSpPr/>
          <p:nvPr/>
        </p:nvSpPr>
        <p:spPr>
          <a:xfrm>
            <a:off x="838993" y="3613131"/>
            <a:ext cx="1202573" cy="215444"/>
          </a:xfrm>
          <a:prstGeom prst="rect">
            <a:avLst/>
          </a:prstGeom>
        </p:spPr>
        <p:txBody>
          <a:bodyPr wrap="none">
            <a:spAutoFit/>
          </a:bodyPr>
          <a:lstStyle/>
          <a:p>
            <a:r>
              <a:rPr lang="en-US" sz="800" dirty="0">
                <a:latin typeface="Arial" charset="0"/>
                <a:ea typeface="Arial" charset="0"/>
                <a:cs typeface="Arial" charset="0"/>
              </a:rPr>
              <a:t>2. SR (Server receive)</a:t>
            </a:r>
            <a:endParaRPr lang="en-US" sz="800" dirty="0"/>
          </a:p>
        </p:txBody>
      </p:sp>
      <p:sp>
        <p:nvSpPr>
          <p:cNvPr id="19" name="Rectangle 18"/>
          <p:cNvSpPr/>
          <p:nvPr/>
        </p:nvSpPr>
        <p:spPr>
          <a:xfrm>
            <a:off x="2088682" y="3347286"/>
            <a:ext cx="1167307" cy="215444"/>
          </a:xfrm>
          <a:prstGeom prst="rect">
            <a:avLst/>
          </a:prstGeom>
        </p:spPr>
        <p:txBody>
          <a:bodyPr wrap="none">
            <a:spAutoFit/>
          </a:bodyPr>
          <a:lstStyle/>
          <a:p>
            <a:r>
              <a:rPr lang="en-US" sz="800" dirty="0">
                <a:latin typeface="Arial" charset="0"/>
                <a:ea typeface="Arial" charset="0"/>
                <a:cs typeface="Arial" charset="0"/>
              </a:rPr>
              <a:t>4. CR (Client receive)</a:t>
            </a:r>
            <a:endParaRPr lang="en-US" sz="800" dirty="0"/>
          </a:p>
        </p:txBody>
      </p:sp>
      <p:sp>
        <p:nvSpPr>
          <p:cNvPr id="20" name="Rectangle 19"/>
          <p:cNvSpPr/>
          <p:nvPr/>
        </p:nvSpPr>
        <p:spPr>
          <a:xfrm>
            <a:off x="2086681" y="3613131"/>
            <a:ext cx="1090363" cy="215444"/>
          </a:xfrm>
          <a:prstGeom prst="rect">
            <a:avLst/>
          </a:prstGeom>
        </p:spPr>
        <p:txBody>
          <a:bodyPr wrap="none">
            <a:spAutoFit/>
          </a:bodyPr>
          <a:lstStyle/>
          <a:p>
            <a:r>
              <a:rPr lang="en-US" sz="800" dirty="0">
                <a:latin typeface="Arial" charset="0"/>
                <a:ea typeface="Arial" charset="0"/>
                <a:cs typeface="Arial" charset="0"/>
              </a:rPr>
              <a:t>3. SS (Server send)</a:t>
            </a:r>
            <a:endParaRPr lang="en-US" sz="800" dirty="0"/>
          </a:p>
        </p:txBody>
      </p:sp>
      <p:cxnSp>
        <p:nvCxnSpPr>
          <p:cNvPr id="10" name="Straight Arrow Connector 9"/>
          <p:cNvCxnSpPr/>
          <p:nvPr/>
        </p:nvCxnSpPr>
        <p:spPr>
          <a:xfrm>
            <a:off x="725780" y="3096437"/>
            <a:ext cx="3374573" cy="0"/>
          </a:xfrm>
          <a:prstGeom prst="straightConnector1">
            <a:avLst/>
          </a:prstGeom>
          <a:ln>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2223751" y="2935876"/>
            <a:ext cx="378630" cy="215444"/>
          </a:xfrm>
          <a:prstGeom prst="rect">
            <a:avLst/>
          </a:prstGeom>
          <a:solidFill>
            <a:schemeClr val="bg1"/>
          </a:solidFill>
        </p:spPr>
        <p:txBody>
          <a:bodyPr wrap="none">
            <a:spAutoFit/>
          </a:bodyPr>
          <a:lstStyle/>
          <a:p>
            <a:r>
              <a:rPr lang="en-US" sz="800" i="1" dirty="0">
                <a:latin typeface="Arial" charset="0"/>
                <a:ea typeface="Arial" charset="0"/>
                <a:cs typeface="Arial" charset="0"/>
              </a:rPr>
              <a:t>time</a:t>
            </a:r>
            <a:endParaRPr lang="en-US" sz="800" i="1" dirty="0"/>
          </a:p>
        </p:txBody>
      </p:sp>
      <p:cxnSp>
        <p:nvCxnSpPr>
          <p:cNvPr id="27" name="Straight Arrow Connector 26"/>
          <p:cNvCxnSpPr/>
          <p:nvPr/>
        </p:nvCxnSpPr>
        <p:spPr>
          <a:xfrm>
            <a:off x="838993" y="3370217"/>
            <a:ext cx="0" cy="431073"/>
          </a:xfrm>
          <a:prstGeom prst="straightConnector1">
            <a:avLst/>
          </a:prstGeom>
          <a:ln>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flipV="1">
            <a:off x="2088673" y="3370217"/>
            <a:ext cx="0" cy="431073"/>
          </a:xfrm>
          <a:prstGeom prst="straightConnector1">
            <a:avLst/>
          </a:prstGeom>
          <a:ln>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529189" y="4264317"/>
            <a:ext cx="4068937" cy="584775"/>
          </a:xfrm>
          <a:prstGeom prst="rect">
            <a:avLst/>
          </a:prstGeom>
        </p:spPr>
        <p:txBody>
          <a:bodyPr wrap="square">
            <a:spAutoFit/>
          </a:bodyPr>
          <a:lstStyle/>
          <a:p>
            <a:pPr marL="88900" indent="-88900">
              <a:buClr>
                <a:schemeClr val="tx2"/>
              </a:buClr>
              <a:buFont typeface="Wingdings" panose="05000000000000000000" pitchFamily="2" charset="2"/>
              <a:buChar char="§"/>
            </a:pPr>
            <a:r>
              <a:rPr lang="en-US" sz="800" b="1" dirty="0">
                <a:solidFill>
                  <a:srgbClr val="333333"/>
                </a:solidFill>
                <a:latin typeface="Arial" panose="020B0604020202020204" pitchFamily="34" charset="0"/>
                <a:cs typeface="Arial" panose="020B0604020202020204" pitchFamily="34" charset="0"/>
              </a:rPr>
              <a:t>Client Send (CS)</a:t>
            </a:r>
            <a:r>
              <a:rPr lang="en-US" sz="800" dirty="0">
                <a:solidFill>
                  <a:srgbClr val="333333"/>
                </a:solidFill>
                <a:latin typeface="Arial" panose="020B0604020202020204" pitchFamily="34" charset="0"/>
                <a:cs typeface="Arial" panose="020B0604020202020204" pitchFamily="34" charset="0"/>
              </a:rPr>
              <a:t>: timestamp when client initiated the request</a:t>
            </a:r>
          </a:p>
          <a:p>
            <a:pPr marL="88900" indent="-88900">
              <a:buClr>
                <a:schemeClr val="tx2"/>
              </a:buClr>
              <a:buFont typeface="Wingdings" panose="05000000000000000000" pitchFamily="2" charset="2"/>
              <a:buChar char="§"/>
            </a:pPr>
            <a:r>
              <a:rPr lang="en-US" sz="800" b="1" dirty="0">
                <a:solidFill>
                  <a:srgbClr val="333333"/>
                </a:solidFill>
                <a:latin typeface="Arial" panose="020B0604020202020204" pitchFamily="34" charset="0"/>
                <a:cs typeface="Arial" panose="020B0604020202020204" pitchFamily="34" charset="0"/>
              </a:rPr>
              <a:t>Server Receive (SR)</a:t>
            </a:r>
            <a:r>
              <a:rPr lang="en-US" sz="800" dirty="0">
                <a:solidFill>
                  <a:srgbClr val="333333"/>
                </a:solidFill>
                <a:latin typeface="Arial" panose="020B0604020202020204" pitchFamily="34" charset="0"/>
                <a:cs typeface="Arial" panose="020B0604020202020204" pitchFamily="34" charset="0"/>
              </a:rPr>
              <a:t>: timestamp when server receives the request</a:t>
            </a:r>
          </a:p>
          <a:p>
            <a:pPr marL="88900" indent="-88900">
              <a:buClr>
                <a:schemeClr val="tx2"/>
              </a:buClr>
              <a:buFont typeface="Wingdings" panose="05000000000000000000" pitchFamily="2" charset="2"/>
              <a:buChar char="§"/>
            </a:pPr>
            <a:r>
              <a:rPr lang="en-US" sz="800" b="1" dirty="0">
                <a:solidFill>
                  <a:srgbClr val="333333"/>
                </a:solidFill>
                <a:latin typeface="Arial" panose="020B0604020202020204" pitchFamily="34" charset="0"/>
                <a:cs typeface="Arial" panose="020B0604020202020204" pitchFamily="34" charset="0"/>
              </a:rPr>
              <a:t>Server Send (SS)</a:t>
            </a:r>
            <a:r>
              <a:rPr lang="en-US" sz="800" dirty="0">
                <a:solidFill>
                  <a:srgbClr val="333333"/>
                </a:solidFill>
                <a:latin typeface="Arial" panose="020B0604020202020204" pitchFamily="34" charset="0"/>
                <a:cs typeface="Arial" panose="020B0604020202020204" pitchFamily="34" charset="0"/>
              </a:rPr>
              <a:t>: timestamp when server sends back the response</a:t>
            </a:r>
          </a:p>
          <a:p>
            <a:pPr marL="88900" indent="-88900">
              <a:buClr>
                <a:schemeClr val="tx2"/>
              </a:buClr>
              <a:buFont typeface="Wingdings" panose="05000000000000000000" pitchFamily="2" charset="2"/>
              <a:buChar char="§"/>
            </a:pPr>
            <a:r>
              <a:rPr lang="en-US" sz="800" b="1" dirty="0">
                <a:solidFill>
                  <a:srgbClr val="333333"/>
                </a:solidFill>
                <a:latin typeface="Arial" panose="020B0604020202020204" pitchFamily="34" charset="0"/>
                <a:cs typeface="Arial" panose="020B0604020202020204" pitchFamily="34" charset="0"/>
              </a:rPr>
              <a:t>Client Receive (CR)</a:t>
            </a:r>
            <a:r>
              <a:rPr lang="en-US" sz="800" dirty="0">
                <a:solidFill>
                  <a:srgbClr val="333333"/>
                </a:solidFill>
                <a:latin typeface="Arial" panose="020B0604020202020204" pitchFamily="34" charset="0"/>
                <a:cs typeface="Arial" panose="020B0604020202020204" pitchFamily="34" charset="0"/>
              </a:rPr>
              <a:t>: timestamp when client receives back the response</a:t>
            </a:r>
            <a:endParaRPr lang="en-US" sz="800" b="0" i="0" dirty="0">
              <a:solidFill>
                <a:srgbClr val="333333"/>
              </a:solidFill>
              <a:effectLst/>
              <a:latin typeface="Arial" panose="020B0604020202020204" pitchFamily="34" charset="0"/>
              <a:cs typeface="Arial" panose="020B0604020202020204" pitchFamily="34" charset="0"/>
            </a:endParaRPr>
          </a:p>
        </p:txBody>
      </p:sp>
      <p:sp>
        <p:nvSpPr>
          <p:cNvPr id="23" name="Rectangle 22"/>
          <p:cNvSpPr/>
          <p:nvPr/>
        </p:nvSpPr>
        <p:spPr>
          <a:xfrm>
            <a:off x="614748" y="2935830"/>
            <a:ext cx="3619795" cy="1222512"/>
          </a:xfrm>
          <a:prstGeom prst="rect">
            <a:avLst/>
          </a:prstGeom>
          <a:noFill/>
          <a:ln w="9525">
            <a:solidFill>
              <a:srgbClr val="0070C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p:nvPr/>
        </p:nvCxnSpPr>
        <p:spPr>
          <a:xfrm>
            <a:off x="2676501" y="3370216"/>
            <a:ext cx="0" cy="431073"/>
          </a:xfrm>
          <a:prstGeom prst="straightConnector1">
            <a:avLst/>
          </a:prstGeom>
          <a:ln>
            <a:solidFill>
              <a:schemeClr val="bg1">
                <a:lumMod val="75000"/>
              </a:schemeClr>
            </a:solidFill>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flipV="1">
            <a:off x="3926181" y="3370216"/>
            <a:ext cx="0" cy="431073"/>
          </a:xfrm>
          <a:prstGeom prst="straightConnector1">
            <a:avLst/>
          </a:prstGeom>
          <a:ln>
            <a:solidFill>
              <a:schemeClr val="bg1">
                <a:lumMod val="75000"/>
              </a:schemeClr>
            </a:solidFill>
            <a:prstDash val="sysDot"/>
            <a:headEnd type="none" w="med" len="med"/>
            <a:tailEnd type="arrow"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399342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Commercial/Open Source Solutions</a:t>
            </a:r>
            <a:br>
              <a:rPr lang="en-US" sz="1400" dirty="0">
                <a:latin typeface="Arial" charset="0"/>
                <a:ea typeface="Arial" charset="0"/>
                <a:cs typeface="Arial" charset="0"/>
              </a:rPr>
            </a:br>
            <a:r>
              <a:rPr lang="en-US" sz="1400" b="0" dirty="0">
                <a:latin typeface="Arial" charset="0"/>
                <a:ea typeface="Arial" charset="0"/>
                <a:cs typeface="Arial" charset="0"/>
              </a:rPr>
              <a:t>Tracing Services Systems, and Standards</a:t>
            </a:r>
            <a:endParaRPr lang="en-US" sz="1400" b="0" dirty="0"/>
          </a:p>
        </p:txBody>
      </p:sp>
      <p:pic>
        <p:nvPicPr>
          <p:cNvPr id="6" name="Picture 2" descr="https://d0.awsstatic.com/Test%20Images/Kate%20Test%20Images/704c1ec7ddc372409f137204c2a8d73d0129a8d027aea1d58476702b8096bedb_025673fd-7b98-44ef-af34-ada38c04bc65.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7346" y="692876"/>
            <a:ext cx="2668473" cy="1548000"/>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3932539" y="2325178"/>
            <a:ext cx="1048685" cy="184666"/>
          </a:xfrm>
          <a:prstGeom prst="rect">
            <a:avLst/>
          </a:prstGeom>
        </p:spPr>
        <p:txBody>
          <a:bodyPr wrap="none">
            <a:spAutoFit/>
          </a:bodyPr>
          <a:lstStyle/>
          <a:p>
            <a:pPr algn="ctr"/>
            <a:r>
              <a:rPr lang="en-US" sz="600" dirty="0">
                <a:latin typeface="Arial" panose="020B0604020202020204" pitchFamily="34" charset="0"/>
                <a:cs typeface="Arial" panose="020B0604020202020204" pitchFamily="34" charset="0"/>
              </a:rPr>
              <a:t>Fig. Amazon AWS X-Ray</a:t>
            </a:r>
          </a:p>
        </p:txBody>
      </p:sp>
      <p:pic>
        <p:nvPicPr>
          <p:cNvPr id="9" name="Picture 6" descr="https://cloud.google.com/images/products/stackdriver-trace/what-is-i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874" y="884410"/>
            <a:ext cx="2278506" cy="1554746"/>
          </a:xfrm>
          <a:prstGeom prst="rect">
            <a:avLst/>
          </a:prstGeom>
          <a:noFill/>
          <a:ln>
            <a:solidFill>
              <a:schemeClr val="tx2"/>
            </a:solidFill>
          </a:ln>
          <a:extLst>
            <a:ext uri="{909E8E84-426E-40DD-AFC4-6F175D3DCCD1}">
              <a14:hiddenFill xmlns:a14="http://schemas.microsoft.com/office/drawing/2010/main">
                <a:solidFill>
                  <a:srgbClr val="FFFFFF"/>
                </a:solidFill>
              </a14:hiddenFill>
            </a:ext>
          </a:extLst>
        </p:spPr>
      </p:pic>
      <p:sp>
        <p:nvSpPr>
          <p:cNvPr id="10" name="Rectangle 9"/>
          <p:cNvSpPr/>
          <p:nvPr/>
        </p:nvSpPr>
        <p:spPr>
          <a:xfrm>
            <a:off x="6864157" y="2455437"/>
            <a:ext cx="1026243" cy="184666"/>
          </a:xfrm>
          <a:prstGeom prst="rect">
            <a:avLst/>
          </a:prstGeom>
        </p:spPr>
        <p:txBody>
          <a:bodyPr wrap="none">
            <a:spAutoFit/>
          </a:bodyPr>
          <a:lstStyle/>
          <a:p>
            <a:pPr algn="ctr"/>
            <a:r>
              <a:rPr lang="en-US" sz="600" dirty="0">
                <a:latin typeface="Arial" panose="020B0604020202020204" pitchFamily="34" charset="0"/>
                <a:cs typeface="Arial" panose="020B0604020202020204" pitchFamily="34" charset="0"/>
              </a:rPr>
              <a:t>Fig. Google Cloud Trace</a:t>
            </a:r>
          </a:p>
        </p:txBody>
      </p:sp>
      <p:pic>
        <p:nvPicPr>
          <p:cNvPr id="18" name="Picture 2" descr="Image result for amazon aws logi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4287" y="2211200"/>
            <a:ext cx="606266" cy="22795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Image result for cloud GCP google imag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992334" y="2224955"/>
            <a:ext cx="702628" cy="3975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OpenTracing microservices process - Anomalia Machina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796" y="2964401"/>
            <a:ext cx="2826261" cy="1589772"/>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681811" y="4176433"/>
            <a:ext cx="780983" cy="184666"/>
          </a:xfrm>
          <a:prstGeom prst="rect">
            <a:avLst/>
          </a:prstGeom>
        </p:spPr>
        <p:txBody>
          <a:bodyPr wrap="none">
            <a:spAutoFit/>
          </a:bodyPr>
          <a:lstStyle/>
          <a:p>
            <a:pPr algn="ctr"/>
            <a:r>
              <a:rPr lang="en-US" sz="600" dirty="0">
                <a:latin typeface="Arial" panose="020B0604020202020204" pitchFamily="34" charset="0"/>
                <a:cs typeface="Arial" panose="020B0604020202020204" pitchFamily="34" charset="0"/>
              </a:rPr>
              <a:t>Fig. </a:t>
            </a:r>
            <a:r>
              <a:rPr lang="en-US" sz="600" dirty="0" err="1">
                <a:latin typeface="Arial" panose="020B0604020202020204" pitchFamily="34" charset="0"/>
                <a:cs typeface="Arial" panose="020B0604020202020204" pitchFamily="34" charset="0"/>
              </a:rPr>
              <a:t>OpenTracing</a:t>
            </a:r>
            <a:endParaRPr lang="en-US" sz="600" dirty="0">
              <a:latin typeface="Arial" panose="020B0604020202020204" pitchFamily="34" charset="0"/>
              <a:cs typeface="Arial" panose="020B0604020202020204" pitchFamily="34" charset="0"/>
            </a:endParaRPr>
          </a:p>
        </p:txBody>
      </p:sp>
      <p:sp>
        <p:nvSpPr>
          <p:cNvPr id="15" name="Rectangle 14"/>
          <p:cNvSpPr/>
          <p:nvPr/>
        </p:nvSpPr>
        <p:spPr>
          <a:xfrm>
            <a:off x="332509" y="728880"/>
            <a:ext cx="4102966" cy="2195473"/>
          </a:xfrm>
          <a:prstGeom prst="rect">
            <a:avLst/>
          </a:prstGeom>
        </p:spPr>
        <p:txBody>
          <a:bodyPr wrap="square">
            <a:spAutoFit/>
          </a:bodyPr>
          <a:lstStyle/>
          <a:p>
            <a:pPr marL="171450" indent="-171450">
              <a:spcBef>
                <a:spcPts val="400"/>
              </a:spcBef>
              <a:buClr>
                <a:schemeClr val="tx2"/>
              </a:buClr>
              <a:buFont typeface="Wingdings" charset="2"/>
              <a:buChar char="§"/>
            </a:pPr>
            <a:r>
              <a:rPr lang="en-US" sz="1000" b="1" dirty="0">
                <a:latin typeface="Arial" panose="020B0604020202020204" pitchFamily="34" charset="0"/>
                <a:ea typeface="Arial" charset="0"/>
                <a:cs typeface="Arial" panose="020B0604020202020204" pitchFamily="34" charset="0"/>
              </a:rPr>
              <a:t>Tracing Services</a:t>
            </a:r>
          </a:p>
          <a:p>
            <a:pPr marL="358775" lvl="1" indent="-177800">
              <a:spcBef>
                <a:spcPts val="0"/>
              </a:spcBef>
              <a:buClr>
                <a:schemeClr val="tx2"/>
              </a:buClr>
              <a:buFont typeface="Arial" panose="020B0604020202020204" pitchFamily="34" charset="0"/>
              <a:buChar char="‒"/>
            </a:pPr>
            <a:r>
              <a:rPr lang="en-US" sz="1000" i="1" kern="0" dirty="0">
                <a:latin typeface="Arial" panose="020B0604020202020204" pitchFamily="34" charset="0"/>
                <a:cs typeface="Arial" panose="020B0604020202020204" pitchFamily="34" charset="0"/>
              </a:rPr>
              <a:t>Google </a:t>
            </a:r>
            <a:r>
              <a:rPr lang="en-US" sz="1000" i="1" kern="0" dirty="0" err="1">
                <a:latin typeface="Arial" panose="020B0604020202020204" pitchFamily="34" charset="0"/>
                <a:cs typeface="Arial" panose="020B0604020202020204" pitchFamily="34" charset="0"/>
              </a:rPr>
              <a:t>Stackdriver</a:t>
            </a:r>
            <a:r>
              <a:rPr lang="en-US" sz="1000" i="1" kern="0" dirty="0">
                <a:latin typeface="Arial" panose="020B0604020202020204" pitchFamily="34" charset="0"/>
                <a:cs typeface="Arial" panose="020B0604020202020204" pitchFamily="34" charset="0"/>
              </a:rPr>
              <a:t> (cloud.google.com/trace)</a:t>
            </a:r>
          </a:p>
          <a:p>
            <a:pPr marL="358775" lvl="1" indent="-177800">
              <a:spcBef>
                <a:spcPts val="0"/>
              </a:spcBef>
              <a:buClr>
                <a:schemeClr val="tx2"/>
              </a:buClr>
              <a:buFont typeface="Arial" panose="020B0604020202020204" pitchFamily="34" charset="0"/>
              <a:buChar char="‒"/>
            </a:pPr>
            <a:r>
              <a:rPr lang="en-US" sz="1000" i="1" kern="0" dirty="0">
                <a:latin typeface="Arial" panose="020B0604020202020204" pitchFamily="34" charset="0"/>
                <a:cs typeface="Arial" panose="020B0604020202020204" pitchFamily="34" charset="0"/>
              </a:rPr>
              <a:t>Amazon AWS X-Ray (aws.amazon.com/</a:t>
            </a:r>
            <a:r>
              <a:rPr lang="en-US" sz="1000" i="1" kern="0" dirty="0" err="1">
                <a:latin typeface="Arial" panose="020B0604020202020204" pitchFamily="34" charset="0"/>
                <a:cs typeface="Arial" panose="020B0604020202020204" pitchFamily="34" charset="0"/>
              </a:rPr>
              <a:t>xray</a:t>
            </a:r>
            <a:r>
              <a:rPr lang="en-US" sz="1000" i="1" kern="0" dirty="0">
                <a:latin typeface="Arial" panose="020B0604020202020204" pitchFamily="34" charset="0"/>
                <a:cs typeface="Arial" panose="020B0604020202020204" pitchFamily="34" charset="0"/>
              </a:rPr>
              <a:t>)</a:t>
            </a:r>
          </a:p>
          <a:p>
            <a:pPr marL="358775" lvl="1" indent="-177800">
              <a:spcBef>
                <a:spcPts val="0"/>
              </a:spcBef>
              <a:buClr>
                <a:schemeClr val="tx2"/>
              </a:buClr>
              <a:buFont typeface="Arial" panose="020B0604020202020204" pitchFamily="34" charset="0"/>
              <a:buChar char="‒"/>
            </a:pPr>
            <a:r>
              <a:rPr lang="en-US" sz="1000" kern="0" dirty="0" err="1">
                <a:latin typeface="Arial" panose="020B0604020202020204" pitchFamily="34" charset="0"/>
                <a:cs typeface="Arial" panose="020B0604020202020204" pitchFamily="34" charset="0"/>
              </a:rPr>
              <a:t>Lightstep</a:t>
            </a:r>
            <a:r>
              <a:rPr lang="en-US" sz="1000" kern="0" dirty="0">
                <a:latin typeface="Arial" panose="020B0604020202020204" pitchFamily="34" charset="0"/>
                <a:cs typeface="Arial" panose="020B0604020202020204" pitchFamily="34" charset="0"/>
              </a:rPr>
              <a:t> (lightstep.com)</a:t>
            </a:r>
          </a:p>
          <a:p>
            <a:pPr marL="171450" indent="-171450">
              <a:spcBef>
                <a:spcPts val="400"/>
              </a:spcBef>
              <a:buClr>
                <a:schemeClr val="tx2"/>
              </a:buClr>
              <a:buFont typeface="Wingdings" charset="2"/>
              <a:buChar char="§"/>
            </a:pPr>
            <a:r>
              <a:rPr lang="en-US" sz="1000" b="1" dirty="0">
                <a:latin typeface="Arial" panose="020B0604020202020204" pitchFamily="34" charset="0"/>
                <a:ea typeface="Arial" charset="0"/>
                <a:cs typeface="Arial" panose="020B0604020202020204" pitchFamily="34" charset="0"/>
              </a:rPr>
              <a:t>Tracing Systems</a:t>
            </a:r>
          </a:p>
          <a:p>
            <a:pPr marL="358775" lvl="1" indent="-177800">
              <a:spcBef>
                <a:spcPts val="0"/>
              </a:spcBef>
              <a:buClr>
                <a:schemeClr val="tx2"/>
              </a:buClr>
              <a:buFont typeface="Arial" panose="020B0604020202020204" pitchFamily="34" charset="0"/>
              <a:buChar char="‒"/>
            </a:pPr>
            <a:r>
              <a:rPr lang="en-US" sz="1000" kern="0" dirty="0">
                <a:latin typeface="Arial" panose="020B0604020202020204" pitchFamily="34" charset="0"/>
                <a:cs typeface="Arial" panose="020B0604020202020204" pitchFamily="34" charset="0"/>
              </a:rPr>
              <a:t>Twitter </a:t>
            </a:r>
            <a:r>
              <a:rPr lang="en-US" sz="1000" kern="0" dirty="0" err="1">
                <a:latin typeface="Arial" panose="020B0604020202020204" pitchFamily="34" charset="0"/>
                <a:cs typeface="Arial" panose="020B0604020202020204" pitchFamily="34" charset="0"/>
              </a:rPr>
              <a:t>Zipkin</a:t>
            </a:r>
            <a:r>
              <a:rPr lang="en-US" sz="1000" kern="0" dirty="0">
                <a:latin typeface="Arial" panose="020B0604020202020204" pitchFamily="34" charset="0"/>
                <a:cs typeface="Arial" panose="020B0604020202020204" pitchFamily="34" charset="0"/>
              </a:rPr>
              <a:t> (zipkin.io)</a:t>
            </a:r>
          </a:p>
          <a:p>
            <a:pPr marL="358775" lvl="1" indent="-177800">
              <a:spcBef>
                <a:spcPts val="0"/>
              </a:spcBef>
              <a:buClr>
                <a:schemeClr val="tx2"/>
              </a:buClr>
              <a:buFont typeface="Arial" panose="020B0604020202020204" pitchFamily="34" charset="0"/>
              <a:buChar char="‒"/>
            </a:pPr>
            <a:r>
              <a:rPr lang="en-US" sz="1000" kern="0" dirty="0">
                <a:latin typeface="Arial" panose="020B0604020202020204" pitchFamily="34" charset="0"/>
                <a:cs typeface="Arial" panose="020B0604020202020204" pitchFamily="34" charset="0"/>
              </a:rPr>
              <a:t>Uber Jaeger</a:t>
            </a:r>
          </a:p>
          <a:p>
            <a:pPr marL="358775" lvl="1" indent="-177800">
              <a:spcBef>
                <a:spcPts val="0"/>
              </a:spcBef>
              <a:buClr>
                <a:schemeClr val="tx2"/>
              </a:buClr>
              <a:buFont typeface="Arial" panose="020B0604020202020204" pitchFamily="34" charset="0"/>
              <a:buChar char="‒"/>
            </a:pPr>
            <a:r>
              <a:rPr lang="en-US" sz="1000" kern="0" dirty="0" err="1">
                <a:latin typeface="Arial" panose="020B0604020202020204" pitchFamily="34" charset="0"/>
                <a:cs typeface="Arial" panose="020B0604020202020204" pitchFamily="34" charset="0"/>
              </a:rPr>
              <a:t>OSProfiler</a:t>
            </a:r>
            <a:endParaRPr lang="en-US" sz="1000" kern="0" dirty="0">
              <a:latin typeface="Arial" panose="020B0604020202020204" pitchFamily="34" charset="0"/>
              <a:cs typeface="Arial" panose="020B0604020202020204" pitchFamily="34" charset="0"/>
            </a:endParaRPr>
          </a:p>
          <a:p>
            <a:pPr marL="358775" lvl="1" indent="-177800">
              <a:spcBef>
                <a:spcPts val="0"/>
              </a:spcBef>
              <a:buClr>
                <a:schemeClr val="tx2"/>
              </a:buClr>
              <a:buFont typeface="Arial" panose="020B0604020202020204" pitchFamily="34" charset="0"/>
              <a:buChar char="‒"/>
            </a:pPr>
            <a:r>
              <a:rPr lang="en-US" sz="1000" kern="0" dirty="0">
                <a:latin typeface="Arial" panose="020B0604020202020204" pitchFamily="34" charset="0"/>
                <a:cs typeface="Arial" panose="020B0604020202020204" pitchFamily="34" charset="0"/>
              </a:rPr>
              <a:t>Pivot Tracing (pivottracing.io)</a:t>
            </a:r>
          </a:p>
          <a:p>
            <a:pPr marL="171450" indent="-171450">
              <a:spcBef>
                <a:spcPts val="400"/>
              </a:spcBef>
              <a:buClr>
                <a:schemeClr val="tx2"/>
              </a:buClr>
              <a:buFont typeface="Wingdings" charset="2"/>
              <a:buChar char="§"/>
            </a:pPr>
            <a:r>
              <a:rPr lang="en-US" sz="1000" b="1" dirty="0">
                <a:latin typeface="Arial" panose="020B0604020202020204" pitchFamily="34" charset="0"/>
                <a:ea typeface="Arial" charset="0"/>
                <a:cs typeface="Arial" panose="020B0604020202020204" pitchFamily="34" charset="0"/>
              </a:rPr>
              <a:t>Tracing Standards</a:t>
            </a:r>
          </a:p>
          <a:p>
            <a:pPr marL="358775" lvl="1" indent="-177800">
              <a:spcBef>
                <a:spcPts val="0"/>
              </a:spcBef>
              <a:buClr>
                <a:schemeClr val="tx2"/>
              </a:buClr>
              <a:buFont typeface="Arial" panose="020B0604020202020204" pitchFamily="34" charset="0"/>
              <a:buChar char="‒"/>
            </a:pPr>
            <a:r>
              <a:rPr lang="en-US" sz="1000" kern="0" dirty="0">
                <a:latin typeface="Arial" panose="020B0604020202020204" pitchFamily="34" charset="0"/>
                <a:cs typeface="Arial" panose="020B0604020202020204" pitchFamily="34" charset="0"/>
              </a:rPr>
              <a:t>opentelemetry.io</a:t>
            </a:r>
          </a:p>
          <a:p>
            <a:pPr marL="358775" lvl="1" indent="-177800">
              <a:spcBef>
                <a:spcPts val="0"/>
              </a:spcBef>
              <a:buClr>
                <a:schemeClr val="tx2"/>
              </a:buClr>
              <a:buFont typeface="Arial" panose="020B0604020202020204" pitchFamily="34" charset="0"/>
              <a:buChar char="‒"/>
            </a:pPr>
            <a:r>
              <a:rPr lang="en-US" sz="1000" kern="0" dirty="0" err="1">
                <a:latin typeface="Arial" panose="020B0604020202020204" pitchFamily="34" charset="0"/>
                <a:cs typeface="Arial" panose="020B0604020202020204" pitchFamily="34" charset="0"/>
              </a:rPr>
              <a:t>OpenTracing</a:t>
            </a:r>
            <a:endParaRPr lang="en-US" sz="1000" kern="0" dirty="0">
              <a:latin typeface="Arial" panose="020B0604020202020204" pitchFamily="34" charset="0"/>
              <a:cs typeface="Arial" panose="020B0604020202020204" pitchFamily="34" charset="0"/>
            </a:endParaRPr>
          </a:p>
          <a:p>
            <a:pPr marL="358775" lvl="1" indent="-177800">
              <a:spcBef>
                <a:spcPts val="0"/>
              </a:spcBef>
              <a:buClr>
                <a:schemeClr val="tx2"/>
              </a:buClr>
              <a:buFont typeface="Arial" panose="020B0604020202020204" pitchFamily="34" charset="0"/>
              <a:buChar char="‒"/>
            </a:pPr>
            <a:r>
              <a:rPr lang="en-US" sz="1000" kern="0" dirty="0" err="1">
                <a:latin typeface="Arial" panose="020B0604020202020204" pitchFamily="34" charset="0"/>
                <a:cs typeface="Arial" panose="020B0604020202020204" pitchFamily="34" charset="0"/>
              </a:rPr>
              <a:t>OpenCensus</a:t>
            </a:r>
            <a:endParaRPr lang="en-US" sz="1000" kern="0" dirty="0">
              <a:latin typeface="Arial" panose="020B0604020202020204" pitchFamily="34" charset="0"/>
              <a:cs typeface="Arial" panose="020B0604020202020204" pitchFamily="34" charset="0"/>
            </a:endParaRPr>
          </a:p>
        </p:txBody>
      </p:sp>
      <p:sp>
        <p:nvSpPr>
          <p:cNvPr id="16" name="Text Box 3"/>
          <p:cNvSpPr txBox="1">
            <a:spLocks noChangeArrowheads="1"/>
          </p:cNvSpPr>
          <p:nvPr/>
        </p:nvSpPr>
        <p:spPr bwMode="auto">
          <a:xfrm>
            <a:off x="1663708" y="4770918"/>
            <a:ext cx="4485058" cy="27381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67500" tIns="39042" rIns="67500" bIns="33750"/>
          <a:lstStyle>
            <a:lvl1pPr>
              <a:tabLst>
                <a:tab pos="723900" algn="l"/>
                <a:tab pos="1447800" algn="l"/>
                <a:tab pos="2171700" algn="l"/>
                <a:tab pos="2895600" algn="l"/>
              </a:tabLst>
              <a:defRPr sz="2400">
                <a:solidFill>
                  <a:srgbClr val="000000"/>
                </a:solidFill>
                <a:latin typeface="Arial" charset="0"/>
                <a:ea typeface="SimSun" charset="0"/>
                <a:cs typeface="SimSun" charset="0"/>
              </a:defRPr>
            </a:lvl1pPr>
            <a:lvl2pPr>
              <a:tabLst>
                <a:tab pos="723900" algn="l"/>
                <a:tab pos="1447800" algn="l"/>
                <a:tab pos="2171700" algn="l"/>
                <a:tab pos="2895600" algn="l"/>
              </a:tabLst>
              <a:defRPr sz="2400">
                <a:solidFill>
                  <a:srgbClr val="000000"/>
                </a:solidFill>
                <a:latin typeface="Arial" charset="0"/>
                <a:ea typeface="SimSun" charset="0"/>
                <a:cs typeface="SimSun" charset="0"/>
              </a:defRPr>
            </a:lvl2pPr>
            <a:lvl3pPr>
              <a:tabLst>
                <a:tab pos="723900" algn="l"/>
                <a:tab pos="1447800" algn="l"/>
                <a:tab pos="2171700" algn="l"/>
                <a:tab pos="2895600" algn="l"/>
              </a:tabLst>
              <a:defRPr sz="2400">
                <a:solidFill>
                  <a:srgbClr val="000000"/>
                </a:solidFill>
                <a:latin typeface="Arial" charset="0"/>
                <a:ea typeface="SimSun" charset="0"/>
                <a:cs typeface="SimSun" charset="0"/>
              </a:defRPr>
            </a:lvl3pPr>
            <a:lvl4pPr>
              <a:tabLst>
                <a:tab pos="723900" algn="l"/>
                <a:tab pos="1447800" algn="l"/>
                <a:tab pos="2171700" algn="l"/>
                <a:tab pos="2895600" algn="l"/>
              </a:tabLst>
              <a:defRPr sz="2400">
                <a:solidFill>
                  <a:srgbClr val="000000"/>
                </a:solidFill>
                <a:latin typeface="Arial" charset="0"/>
                <a:ea typeface="SimSun" charset="0"/>
                <a:cs typeface="SimSun" charset="0"/>
              </a:defRPr>
            </a:lvl4pPr>
            <a:lvl5pPr>
              <a:tabLst>
                <a:tab pos="723900" algn="l"/>
                <a:tab pos="1447800" algn="l"/>
                <a:tab pos="2171700" algn="l"/>
                <a:tab pos="2895600" algn="l"/>
              </a:tabLst>
              <a:defRPr sz="2400">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Lst>
              <a:defRPr sz="2400">
                <a:solidFill>
                  <a:srgbClr val="000000"/>
                </a:solidFill>
                <a:latin typeface="Arial" charset="0"/>
                <a:ea typeface="SimSun" charset="0"/>
                <a:cs typeface="SimSun" charset="0"/>
              </a:defRPr>
            </a:lvl9pPr>
          </a:lstStyle>
          <a:p>
            <a:pPr>
              <a:defRPr/>
            </a:pPr>
            <a:r>
              <a:rPr lang="en-US" sz="500" dirty="0"/>
              <a:t>[1] http://</a:t>
            </a:r>
            <a:r>
              <a:rPr lang="en-US" sz="500" dirty="0" err="1"/>
              <a:t>opentracing.io</a:t>
            </a:r>
            <a:r>
              <a:rPr lang="en-US" sz="500" dirty="0"/>
              <a:t>/documentation/</a:t>
            </a:r>
          </a:p>
          <a:p>
            <a:pPr>
              <a:defRPr/>
            </a:pPr>
            <a:r>
              <a:rPr lang="en-US" sz="500" dirty="0"/>
              <a:t>[2] https://</a:t>
            </a:r>
            <a:r>
              <a:rPr lang="en-US" sz="500" dirty="0" err="1"/>
              <a:t>github.com</a:t>
            </a:r>
            <a:r>
              <a:rPr lang="en-US" sz="500" dirty="0"/>
              <a:t>/</a:t>
            </a:r>
            <a:r>
              <a:rPr lang="en-US" sz="500" dirty="0" err="1"/>
              <a:t>opentracing</a:t>
            </a:r>
            <a:r>
              <a:rPr lang="en-US" sz="500" dirty="0"/>
              <a:t>/specification/blob/master/</a:t>
            </a:r>
            <a:r>
              <a:rPr lang="en-US" sz="500" dirty="0" err="1"/>
              <a:t>specification.md</a:t>
            </a:r>
            <a:endParaRPr lang="en-US" sz="500" dirty="0"/>
          </a:p>
        </p:txBody>
      </p:sp>
      <p:sp>
        <p:nvSpPr>
          <p:cNvPr id="20" name="Rectangle 19"/>
          <p:cNvSpPr/>
          <p:nvPr/>
        </p:nvSpPr>
        <p:spPr>
          <a:xfrm>
            <a:off x="514545" y="4512314"/>
            <a:ext cx="3151850" cy="338554"/>
          </a:xfrm>
          <a:prstGeom prst="rect">
            <a:avLst/>
          </a:prstGeom>
        </p:spPr>
        <p:txBody>
          <a:bodyPr wrap="square">
            <a:spAutoFit/>
          </a:bodyPr>
          <a:lstStyle/>
          <a:p>
            <a:pPr marL="0" indent="0">
              <a:buNone/>
            </a:pPr>
            <a:r>
              <a:rPr lang="en-US" sz="800" dirty="0" err="1">
                <a:latin typeface="Arial" charset="0"/>
                <a:ea typeface="Arial" charset="0"/>
                <a:cs typeface="Arial" charset="0"/>
              </a:rPr>
              <a:t>OpenTracing</a:t>
            </a:r>
            <a:r>
              <a:rPr lang="en-US" sz="800" dirty="0">
                <a:latin typeface="Arial" charset="0"/>
                <a:ea typeface="Arial" charset="0"/>
                <a:cs typeface="Arial" charset="0"/>
              </a:rPr>
              <a:t> provides a consistent, expressive, vendor-neutral APIs for popular platforms [1]</a:t>
            </a:r>
          </a:p>
        </p:txBody>
      </p:sp>
      <p:sp>
        <p:nvSpPr>
          <p:cNvPr id="17" name="Rectangle 16"/>
          <p:cNvSpPr/>
          <p:nvPr/>
        </p:nvSpPr>
        <p:spPr>
          <a:xfrm>
            <a:off x="3538057" y="3139471"/>
            <a:ext cx="1940879" cy="861774"/>
          </a:xfrm>
          <a:prstGeom prst="rect">
            <a:avLst/>
          </a:prstGeom>
        </p:spPr>
        <p:txBody>
          <a:bodyPr wrap="square">
            <a:spAutoFit/>
          </a:bodyPr>
          <a:lstStyle/>
          <a:p>
            <a:pPr>
              <a:spcBef>
                <a:spcPts val="400"/>
              </a:spcBef>
            </a:pPr>
            <a:r>
              <a:rPr lang="en-US" sz="1000" dirty="0">
                <a:latin typeface="Arial" charset="0"/>
                <a:ea typeface="Arial" charset="0"/>
                <a:cs typeface="Arial" charset="0"/>
              </a:rPr>
              <a:t>2019: The open source distributed tracing projects </a:t>
            </a:r>
            <a:r>
              <a:rPr lang="en-US" sz="1000" dirty="0" err="1">
                <a:latin typeface="Arial" charset="0"/>
                <a:ea typeface="Arial" charset="0"/>
                <a:cs typeface="Arial" charset="0"/>
              </a:rPr>
              <a:t>OpenCensus</a:t>
            </a:r>
            <a:r>
              <a:rPr lang="en-US" sz="1000" dirty="0">
                <a:latin typeface="Arial" charset="0"/>
                <a:ea typeface="Arial" charset="0"/>
                <a:cs typeface="Arial" charset="0"/>
              </a:rPr>
              <a:t> and </a:t>
            </a:r>
            <a:r>
              <a:rPr lang="en-US" sz="1000" dirty="0" err="1">
                <a:latin typeface="Arial" charset="0"/>
                <a:ea typeface="Arial" charset="0"/>
                <a:cs typeface="Arial" charset="0"/>
              </a:rPr>
              <a:t>OpenTracing</a:t>
            </a:r>
            <a:r>
              <a:rPr lang="en-US" sz="1000" dirty="0">
                <a:latin typeface="Arial" charset="0"/>
                <a:ea typeface="Arial" charset="0"/>
                <a:cs typeface="Arial" charset="0"/>
              </a:rPr>
              <a:t> were merged into anew project called </a:t>
            </a:r>
            <a:r>
              <a:rPr lang="en-US" sz="1000" dirty="0" err="1">
                <a:latin typeface="Arial" charset="0"/>
                <a:ea typeface="Arial" charset="0"/>
                <a:cs typeface="Arial" charset="0"/>
              </a:rPr>
              <a:t>OpenTelemetry</a:t>
            </a:r>
            <a:endParaRPr lang="en-US" sz="1000" dirty="0">
              <a:latin typeface="Arial" charset="0"/>
              <a:ea typeface="Arial" charset="0"/>
              <a:cs typeface="Arial" charset="0"/>
            </a:endParaRPr>
          </a:p>
        </p:txBody>
      </p:sp>
      <p:pic>
        <p:nvPicPr>
          <p:cNvPr id="4" name="Picture 3"/>
          <p:cNvPicPr>
            <a:picLocks noChangeAspect="1"/>
          </p:cNvPicPr>
          <p:nvPr/>
        </p:nvPicPr>
        <p:blipFill>
          <a:blip r:embed="rId8"/>
          <a:stretch>
            <a:fillRect/>
          </a:stretch>
        </p:blipFill>
        <p:spPr>
          <a:xfrm>
            <a:off x="5618810" y="2964401"/>
            <a:ext cx="2521890" cy="1861891"/>
          </a:xfrm>
          <a:prstGeom prst="rect">
            <a:avLst/>
          </a:prstGeom>
        </p:spPr>
      </p:pic>
    </p:spTree>
    <p:extLst>
      <p:ext uri="{BB962C8B-B14F-4D97-AF65-F5344CB8AC3E}">
        <p14:creationId xmlns:p14="http://schemas.microsoft.com/office/powerpoint/2010/main" val="223645157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Tracing Services/Systems</a:t>
            </a:r>
            <a:br>
              <a:rPr lang="en-US" sz="1400" dirty="0">
                <a:latin typeface="Arial" charset="0"/>
                <a:ea typeface="Arial" charset="0"/>
                <a:cs typeface="Arial" charset="0"/>
              </a:rPr>
            </a:br>
            <a:r>
              <a:rPr lang="en-US" sz="1400" b="0" dirty="0" err="1">
                <a:latin typeface="Arial" charset="0"/>
                <a:ea typeface="Arial" charset="0"/>
                <a:cs typeface="Arial" charset="0"/>
              </a:rPr>
              <a:t>Stackdriver</a:t>
            </a:r>
            <a:r>
              <a:rPr lang="en-US" sz="1400" b="0" dirty="0">
                <a:latin typeface="Arial" charset="0"/>
                <a:ea typeface="Arial" charset="0"/>
                <a:cs typeface="Arial" charset="0"/>
              </a:rPr>
              <a:t>, X-Ray, Jaeger</a:t>
            </a:r>
            <a:endParaRPr lang="en-US" sz="1400" b="0" dirty="0"/>
          </a:p>
        </p:txBody>
      </p:sp>
      <p:pic>
        <p:nvPicPr>
          <p:cNvPr id="1026" name="Picture 2" descr="Google's Stackdriver Trace Demo Overvie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2854" y="661182"/>
            <a:ext cx="2439949" cy="2074714"/>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332508" y="632887"/>
            <a:ext cx="4068000" cy="938719"/>
          </a:xfrm>
          <a:prstGeom prst="rect">
            <a:avLst/>
          </a:prstGeom>
        </p:spPr>
        <p:txBody>
          <a:bodyPr wrap="square">
            <a:spAutoFit/>
          </a:bodyPr>
          <a:lstStyle/>
          <a:p>
            <a:pPr>
              <a:spcBef>
                <a:spcPts val="400"/>
              </a:spcBef>
            </a:pPr>
            <a:r>
              <a:rPr lang="en-US" sz="1100" b="1" dirty="0" err="1">
                <a:latin typeface="Arial" charset="0"/>
                <a:ea typeface="Arial" charset="0"/>
                <a:cs typeface="Arial" charset="0"/>
              </a:rPr>
              <a:t>Stackdriver</a:t>
            </a:r>
            <a:r>
              <a:rPr lang="en-US" sz="1100" b="1" dirty="0">
                <a:latin typeface="Arial" charset="0"/>
                <a:ea typeface="Arial" charset="0"/>
                <a:cs typeface="Arial" charset="0"/>
              </a:rPr>
              <a:t> (Google) Characteristics</a:t>
            </a:r>
          </a:p>
          <a:p>
            <a:pPr marL="171450" indent="-171450">
              <a:spcBef>
                <a:spcPts val="0"/>
              </a:spcBef>
              <a:buClr>
                <a:schemeClr val="tx2"/>
              </a:buClr>
              <a:buFont typeface="Wingdings" charset="2"/>
              <a:buChar char="§"/>
            </a:pPr>
            <a:r>
              <a:rPr lang="en-US" sz="1100" dirty="0">
                <a:latin typeface="Arial" charset="0"/>
                <a:ea typeface="Arial" charset="0"/>
                <a:cs typeface="Arial" charset="0"/>
              </a:rPr>
              <a:t>Support for Python and </a:t>
            </a:r>
            <a:r>
              <a:rPr lang="en-US" sz="1100" dirty="0" err="1">
                <a:latin typeface="Arial" charset="0"/>
                <a:ea typeface="Arial" charset="0"/>
                <a:cs typeface="Arial" charset="0"/>
              </a:rPr>
              <a:t>gRPC</a:t>
            </a:r>
            <a:r>
              <a:rPr lang="en-US" sz="1100" dirty="0">
                <a:latin typeface="Arial" charset="0"/>
                <a:ea typeface="Arial" charset="0"/>
                <a:cs typeface="Arial" charset="0"/>
              </a:rPr>
              <a:t> </a:t>
            </a:r>
          </a:p>
          <a:p>
            <a:pPr marL="171450" indent="-171450">
              <a:spcBef>
                <a:spcPts val="0"/>
              </a:spcBef>
              <a:buClr>
                <a:schemeClr val="tx2"/>
              </a:buClr>
              <a:buFont typeface="Wingdings" charset="2"/>
              <a:buChar char="§"/>
            </a:pPr>
            <a:r>
              <a:rPr lang="en-US" sz="1100" dirty="0">
                <a:latin typeface="Arial" charset="0"/>
                <a:ea typeface="Arial" charset="0"/>
                <a:cs typeface="Arial" charset="0"/>
              </a:rPr>
              <a:t>Support </a:t>
            </a:r>
            <a:r>
              <a:rPr lang="en-US" sz="1100" dirty="0" err="1">
                <a:latin typeface="Arial" charset="0"/>
                <a:ea typeface="Arial" charset="0"/>
                <a:cs typeface="Arial" charset="0"/>
              </a:rPr>
              <a:t>Zipkin</a:t>
            </a:r>
            <a:r>
              <a:rPr lang="en-US" sz="1100" dirty="0">
                <a:latin typeface="Arial" charset="0"/>
                <a:ea typeface="Arial" charset="0"/>
                <a:cs typeface="Arial" charset="0"/>
              </a:rPr>
              <a:t> traces with forwarding to </a:t>
            </a:r>
            <a:r>
              <a:rPr lang="en-US" sz="1100" dirty="0" err="1">
                <a:latin typeface="Arial" charset="0"/>
                <a:ea typeface="Arial" charset="0"/>
                <a:cs typeface="Arial" charset="0"/>
              </a:rPr>
              <a:t>Stackdriver</a:t>
            </a:r>
            <a:endParaRPr lang="en-US" sz="1100" dirty="0">
              <a:latin typeface="Arial" charset="0"/>
              <a:ea typeface="Arial" charset="0"/>
              <a:cs typeface="Arial" charset="0"/>
            </a:endParaRPr>
          </a:p>
          <a:p>
            <a:pPr marL="171450" indent="-171450">
              <a:spcBef>
                <a:spcPts val="0"/>
              </a:spcBef>
              <a:buClr>
                <a:schemeClr val="tx2"/>
              </a:buClr>
              <a:buFont typeface="Wingdings" charset="2"/>
              <a:buChar char="§"/>
            </a:pPr>
            <a:r>
              <a:rPr lang="en-US" sz="1100" dirty="0">
                <a:latin typeface="Arial" charset="0"/>
                <a:ea typeface="Arial" charset="0"/>
                <a:cs typeface="Arial" charset="0"/>
              </a:rPr>
              <a:t>Easy to install: start Docker image on Compute Engine and view traces of a sample app within a few of minutes</a:t>
            </a:r>
          </a:p>
        </p:txBody>
      </p:sp>
      <p:pic>
        <p:nvPicPr>
          <p:cNvPr id="7" name="Picture 2" descr="AWS X-Ray: Service Ma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939" b="5124"/>
          <a:stretch/>
        </p:blipFill>
        <p:spPr bwMode="auto">
          <a:xfrm>
            <a:off x="4359275" y="2121085"/>
            <a:ext cx="2110264" cy="1470489"/>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
        <p:nvSpPr>
          <p:cNvPr id="8" name="Rectangle 7"/>
          <p:cNvSpPr/>
          <p:nvPr/>
        </p:nvSpPr>
        <p:spPr>
          <a:xfrm>
            <a:off x="332508" y="2003285"/>
            <a:ext cx="4068000" cy="1107996"/>
          </a:xfrm>
          <a:prstGeom prst="rect">
            <a:avLst/>
          </a:prstGeom>
        </p:spPr>
        <p:txBody>
          <a:bodyPr wrap="square">
            <a:spAutoFit/>
          </a:bodyPr>
          <a:lstStyle/>
          <a:p>
            <a:pPr>
              <a:spcBef>
                <a:spcPts val="400"/>
              </a:spcBef>
            </a:pPr>
            <a:r>
              <a:rPr lang="en-US" sz="1100" b="1" dirty="0">
                <a:latin typeface="Arial" charset="0"/>
                <a:ea typeface="Arial" charset="0"/>
                <a:cs typeface="Arial" charset="0"/>
              </a:rPr>
              <a:t>X-Ray (AWS) Characteristics</a:t>
            </a:r>
          </a:p>
          <a:p>
            <a:pPr marL="171450" indent="-171450">
              <a:spcBef>
                <a:spcPts val="0"/>
              </a:spcBef>
              <a:buClr>
                <a:schemeClr val="tx2"/>
              </a:buClr>
              <a:buFont typeface="Wingdings" charset="2"/>
              <a:buChar char="§"/>
            </a:pPr>
            <a:r>
              <a:rPr lang="en-US" sz="1100" dirty="0">
                <a:latin typeface="Arial" charset="0"/>
                <a:ea typeface="Arial" charset="0"/>
                <a:cs typeface="Arial" charset="0"/>
              </a:rPr>
              <a:t>Support for </a:t>
            </a:r>
            <a:r>
              <a:rPr lang="en-US" sz="1100" dirty="0" err="1">
                <a:latin typeface="Arial" charset="0"/>
                <a:ea typeface="Arial" charset="0"/>
                <a:cs typeface="Arial" charset="0"/>
              </a:rPr>
              <a:t>OpenCensus</a:t>
            </a:r>
            <a:r>
              <a:rPr lang="en-US" sz="1100" dirty="0">
                <a:latin typeface="Arial" charset="0"/>
                <a:ea typeface="Arial" charset="0"/>
                <a:cs typeface="Arial" charset="0"/>
              </a:rPr>
              <a:t> but not </a:t>
            </a:r>
            <a:r>
              <a:rPr lang="en-US" sz="1100" dirty="0" err="1">
                <a:latin typeface="Arial" charset="0"/>
                <a:ea typeface="Arial" charset="0"/>
                <a:cs typeface="Arial" charset="0"/>
              </a:rPr>
              <a:t>OpenTracing</a:t>
            </a:r>
            <a:endParaRPr lang="en-US" sz="1100" dirty="0">
              <a:latin typeface="Arial" charset="0"/>
              <a:ea typeface="Arial" charset="0"/>
              <a:cs typeface="Arial" charset="0"/>
            </a:endParaRPr>
          </a:p>
          <a:p>
            <a:pPr marL="171450" indent="-171450">
              <a:spcBef>
                <a:spcPts val="0"/>
              </a:spcBef>
              <a:buClr>
                <a:schemeClr val="tx2"/>
              </a:buClr>
              <a:buFont typeface="Wingdings" charset="2"/>
              <a:buChar char="§"/>
            </a:pPr>
            <a:r>
              <a:rPr lang="en-US" sz="1100" dirty="0">
                <a:latin typeface="Arial" charset="0"/>
                <a:ea typeface="Arial" charset="0"/>
                <a:cs typeface="Arial" charset="0"/>
              </a:rPr>
              <a:t>Support for Python, Node, Java, and .NET apps (X-Ray SDK pushes metrics to a local collector).</a:t>
            </a:r>
          </a:p>
          <a:p>
            <a:pPr marL="171450" indent="-171450">
              <a:spcBef>
                <a:spcPts val="0"/>
              </a:spcBef>
              <a:buClr>
                <a:schemeClr val="tx2"/>
              </a:buClr>
              <a:buFont typeface="Wingdings" charset="2"/>
              <a:buChar char="§"/>
            </a:pPr>
            <a:r>
              <a:rPr lang="en-US" sz="1100" dirty="0">
                <a:latin typeface="Arial" charset="0"/>
                <a:ea typeface="Arial" charset="0"/>
                <a:cs typeface="Arial" charset="0"/>
              </a:rPr>
              <a:t>Sampling rates configuration based on different objects (e.g. service types like EC2 or </a:t>
            </a:r>
            <a:r>
              <a:rPr lang="en-US" sz="1100" dirty="0" err="1">
                <a:latin typeface="Arial" charset="0"/>
                <a:ea typeface="Arial" charset="0"/>
                <a:cs typeface="Arial" charset="0"/>
              </a:rPr>
              <a:t>Beanstock</a:t>
            </a:r>
            <a:r>
              <a:rPr lang="en-US" sz="1100" dirty="0">
                <a:latin typeface="Arial" charset="0"/>
                <a:ea typeface="Arial" charset="0"/>
                <a:cs typeface="Arial" charset="0"/>
              </a:rPr>
              <a:t>)</a:t>
            </a:r>
          </a:p>
        </p:txBody>
      </p:sp>
      <p:sp>
        <p:nvSpPr>
          <p:cNvPr id="9" name="Rectangle 8"/>
          <p:cNvSpPr/>
          <p:nvPr/>
        </p:nvSpPr>
        <p:spPr>
          <a:xfrm>
            <a:off x="332509" y="3542960"/>
            <a:ext cx="4068000" cy="938719"/>
          </a:xfrm>
          <a:prstGeom prst="rect">
            <a:avLst/>
          </a:prstGeom>
        </p:spPr>
        <p:txBody>
          <a:bodyPr wrap="square">
            <a:spAutoFit/>
          </a:bodyPr>
          <a:lstStyle/>
          <a:p>
            <a:pPr>
              <a:spcBef>
                <a:spcPts val="400"/>
              </a:spcBef>
            </a:pPr>
            <a:r>
              <a:rPr lang="en-US" sz="1100" b="1" dirty="0">
                <a:latin typeface="Arial" charset="0"/>
                <a:ea typeface="Arial" charset="0"/>
                <a:cs typeface="Arial" charset="0"/>
              </a:rPr>
              <a:t>Jaeger (Uber) Characteristics</a:t>
            </a:r>
          </a:p>
          <a:p>
            <a:pPr marL="171450" indent="-171450">
              <a:spcBef>
                <a:spcPts val="0"/>
              </a:spcBef>
              <a:buClr>
                <a:schemeClr val="tx2"/>
              </a:buClr>
              <a:buFont typeface="Wingdings" charset="2"/>
              <a:buChar char="§"/>
            </a:pPr>
            <a:r>
              <a:rPr lang="en-US" sz="1100" dirty="0">
                <a:latin typeface="Arial" charset="0"/>
                <a:ea typeface="Arial" charset="0"/>
                <a:cs typeface="Arial" charset="0"/>
              </a:rPr>
              <a:t>Supports </a:t>
            </a:r>
            <a:r>
              <a:rPr lang="en-US" sz="1100" dirty="0" err="1">
                <a:latin typeface="Arial" charset="0"/>
                <a:ea typeface="Arial" charset="0"/>
                <a:cs typeface="Arial" charset="0"/>
              </a:rPr>
              <a:t>OpenTracing</a:t>
            </a:r>
            <a:r>
              <a:rPr lang="en-US" sz="1100" dirty="0">
                <a:latin typeface="Arial" charset="0"/>
                <a:ea typeface="Arial" charset="0"/>
                <a:cs typeface="Arial" charset="0"/>
              </a:rPr>
              <a:t> </a:t>
            </a:r>
          </a:p>
          <a:p>
            <a:pPr marL="171450" indent="-171450">
              <a:spcBef>
                <a:spcPts val="0"/>
              </a:spcBef>
              <a:buClr>
                <a:schemeClr val="tx2"/>
              </a:buClr>
              <a:buFont typeface="Wingdings" charset="2"/>
              <a:buChar char="§"/>
            </a:pPr>
            <a:r>
              <a:rPr lang="en-US" sz="1100" dirty="0">
                <a:latin typeface="Arial" charset="0"/>
                <a:ea typeface="Arial" charset="0"/>
                <a:cs typeface="Arial" charset="0"/>
              </a:rPr>
              <a:t>Send traces to a local agent via UDP, who sends traces to a collector</a:t>
            </a:r>
          </a:p>
          <a:p>
            <a:pPr marL="171450" indent="-171450">
              <a:spcBef>
                <a:spcPts val="0"/>
              </a:spcBef>
              <a:buClr>
                <a:schemeClr val="tx2"/>
              </a:buClr>
              <a:buFont typeface="Wingdings" charset="2"/>
              <a:buChar char="§"/>
            </a:pPr>
            <a:r>
              <a:rPr lang="en-US" sz="1100" dirty="0">
                <a:latin typeface="Arial" charset="0"/>
                <a:ea typeface="Arial" charset="0"/>
                <a:cs typeface="Arial" charset="0"/>
              </a:rPr>
              <a:t>Supports Cassandra for trace storage</a:t>
            </a:r>
          </a:p>
        </p:txBody>
      </p:sp>
      <p:pic>
        <p:nvPicPr>
          <p:cNvPr id="10" name="Picture 4" descr="Jaeger: Trace detail view exampl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58169" y="3235688"/>
            <a:ext cx="2923217" cy="1605549"/>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51949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sz="1400" dirty="0">
                <a:latin typeface="Arial" charset="0"/>
                <a:ea typeface="Arial" charset="0"/>
                <a:cs typeface="Arial" charset="0"/>
              </a:rPr>
              <a:t>Tracing Services/Systems</a:t>
            </a:r>
            <a:br>
              <a:rPr lang="en-US" sz="1400" dirty="0">
                <a:latin typeface="Arial" charset="0"/>
                <a:ea typeface="Arial" charset="0"/>
                <a:cs typeface="Arial" charset="0"/>
              </a:rPr>
            </a:br>
            <a:r>
              <a:rPr lang="en-US" sz="1400" b="0" dirty="0" err="1">
                <a:latin typeface="Arial" charset="0"/>
                <a:ea typeface="Arial" charset="0"/>
                <a:cs typeface="Arial" charset="0"/>
              </a:rPr>
              <a:t>Zipkin</a:t>
            </a:r>
            <a:endParaRPr lang="en-US" sz="1400" b="0" dirty="0"/>
          </a:p>
        </p:txBody>
      </p:sp>
      <p:sp>
        <p:nvSpPr>
          <p:cNvPr id="7" name="Rectangle 6"/>
          <p:cNvSpPr/>
          <p:nvPr/>
        </p:nvSpPr>
        <p:spPr>
          <a:xfrm>
            <a:off x="332509" y="2610641"/>
            <a:ext cx="3713509" cy="1569660"/>
          </a:xfrm>
          <a:prstGeom prst="rect">
            <a:avLst/>
          </a:prstGeom>
        </p:spPr>
        <p:txBody>
          <a:bodyPr wrap="square">
            <a:spAutoFit/>
          </a:bodyPr>
          <a:lstStyle/>
          <a:p>
            <a:pPr>
              <a:spcBef>
                <a:spcPts val="400"/>
              </a:spcBef>
            </a:pPr>
            <a:r>
              <a:rPr lang="en-US" sz="1200" b="1" dirty="0" err="1">
                <a:latin typeface="Arial" charset="0"/>
                <a:ea typeface="Arial" charset="0"/>
                <a:cs typeface="Arial" charset="0"/>
              </a:rPr>
              <a:t>Zipkin</a:t>
            </a:r>
            <a:r>
              <a:rPr lang="en-US" sz="1200" b="1" dirty="0">
                <a:latin typeface="Arial" charset="0"/>
                <a:ea typeface="Arial" charset="0"/>
                <a:cs typeface="Arial" charset="0"/>
              </a:rPr>
              <a:t> Characteristics</a:t>
            </a:r>
          </a:p>
          <a:p>
            <a:pPr marL="171450" indent="-171450">
              <a:spcBef>
                <a:spcPts val="0"/>
              </a:spcBef>
              <a:buClr>
                <a:schemeClr val="tx2"/>
              </a:buClr>
              <a:buFont typeface="Wingdings" charset="2"/>
              <a:buChar char="§"/>
            </a:pPr>
            <a:r>
              <a:rPr lang="en-US" sz="1200" dirty="0">
                <a:latin typeface="Arial" charset="0"/>
                <a:ea typeface="Arial" charset="0"/>
                <a:cs typeface="Arial" charset="0"/>
              </a:rPr>
              <a:t>Supports Cassandra, </a:t>
            </a:r>
            <a:r>
              <a:rPr lang="en-US" sz="1200" dirty="0" err="1">
                <a:latin typeface="Arial" charset="0"/>
                <a:ea typeface="Arial" charset="0"/>
                <a:cs typeface="Arial" charset="0"/>
              </a:rPr>
              <a:t>ElasticSearch</a:t>
            </a:r>
            <a:r>
              <a:rPr lang="en-US" sz="1200" dirty="0">
                <a:latin typeface="Arial" charset="0"/>
                <a:ea typeface="Arial" charset="0"/>
                <a:cs typeface="Arial" charset="0"/>
              </a:rPr>
              <a:t>, and MySQL</a:t>
            </a:r>
          </a:p>
          <a:p>
            <a:pPr marL="171450" indent="-171450">
              <a:spcBef>
                <a:spcPts val="0"/>
              </a:spcBef>
              <a:buClr>
                <a:schemeClr val="tx2"/>
              </a:buClr>
              <a:buFont typeface="Wingdings" charset="2"/>
              <a:buChar char="§"/>
            </a:pPr>
            <a:r>
              <a:rPr lang="en-US" sz="1200" dirty="0">
                <a:latin typeface="Arial" charset="0"/>
                <a:ea typeface="Arial" charset="0"/>
                <a:cs typeface="Arial" charset="0"/>
              </a:rPr>
              <a:t>Implementations in Java, Go, JavaScript, Ruby, and Scala.</a:t>
            </a:r>
          </a:p>
          <a:p>
            <a:pPr marL="171450" indent="-171450">
              <a:spcBef>
                <a:spcPts val="0"/>
              </a:spcBef>
              <a:buClr>
                <a:schemeClr val="tx2"/>
              </a:buClr>
              <a:buFont typeface="Wingdings" charset="2"/>
              <a:buChar char="§"/>
            </a:pPr>
            <a:r>
              <a:rPr lang="en-US" sz="1200" dirty="0">
                <a:latin typeface="Arial" charset="0"/>
                <a:ea typeface="Arial" charset="0"/>
                <a:cs typeface="Arial" charset="0"/>
              </a:rPr>
              <a:t>Instrumented apps send data to a remote collector via HTTP, Kafka, and Scribe </a:t>
            </a:r>
          </a:p>
          <a:p>
            <a:pPr marL="171450" indent="-171450">
              <a:spcBef>
                <a:spcPts val="0"/>
              </a:spcBef>
              <a:buClr>
                <a:schemeClr val="tx2"/>
              </a:buClr>
              <a:buFont typeface="Wingdings" charset="2"/>
              <a:buChar char="§"/>
            </a:pPr>
            <a:r>
              <a:rPr lang="en-US" sz="1200" dirty="0">
                <a:latin typeface="Arial" charset="0"/>
                <a:ea typeface="Arial" charset="0"/>
                <a:cs typeface="Arial" charset="0"/>
              </a:rPr>
              <a:t>Python libraries: </a:t>
            </a:r>
            <a:r>
              <a:rPr lang="en-US" sz="1200" dirty="0" err="1">
                <a:latin typeface="Arial" charset="0"/>
                <a:ea typeface="Arial" charset="0"/>
                <a:cs typeface="Arial" charset="0"/>
              </a:rPr>
              <a:t>py_zipkin</a:t>
            </a:r>
            <a:r>
              <a:rPr lang="en-US" sz="1200" dirty="0">
                <a:latin typeface="Arial" charset="0"/>
                <a:ea typeface="Arial" charset="0"/>
                <a:cs typeface="Arial" charset="0"/>
              </a:rPr>
              <a:t>, </a:t>
            </a:r>
            <a:r>
              <a:rPr lang="en-US" sz="1200" dirty="0" err="1">
                <a:latin typeface="Arial" charset="0"/>
                <a:ea typeface="Arial" charset="0"/>
                <a:cs typeface="Arial" charset="0"/>
              </a:rPr>
              <a:t>pyramid_zipkin</a:t>
            </a:r>
            <a:r>
              <a:rPr lang="en-US" sz="1200" dirty="0">
                <a:latin typeface="Arial" charset="0"/>
                <a:ea typeface="Arial" charset="0"/>
                <a:cs typeface="Arial" charset="0"/>
              </a:rPr>
              <a:t>, </a:t>
            </a:r>
            <a:r>
              <a:rPr lang="en-US" sz="1200" dirty="0" err="1">
                <a:latin typeface="Arial" charset="0"/>
                <a:ea typeface="Arial" charset="0"/>
                <a:cs typeface="Arial" charset="0"/>
              </a:rPr>
              <a:t>swagger_zipkin</a:t>
            </a:r>
            <a:r>
              <a:rPr lang="en-US" sz="1200" dirty="0">
                <a:latin typeface="Arial" charset="0"/>
                <a:ea typeface="Arial" charset="0"/>
                <a:cs typeface="Arial" charset="0"/>
              </a:rPr>
              <a:t>, and flask-</a:t>
            </a:r>
            <a:r>
              <a:rPr lang="en-US" sz="1200" dirty="0" err="1">
                <a:latin typeface="Arial" charset="0"/>
                <a:ea typeface="Arial" charset="0"/>
                <a:cs typeface="Arial" charset="0"/>
              </a:rPr>
              <a:t>zipkin</a:t>
            </a:r>
            <a:endParaRPr lang="en-US" sz="1200" dirty="0">
              <a:latin typeface="Arial" charset="0"/>
              <a:ea typeface="Arial" charset="0"/>
              <a:cs typeface="Arial" charset="0"/>
            </a:endParaRPr>
          </a:p>
        </p:txBody>
      </p:sp>
      <p:pic>
        <p:nvPicPr>
          <p:cNvPr id="4098" name="Picture 2" descr="Zipkin screenshot of Gantt ch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061" y="636403"/>
            <a:ext cx="7554612" cy="179030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904523" y="698953"/>
            <a:ext cx="2201033" cy="4154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a:t>
            </a:r>
            <a:r>
              <a:rPr lang="en-US" sz="1000" dirty="0">
                <a:latin typeface="Arial" panose="020B0604020202020204" pitchFamily="34" charset="0"/>
                <a:cs typeface="Arial" panose="020B0604020202020204" pitchFamily="34" charset="0"/>
              </a:rPr>
              <a:t>. Gantt view of individual traces (tree of dependencies)</a:t>
            </a:r>
          </a:p>
        </p:txBody>
      </p:sp>
      <p:sp>
        <p:nvSpPr>
          <p:cNvPr id="4" name="TextBox 3"/>
          <p:cNvSpPr txBox="1"/>
          <p:nvPr/>
        </p:nvSpPr>
        <p:spPr>
          <a:xfrm>
            <a:off x="4478942" y="2610641"/>
            <a:ext cx="3588929" cy="415498"/>
          </a:xfrm>
          <a:prstGeom prst="rect">
            <a:avLst/>
          </a:prstGeom>
          <a:noFill/>
        </p:spPr>
        <p:txBody>
          <a:bodyPr wrap="square" rtlCol="0">
            <a:spAutoFit/>
          </a:bodyPr>
          <a:lstStyle/>
          <a:p>
            <a:r>
              <a:rPr lang="en-US" sz="1000" b="1" dirty="0">
                <a:latin typeface="Arial" panose="020B0604020202020204" pitchFamily="34" charset="0"/>
                <a:cs typeface="Arial" panose="020B0604020202020204" pitchFamily="34" charset="0"/>
              </a:rPr>
              <a:t>Figure</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Example</a:t>
            </a:r>
            <a:r>
              <a:rPr lang="en-US" sz="1000" dirty="0">
                <a:latin typeface="Arial" panose="020B0604020202020204" pitchFamily="34" charset="0"/>
                <a:cs typeface="Arial" panose="020B0604020202020204" pitchFamily="34" charset="0"/>
              </a:rPr>
              <a:t> of how to add instrumentation when using https://github.com/Yelp/py_zipkin</a:t>
            </a:r>
          </a:p>
        </p:txBody>
      </p:sp>
      <p:pic>
        <p:nvPicPr>
          <p:cNvPr id="5" name="Picture 4"/>
          <p:cNvPicPr>
            <a:picLocks noChangeAspect="1"/>
          </p:cNvPicPr>
          <p:nvPr/>
        </p:nvPicPr>
        <p:blipFill>
          <a:blip r:embed="rId4"/>
          <a:stretch>
            <a:fillRect/>
          </a:stretch>
        </p:blipFill>
        <p:spPr>
          <a:xfrm>
            <a:off x="4547723" y="3073976"/>
            <a:ext cx="3520148" cy="1606151"/>
          </a:xfrm>
          <a:prstGeom prst="rect">
            <a:avLst/>
          </a:prstGeom>
        </p:spPr>
      </p:pic>
    </p:spTree>
    <p:extLst>
      <p:ext uri="{BB962C8B-B14F-4D97-AF65-F5344CB8AC3E}">
        <p14:creationId xmlns:p14="http://schemas.microsoft.com/office/powerpoint/2010/main" val="2181796269"/>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theme/theme1.xml><?xml version="1.0" encoding="utf-8"?>
<a:theme xmlns:a="http://schemas.openxmlformats.org/drawingml/2006/main" name="1_Cover Page Image Horizontal Logo">
  <a:themeElements>
    <a:clrScheme name="Huawei 2019">
      <a:dk1>
        <a:srgbClr val="231815"/>
      </a:dk1>
      <a:lt1>
        <a:srgbClr val="FFFFFF"/>
      </a:lt1>
      <a:dk2>
        <a:srgbClr val="C7000B"/>
      </a:dk2>
      <a:lt2>
        <a:srgbClr val="DDDDDD"/>
      </a:lt2>
      <a:accent1>
        <a:srgbClr val="C40054"/>
      </a:accent1>
      <a:accent2>
        <a:srgbClr val="7F0001"/>
      </a:accent2>
      <a:accent3>
        <a:srgbClr val="ED6D00"/>
      </a:accent3>
      <a:accent4>
        <a:srgbClr val="FCC800"/>
      </a:accent4>
      <a:accent5>
        <a:srgbClr val="61B230"/>
      </a:accent5>
      <a:accent6>
        <a:srgbClr val="30B5C5"/>
      </a:accent6>
      <a:hlink>
        <a:srgbClr val="D33941"/>
      </a:hlink>
      <a:folHlink>
        <a:srgbClr val="CB377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ts val="3440"/>
          </a:lnSpc>
          <a:defRPr kumimoji="1" sz="3200" dirty="0" err="1" smtClean="0">
            <a:solidFill>
              <a:srgbClr val="000000"/>
            </a:solidFill>
            <a:latin typeface="Arial" panose="020B0604020202020204" pitchFamily="34" charset="0"/>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Huawe VIG 2019[[fn=Huawei Visual Identity 2019]].potx" id="{2DB40976-733D-4BD9-93E3-2B43E6EE1685}" vid="{CA96EB48-CF0B-4C51-93FF-68FFA7179F4D}"/>
    </a:ext>
  </a:extLst>
</a:theme>
</file>

<file path=ppt/theme/theme2.xml><?xml version="1.0" encoding="utf-8"?>
<a:theme xmlns:a="http://schemas.openxmlformats.org/drawingml/2006/main" name="12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End page">
  <a:themeElements>
    <a:clrScheme name="Huawei 2019">
      <a:dk1>
        <a:srgbClr val="231815"/>
      </a:dk1>
      <a:lt1>
        <a:srgbClr val="FFFFFF"/>
      </a:lt1>
      <a:dk2>
        <a:srgbClr val="C7000B"/>
      </a:dk2>
      <a:lt2>
        <a:srgbClr val="DDDDDD"/>
      </a:lt2>
      <a:accent1>
        <a:srgbClr val="C40054"/>
      </a:accent1>
      <a:accent2>
        <a:srgbClr val="7F0001"/>
      </a:accent2>
      <a:accent3>
        <a:srgbClr val="ED6D00"/>
      </a:accent3>
      <a:accent4>
        <a:srgbClr val="FCC800"/>
      </a:accent4>
      <a:accent5>
        <a:srgbClr val="61B230"/>
      </a:accent5>
      <a:accent6>
        <a:srgbClr val="30B5C5"/>
      </a:accent6>
      <a:hlink>
        <a:srgbClr val="D33941"/>
      </a:hlink>
      <a:folHlink>
        <a:srgbClr val="CB377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4800" dirty="0" err="1" smtClean="0">
            <a:solidFill>
              <a:srgbClr val="000000"/>
            </a:solidFill>
            <a:latin typeface="Arial" panose="020B0604020202020204" pitchFamily="34" charset="0"/>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Huawe VIG 2019[[fn=Huawei Visual Identity 2019]].potx" id="{2DB40976-733D-4BD9-93E3-2B43E6EE1685}" vid="{FCB460E6-13E2-4639-9B04-98D673358408}"/>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52919</TotalTime>
  <Words>3655</Words>
  <Application>Microsoft Office PowerPoint</Application>
  <PresentationFormat>On-screen Show (16:9)</PresentationFormat>
  <Paragraphs>361</Paragraphs>
  <Slides>16</Slides>
  <Notes>15</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16</vt:i4>
      </vt:variant>
    </vt:vector>
  </HeadingPairs>
  <TitlesOfParts>
    <vt:vector size="33" baseType="lpstr">
      <vt:lpstr>FrutigerNext LT Light</vt:lpstr>
      <vt:lpstr>FrutigerNext LT Medium</vt:lpstr>
      <vt:lpstr>FrutigerNext LT Regular</vt:lpstr>
      <vt:lpstr>inherit</vt:lpstr>
      <vt:lpstr>Microsoft YaHei</vt:lpstr>
      <vt:lpstr>MS PGothic</vt:lpstr>
      <vt:lpstr>黑体</vt:lpstr>
      <vt:lpstr>宋体</vt:lpstr>
      <vt:lpstr>宋体</vt:lpstr>
      <vt:lpstr>华文细黑</vt:lpstr>
      <vt:lpstr>Arial</vt:lpstr>
      <vt:lpstr>Calibri</vt:lpstr>
      <vt:lpstr>Courier New</vt:lpstr>
      <vt:lpstr>Wingdings</vt:lpstr>
      <vt:lpstr>1_Cover Page Image Horizontal Logo</vt:lpstr>
      <vt:lpstr>12_主题1</vt:lpstr>
      <vt:lpstr>1_End page</vt:lpstr>
      <vt:lpstr>Intelligent Cloud Operations Part 4. Distributed Tracing Technologies</vt:lpstr>
      <vt:lpstr>OpenStack Troubleshooting</vt:lpstr>
      <vt:lpstr>Troubleshooting Workflow for VM Creation</vt:lpstr>
      <vt:lpstr>Troubleshooting Workflow for VM Creation</vt:lpstr>
      <vt:lpstr>Tracing Services/Systems Concepts</vt:lpstr>
      <vt:lpstr>Tracing Services/Systems Concepts</vt:lpstr>
      <vt:lpstr>Commercial/Open Source Solutions Tracing Services Systems, and Standards</vt:lpstr>
      <vt:lpstr>Tracing Services/Systems Stackdriver, X-Ray, Jaeger</vt:lpstr>
      <vt:lpstr>Tracing Services/Systems Zipkin</vt:lpstr>
      <vt:lpstr>Tracing Services/Systems Jaeger/OpenTracing Key Constructs</vt:lpstr>
      <vt:lpstr>Tracing Services/Systems Jaeger/OpenTracing Simple Application</vt:lpstr>
      <vt:lpstr>Tracing Services/Systems Tracing for OpenStack</vt:lpstr>
      <vt:lpstr>Tracing for OpenStack JSON example</vt:lpstr>
      <vt:lpstr>Tracing for OpenStack Enabling OSProfiler</vt:lpstr>
      <vt:lpstr>Distributed Tracing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Tracing Technologies</dc:title>
  <dc:creator>Jorge.Cardoso@huawei.com</dc:creator>
  <cp:lastModifiedBy>Jorge Cardoso (Intelligent CloudOps, Cloud BU)</cp:lastModifiedBy>
  <cp:revision>11498</cp:revision>
  <cp:lastPrinted>2017-09-12T07:44:43Z</cp:lastPrinted>
  <dcterms:created xsi:type="dcterms:W3CDTF">2010-09-30T06:00:50Z</dcterms:created>
  <dcterms:modified xsi:type="dcterms:W3CDTF">2024-07-08T09:35:54Z</dcterms:modified>
  <cp:category>Planning Document</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(11)ZlCLfUlflytUj17RQQZRXLzkAyj8d4dd7sbN6B0uw/vbNTmRiv7gWvM+/ic1q2QjwtryS+8M_x000d_ j1t+aPl7Rb4R1wzxgc9ITxcZSq5/RGAJxBtqtFQ/rN9+ARIdPnIIbIJqS5y5i8OL0k5Tw1RU_x000d_ pWZkdAlum9Uzl21LbkuzPJmnEcPlrYIRzIwPKOZkAiDGD1EbOWtGVAGb2A4BajwCbuLFFDOR_x000d_ 8Yb1BpuRP4Op6w3GYQ</vt:lpwstr>
  </property>
  <property fmtid="{D5CDD505-2E9C-101B-9397-08002B2CF9AE}" pid="3" name="_ms_pID_7253431">
    <vt:lpwstr>pM1QnaCtXlGNFmM9U8KAAf8bfpQBam4468ZqafslFEhweqX4RTa3X6_x000d_ IyeZJUnzYMWivQ4u6kbrOISJZutjDoKgplR3nWlyoZ1TYx+B2xb7aktFVm1/GGkGMwZ48Wmd_x000d_ Z1YSZm6MQqxGfrbJmPw7UAulfdT8OBeO9ckeQAczvSr30AmLZYppMcBni1grYReDVcULUCzn_x000d_ cGsa79qNu6YV4yKJZT65HX9RhopqMl/zR5ni</vt:lpwstr>
  </property>
  <property fmtid="{D5CDD505-2E9C-101B-9397-08002B2CF9AE}" pid="4" name="_ms_pID_7253432">
    <vt:lpwstr>vM0FGB1vIkwY1vzq85Yf77dJ6UeMfO+mnl11_x000d_ vV2RWKr9YTzpapx6WnzBo0C0ZKAxHdwimb7XW25Fsh/Wkc6apq9tAS+4RGQp2zTgpw3cEN8l_x000d_ X5D8JoYcbaUalELpJv9nz2TKI46EFHwt+JL9+fu8ioA4Mf4RE5RXbCB/jJjqnlK/Aa0OZZws_x000d_ xNFYNx3z0W9IbfX+ZHEFvtXM70/qDjHZ5epYRUTPv+/wfKfH4AMHSa</vt:lpwstr>
  </property>
  <property fmtid="{D5CDD505-2E9C-101B-9397-08002B2CF9AE}" pid="5" name="_ms_pID_7253433">
    <vt:lpwstr>ACmLAZ5t7OeDbdmYq+_x000d_ uONIEktjYj/DN5cw+o5hTVuTkm48xd3ADBmwZeOl0JlhM6pamVybrfjHgRt1yJ6/nfFMgQSE_x000d_ QIhHvaq0hSTD73JkzpbDXMpiki3nfzc5k5A5WG8ZYPJ5W9lVfRZkEnYxoJz8TuPHGK8CCbYS_x000d_ Rg7AcTcaaO8DLtzkv0IfGK93NF1P9qCJJjxuy9G6i3DXobBNN8Pt2lBQqo+WiYe5SG3geTZ5</vt:lpwstr>
  </property>
  <property fmtid="{D5CDD505-2E9C-101B-9397-08002B2CF9AE}" pid="6" name="_ms_pID_725343_00">
    <vt:lpwstr>_ms_pID_725343</vt:lpwstr>
  </property>
  <property fmtid="{D5CDD505-2E9C-101B-9397-08002B2CF9AE}" pid="7" name="_ms_pID_7253431_00">
    <vt:lpwstr>_ms_pID_7253431</vt:lpwstr>
  </property>
  <property fmtid="{D5CDD505-2E9C-101B-9397-08002B2CF9AE}" pid="8" name="_ms_pID_7253432_00">
    <vt:lpwstr>_ms_pID_7253432</vt:lpwstr>
  </property>
  <property fmtid="{D5CDD505-2E9C-101B-9397-08002B2CF9AE}" pid="9" name="_ms_pID_7253433_00">
    <vt:lpwstr>_ms_pID_7253433</vt:lpwstr>
  </property>
  <property fmtid="{D5CDD505-2E9C-101B-9397-08002B2CF9AE}" pid="10" name="_ms_pID_7253434">
    <vt:lpwstr>_x000d_ I+Ww23kWkCIzYWLZMnH2tVFL+ohssTlAp8dXe4sATBzy7MhzATE/ncLh+5qnnFa75sdRsjnd_x000d_ 925Ac2KU5pgM65XtQibidDNlLjtwUAZkn4zbZU/9e9e6LwJv+FBJSUrcuQjWD5L2O+THcJxf_x000d_ cKVyTK6wo1GrepFFEiETKu50PVkPgPFozeDJZdKDAnCSEebvMTtv7Xv/8z/jai7VDaCT6oER_x000d_ H8K+rVXYq9W4LqCZ</vt:lpwstr>
  </property>
  <property fmtid="{D5CDD505-2E9C-101B-9397-08002B2CF9AE}" pid="11" name="_ms_pID_7253435">
    <vt:lpwstr>vIAuzwuhdrxRWCm5htmLTL+ybsvdOxYxiIf3pFx33kP7Jpej+yY3oZso_x000d_ +PvADbjEWGodIf0v3iynjp8FSNZSuOSXzehu7BQxTEzm+PVeYOB2/0If8Dhzlq3CyulSnnV6_x000d_ 9oP9uvTmL+buWYDL9jDsZyLic0SFK+r3oKR7VeTGY0zEY4Ked08VPxgu2dv2yD2w+6Gb/J3b_x000d_ w8IElbGiWcY71JKHvYDC619NuYsl0jsdPk</vt:lpwstr>
  </property>
  <property fmtid="{D5CDD505-2E9C-101B-9397-08002B2CF9AE}" pid="12" name="_ms_pID_7253436">
    <vt:lpwstr>36gzHzObx0TzOneuSPbYBdWrWOnmpO5NYZBflW_x000d_ i57wAX3gI2qjywTWJfAc/X/Hikcuyyq1Zly1KdS9h9DHDUO2tALICPQRvIXiveJocjLUDvH/_x000d_ sEQERODGSFp62V8goczD0v6AOYH97GAFJHQwc1tNuExPkSlZXjcAaB6FlrOO1nU0nIMz5k9D_x000d_ aPeM8N1CpKnrWBP5vS07HBBnjjUjF36WzoRJlXaTQJlEGwhUBf2H</vt:lpwstr>
  </property>
  <property fmtid="{D5CDD505-2E9C-101B-9397-08002B2CF9AE}" pid="13" name="_ms_pID_7253437">
    <vt:lpwstr>E+DGLUgoWcMFAXVnRilE_x000d_ 7PQvswSa2tudheBlJjBj3xqRaO0ZnWUq5sHliqA7NkSfRfyFt+2aj1ySktHZPRS601KeJWM9_x000d_ e4L3JqFWgqO9lIsNpRgUZ587jQROl4FqaUS3AqhsIt99V/r/PFdGpk1uEv7yAxfqCUMy69+4_x000d_ fZyUGRlpxr1XPsxnOty8qEpoPrhZZ6OWGE7oFT2Vp0QLxUmvU7eAFwDrCfdQKpgaI0z8mN</vt:lpwstr>
  </property>
  <property fmtid="{D5CDD505-2E9C-101B-9397-08002B2CF9AE}" pid="14" name="_ms_pID_7253438">
    <vt:lpwstr>em_x000d_ 2gqNcwhmgI631ck9M3j7Cz+0J4zGTqQKuugYE71p2R6GIfAXgwsaQPjGKvgqeIrf3xRj7j5k_x000d_ hEKhxZliNnPBXAtRqvQTFH/l//lkzSDD4oDILWXS0LfMBEE9SFM4rtURDoToxpXYIhVq/2D9_x000d_ sQsGCrr2mupBxKr2NmDOeuKxl/mE6+ImSusxE4KmIqcwUy6/KR/h+IO8ZM7aNdieSzaDsdSk_x000d_ aEs6JjmHSI9c5Q</vt:lpwstr>
  </property>
  <property fmtid="{D5CDD505-2E9C-101B-9397-08002B2CF9AE}" pid="15" name="_ms_pID_7253439">
    <vt:lpwstr>xLtk8l3RVWpLmtKoFezXnNRZXEaI3LnCtlCDBhqmDfdXzl87Uab30mkYMj_x000d_ nvB9to4R9RXNBB/MmPpSqJWzcJDXauW53rfPAVcJgTejzVPSSJw5QQ0h9bf9xo2jl/JSEu94_x000d_ 6833zToTOpEdN8e+AkdbTPugG0rb/Noaw+eIinNTcIlp3ukd8YR8x2ipJQDSYU0OLaYMRL1G_x000d_ oLmy7oRPnDFynq+wvQaUrlWZ0EdoCIYZ</vt:lpwstr>
  </property>
  <property fmtid="{D5CDD505-2E9C-101B-9397-08002B2CF9AE}" pid="16" name="_ms_pID_72534310">
    <vt:lpwstr>p3swbOLU66GqbMPo0Xpr8ma8tEv2cw6iwoC95835_x000d_ dwHmBlGXZ1Q/Jp1iVyCj2h+LviitnKaSrjU=</vt:lpwstr>
  </property>
  <property fmtid="{D5CDD505-2E9C-101B-9397-08002B2CF9AE}" pid="17" name="_new_ms_pID_72543">
    <vt:lpwstr>(3)E4OAR4OVhRN0QBStiWPQ7f7kOC5dKGtRHVTYh+kQfdrg9pzSJYPggYEGMZTtXyJVX0VIeLbd_x000d_
a/v4+dvw7Ub9uRb/7Yl5zSEZjJDBLVDOJ+UoOPY6dg74HFKss9I8KJA3svz7MGTTUKrYGg0p_x000d_
BXkGe00Qyc0Jmu+B5vIwZwyQxkzd3yxCiJmwxspnMRVXq4DgR9sjVDjKKNoBZikOftvFRuAt_x000d_
wgXxhH4hZxmmROBFQz</vt:lpwstr>
  </property>
  <property fmtid="{D5CDD505-2E9C-101B-9397-08002B2CF9AE}" pid="18" name="_new_ms_pID_725431">
    <vt:lpwstr>mf3TuLZIqRKg2HDidOm1RE1HflugQsIsIZU3vGeuLVQAJMyNmW5T0g_x000d_
/lg3zSRD5qqPUqotmk1saNR54PrWKdOxoiH/y6NziN0eOoPfXIAKZ+EpN6TW1PYWzRQc/+Le_x000d_
cjYzRP0e8m4eyk2zbg5Qo6b+8+E6V27MUXt9UBVm4rDCO4ycVX2KzBOF/TkHABdKi94aTgKL_x000d_
5hMSfsc9+BJ9OMZr8Me2ZwkdBBBRdO0bke4v</vt:lpwstr>
  </property>
  <property fmtid="{D5CDD505-2E9C-101B-9397-08002B2CF9AE}" pid="19" name="_new_ms_pID_725432">
    <vt:lpwstr>vbVsiN9KlC4Je59Il9T6neK6EM8lc77XD9D1_x000d_
pXzTdxaAWUtuJxr9gFHD1PyeQzcyjdrbSDCJkQ7jQyYlTorrXN0IT9Qc39p8SrABXHKiAXDX_x000d_
</vt:lpwstr>
  </property>
  <property fmtid="{D5CDD505-2E9C-101B-9397-08002B2CF9AE}" pid="20" name="_readonly">
    <vt:lpwstr/>
  </property>
  <property fmtid="{D5CDD505-2E9C-101B-9397-08002B2CF9AE}" pid="21" name="_change">
    <vt:lpwstr/>
  </property>
  <property fmtid="{D5CDD505-2E9C-101B-9397-08002B2CF9AE}" pid="22" name="_full-control">
    <vt:lpwstr/>
  </property>
  <property fmtid="{D5CDD505-2E9C-101B-9397-08002B2CF9AE}" pid="23" name="sflag">
    <vt:lpwstr>1531294089</vt:lpwstr>
  </property>
</Properties>
</file>