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9" r:id="rId3"/>
    <p:sldId id="262" r:id="rId4"/>
    <p:sldId id="268" r:id="rId5"/>
    <p:sldId id="264" r:id="rId6"/>
    <p:sldId id="265" r:id="rId7"/>
    <p:sldId id="266" r:id="rId8"/>
    <p:sldId id="267"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C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704B0-E2FA-8173-6410-1F685B91B1D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CB65B53-BD52-2F18-379E-7A95875F5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A30C65E-CA47-EF52-ADB9-FDD45011583F}"/>
              </a:ext>
            </a:extLst>
          </p:cNvPr>
          <p:cNvSpPr>
            <a:spLocks noGrp="1"/>
          </p:cNvSpPr>
          <p:nvPr>
            <p:ph type="dt" sz="half" idx="10"/>
          </p:nvPr>
        </p:nvSpPr>
        <p:spPr/>
        <p:txBody>
          <a:bodyPr/>
          <a:lstStyle/>
          <a:p>
            <a:fld id="{B2DDE722-3BB5-4512-8FD1-B37786C641D9}" type="datetimeFigureOut">
              <a:rPr lang="es-ES" smtClean="0"/>
              <a:t>26/03/2024</a:t>
            </a:fld>
            <a:endParaRPr lang="es-ES"/>
          </a:p>
        </p:txBody>
      </p:sp>
      <p:sp>
        <p:nvSpPr>
          <p:cNvPr id="5" name="Marcador de pie de página 4">
            <a:extLst>
              <a:ext uri="{FF2B5EF4-FFF2-40B4-BE49-F238E27FC236}">
                <a16:creationId xmlns:a16="http://schemas.microsoft.com/office/drawing/2014/main" id="{045B8EBE-D6AE-FDBE-85F5-38A00F002AF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FC57C29-FEB7-B457-A7D6-D23A92C89555}"/>
              </a:ext>
            </a:extLst>
          </p:cNvPr>
          <p:cNvSpPr>
            <a:spLocks noGrp="1"/>
          </p:cNvSpPr>
          <p:nvPr>
            <p:ph type="sldNum" sz="quarter" idx="12"/>
          </p:nvPr>
        </p:nvSpPr>
        <p:spPr/>
        <p:txBody>
          <a:bodyPr/>
          <a:lstStyle/>
          <a:p>
            <a:fld id="{EA6FA3C8-5831-4AEB-A5FD-FA0AF0076002}" type="slidenum">
              <a:rPr lang="es-ES" smtClean="0"/>
              <a:t>‹Nº›</a:t>
            </a:fld>
            <a:endParaRPr lang="es-ES"/>
          </a:p>
        </p:txBody>
      </p:sp>
    </p:spTree>
    <p:extLst>
      <p:ext uri="{BB962C8B-B14F-4D97-AF65-F5344CB8AC3E}">
        <p14:creationId xmlns:p14="http://schemas.microsoft.com/office/powerpoint/2010/main" val="253778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64C69-5EF2-038A-74A9-68A649238B00}"/>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CCA3FCC-9856-A6B2-03B9-4E98DCE3D6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FED2F84-1204-A315-0737-BB42CD0222AB}"/>
              </a:ext>
            </a:extLst>
          </p:cNvPr>
          <p:cNvSpPr>
            <a:spLocks noGrp="1"/>
          </p:cNvSpPr>
          <p:nvPr>
            <p:ph type="dt" sz="half" idx="10"/>
          </p:nvPr>
        </p:nvSpPr>
        <p:spPr/>
        <p:txBody>
          <a:bodyPr/>
          <a:lstStyle/>
          <a:p>
            <a:fld id="{B2DDE722-3BB5-4512-8FD1-B37786C641D9}" type="datetimeFigureOut">
              <a:rPr lang="es-ES" smtClean="0"/>
              <a:t>26/03/2024</a:t>
            </a:fld>
            <a:endParaRPr lang="es-ES"/>
          </a:p>
        </p:txBody>
      </p:sp>
      <p:sp>
        <p:nvSpPr>
          <p:cNvPr id="5" name="Marcador de pie de página 4">
            <a:extLst>
              <a:ext uri="{FF2B5EF4-FFF2-40B4-BE49-F238E27FC236}">
                <a16:creationId xmlns:a16="http://schemas.microsoft.com/office/drawing/2014/main" id="{9FE41794-F857-F250-CFBB-4233BC63163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40B2500-C388-C24F-B05E-C7C8D93DF6F7}"/>
              </a:ext>
            </a:extLst>
          </p:cNvPr>
          <p:cNvSpPr>
            <a:spLocks noGrp="1"/>
          </p:cNvSpPr>
          <p:nvPr>
            <p:ph type="sldNum" sz="quarter" idx="12"/>
          </p:nvPr>
        </p:nvSpPr>
        <p:spPr/>
        <p:txBody>
          <a:bodyPr/>
          <a:lstStyle/>
          <a:p>
            <a:fld id="{EA6FA3C8-5831-4AEB-A5FD-FA0AF0076002}" type="slidenum">
              <a:rPr lang="es-ES" smtClean="0"/>
              <a:t>‹Nº›</a:t>
            </a:fld>
            <a:endParaRPr lang="es-ES"/>
          </a:p>
        </p:txBody>
      </p:sp>
    </p:spTree>
    <p:extLst>
      <p:ext uri="{BB962C8B-B14F-4D97-AF65-F5344CB8AC3E}">
        <p14:creationId xmlns:p14="http://schemas.microsoft.com/office/powerpoint/2010/main" val="299298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9D5A21E-B6B8-1621-A99B-B790CCB6AE5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CB15F98-5405-E9F2-5360-EF9539886CC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4686FB2-6249-0CD6-8C25-4400616A956E}"/>
              </a:ext>
            </a:extLst>
          </p:cNvPr>
          <p:cNvSpPr>
            <a:spLocks noGrp="1"/>
          </p:cNvSpPr>
          <p:nvPr>
            <p:ph type="dt" sz="half" idx="10"/>
          </p:nvPr>
        </p:nvSpPr>
        <p:spPr/>
        <p:txBody>
          <a:bodyPr/>
          <a:lstStyle/>
          <a:p>
            <a:fld id="{B2DDE722-3BB5-4512-8FD1-B37786C641D9}" type="datetimeFigureOut">
              <a:rPr lang="es-ES" smtClean="0"/>
              <a:t>26/03/2024</a:t>
            </a:fld>
            <a:endParaRPr lang="es-ES"/>
          </a:p>
        </p:txBody>
      </p:sp>
      <p:sp>
        <p:nvSpPr>
          <p:cNvPr id="5" name="Marcador de pie de página 4">
            <a:extLst>
              <a:ext uri="{FF2B5EF4-FFF2-40B4-BE49-F238E27FC236}">
                <a16:creationId xmlns:a16="http://schemas.microsoft.com/office/drawing/2014/main" id="{4B494BFF-CD2E-9086-96EC-9D946A2B68C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D769E7A-C084-8689-3A19-A7F1F2478AA4}"/>
              </a:ext>
            </a:extLst>
          </p:cNvPr>
          <p:cNvSpPr>
            <a:spLocks noGrp="1"/>
          </p:cNvSpPr>
          <p:nvPr>
            <p:ph type="sldNum" sz="quarter" idx="12"/>
          </p:nvPr>
        </p:nvSpPr>
        <p:spPr/>
        <p:txBody>
          <a:bodyPr/>
          <a:lstStyle/>
          <a:p>
            <a:fld id="{EA6FA3C8-5831-4AEB-A5FD-FA0AF0076002}" type="slidenum">
              <a:rPr lang="es-ES" smtClean="0"/>
              <a:t>‹Nº›</a:t>
            </a:fld>
            <a:endParaRPr lang="es-ES"/>
          </a:p>
        </p:txBody>
      </p:sp>
    </p:spTree>
    <p:extLst>
      <p:ext uri="{BB962C8B-B14F-4D97-AF65-F5344CB8AC3E}">
        <p14:creationId xmlns:p14="http://schemas.microsoft.com/office/powerpoint/2010/main" val="137079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7932AC-785F-2C85-054A-BD6B63F27E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370087A-8865-8E1B-2C3A-CDD5197016E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5C47970-E347-F84C-431B-66EB77C8FCA0}"/>
              </a:ext>
            </a:extLst>
          </p:cNvPr>
          <p:cNvSpPr>
            <a:spLocks noGrp="1"/>
          </p:cNvSpPr>
          <p:nvPr>
            <p:ph type="dt" sz="half" idx="10"/>
          </p:nvPr>
        </p:nvSpPr>
        <p:spPr/>
        <p:txBody>
          <a:bodyPr/>
          <a:lstStyle/>
          <a:p>
            <a:fld id="{B2DDE722-3BB5-4512-8FD1-B37786C641D9}" type="datetimeFigureOut">
              <a:rPr lang="es-ES" smtClean="0"/>
              <a:t>26/03/2024</a:t>
            </a:fld>
            <a:endParaRPr lang="es-ES"/>
          </a:p>
        </p:txBody>
      </p:sp>
      <p:sp>
        <p:nvSpPr>
          <p:cNvPr id="5" name="Marcador de pie de página 4">
            <a:extLst>
              <a:ext uri="{FF2B5EF4-FFF2-40B4-BE49-F238E27FC236}">
                <a16:creationId xmlns:a16="http://schemas.microsoft.com/office/drawing/2014/main" id="{FDA1D6E2-747B-26F6-8CAE-132AA849AC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385D756-0035-BB12-EB36-DBDE0EF8DDF5}"/>
              </a:ext>
            </a:extLst>
          </p:cNvPr>
          <p:cNvSpPr>
            <a:spLocks noGrp="1"/>
          </p:cNvSpPr>
          <p:nvPr>
            <p:ph type="sldNum" sz="quarter" idx="12"/>
          </p:nvPr>
        </p:nvSpPr>
        <p:spPr/>
        <p:txBody>
          <a:bodyPr/>
          <a:lstStyle/>
          <a:p>
            <a:fld id="{EA6FA3C8-5831-4AEB-A5FD-FA0AF0076002}" type="slidenum">
              <a:rPr lang="es-ES" smtClean="0"/>
              <a:t>‹Nº›</a:t>
            </a:fld>
            <a:endParaRPr lang="es-ES"/>
          </a:p>
        </p:txBody>
      </p:sp>
    </p:spTree>
    <p:extLst>
      <p:ext uri="{BB962C8B-B14F-4D97-AF65-F5344CB8AC3E}">
        <p14:creationId xmlns:p14="http://schemas.microsoft.com/office/powerpoint/2010/main" val="383094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68C2B-BC30-DD66-41FB-E17AB7AD164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532C7D7-C72C-8DF1-36AB-BA0776EAA8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F89D237-2E22-9BD9-16EE-1D25D43CFED5}"/>
              </a:ext>
            </a:extLst>
          </p:cNvPr>
          <p:cNvSpPr>
            <a:spLocks noGrp="1"/>
          </p:cNvSpPr>
          <p:nvPr>
            <p:ph type="dt" sz="half" idx="10"/>
          </p:nvPr>
        </p:nvSpPr>
        <p:spPr/>
        <p:txBody>
          <a:bodyPr/>
          <a:lstStyle/>
          <a:p>
            <a:fld id="{B2DDE722-3BB5-4512-8FD1-B37786C641D9}" type="datetimeFigureOut">
              <a:rPr lang="es-ES" smtClean="0"/>
              <a:t>26/03/2024</a:t>
            </a:fld>
            <a:endParaRPr lang="es-ES"/>
          </a:p>
        </p:txBody>
      </p:sp>
      <p:sp>
        <p:nvSpPr>
          <p:cNvPr id="5" name="Marcador de pie de página 4">
            <a:extLst>
              <a:ext uri="{FF2B5EF4-FFF2-40B4-BE49-F238E27FC236}">
                <a16:creationId xmlns:a16="http://schemas.microsoft.com/office/drawing/2014/main" id="{E5A1B56B-10F6-C196-983C-A0EF5379299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F54D64E-FC08-983F-1FE3-0A64B6CA8566}"/>
              </a:ext>
            </a:extLst>
          </p:cNvPr>
          <p:cNvSpPr>
            <a:spLocks noGrp="1"/>
          </p:cNvSpPr>
          <p:nvPr>
            <p:ph type="sldNum" sz="quarter" idx="12"/>
          </p:nvPr>
        </p:nvSpPr>
        <p:spPr/>
        <p:txBody>
          <a:bodyPr/>
          <a:lstStyle/>
          <a:p>
            <a:fld id="{EA6FA3C8-5831-4AEB-A5FD-FA0AF0076002}" type="slidenum">
              <a:rPr lang="es-ES" smtClean="0"/>
              <a:t>‹Nº›</a:t>
            </a:fld>
            <a:endParaRPr lang="es-ES"/>
          </a:p>
        </p:txBody>
      </p:sp>
    </p:spTree>
    <p:extLst>
      <p:ext uri="{BB962C8B-B14F-4D97-AF65-F5344CB8AC3E}">
        <p14:creationId xmlns:p14="http://schemas.microsoft.com/office/powerpoint/2010/main" val="411212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CA05CE-7F5F-60AE-777B-2EE55BBC5C9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322A90F-4AE9-6715-88F7-907023B17D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6E59684-25F1-BAA1-E288-7E9530AC153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15FB212-3F6A-4D0D-7520-0A26F9220FD2}"/>
              </a:ext>
            </a:extLst>
          </p:cNvPr>
          <p:cNvSpPr>
            <a:spLocks noGrp="1"/>
          </p:cNvSpPr>
          <p:nvPr>
            <p:ph type="dt" sz="half" idx="10"/>
          </p:nvPr>
        </p:nvSpPr>
        <p:spPr/>
        <p:txBody>
          <a:bodyPr/>
          <a:lstStyle/>
          <a:p>
            <a:fld id="{B2DDE722-3BB5-4512-8FD1-B37786C641D9}" type="datetimeFigureOut">
              <a:rPr lang="es-ES" smtClean="0"/>
              <a:t>26/03/2024</a:t>
            </a:fld>
            <a:endParaRPr lang="es-ES"/>
          </a:p>
        </p:txBody>
      </p:sp>
      <p:sp>
        <p:nvSpPr>
          <p:cNvPr id="6" name="Marcador de pie de página 5">
            <a:extLst>
              <a:ext uri="{FF2B5EF4-FFF2-40B4-BE49-F238E27FC236}">
                <a16:creationId xmlns:a16="http://schemas.microsoft.com/office/drawing/2014/main" id="{92626A13-0115-5CE8-E581-2A1B43D4407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C0C1FA-C119-CF0A-737B-BCC7A63E5500}"/>
              </a:ext>
            </a:extLst>
          </p:cNvPr>
          <p:cNvSpPr>
            <a:spLocks noGrp="1"/>
          </p:cNvSpPr>
          <p:nvPr>
            <p:ph type="sldNum" sz="quarter" idx="12"/>
          </p:nvPr>
        </p:nvSpPr>
        <p:spPr/>
        <p:txBody>
          <a:bodyPr/>
          <a:lstStyle/>
          <a:p>
            <a:fld id="{EA6FA3C8-5831-4AEB-A5FD-FA0AF0076002}" type="slidenum">
              <a:rPr lang="es-ES" smtClean="0"/>
              <a:t>‹Nº›</a:t>
            </a:fld>
            <a:endParaRPr lang="es-ES"/>
          </a:p>
        </p:txBody>
      </p:sp>
    </p:spTree>
    <p:extLst>
      <p:ext uri="{BB962C8B-B14F-4D97-AF65-F5344CB8AC3E}">
        <p14:creationId xmlns:p14="http://schemas.microsoft.com/office/powerpoint/2010/main" val="8049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03A69F-F080-02E1-E723-4BEAFFC0629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D3A465B-1A41-2F53-5500-AF8FA4D31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F525EDB-E684-1C48-027B-2089D983A22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349447-4984-DEA9-FE4B-84D43DDE6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5E17BE6-D68C-3C2B-9945-69FE9A9E5C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588C995-25B8-98C0-A288-6A968F1E991D}"/>
              </a:ext>
            </a:extLst>
          </p:cNvPr>
          <p:cNvSpPr>
            <a:spLocks noGrp="1"/>
          </p:cNvSpPr>
          <p:nvPr>
            <p:ph type="dt" sz="half" idx="10"/>
          </p:nvPr>
        </p:nvSpPr>
        <p:spPr/>
        <p:txBody>
          <a:bodyPr/>
          <a:lstStyle/>
          <a:p>
            <a:fld id="{B2DDE722-3BB5-4512-8FD1-B37786C641D9}" type="datetimeFigureOut">
              <a:rPr lang="es-ES" smtClean="0"/>
              <a:t>26/03/2024</a:t>
            </a:fld>
            <a:endParaRPr lang="es-ES"/>
          </a:p>
        </p:txBody>
      </p:sp>
      <p:sp>
        <p:nvSpPr>
          <p:cNvPr id="8" name="Marcador de pie de página 7">
            <a:extLst>
              <a:ext uri="{FF2B5EF4-FFF2-40B4-BE49-F238E27FC236}">
                <a16:creationId xmlns:a16="http://schemas.microsoft.com/office/drawing/2014/main" id="{83974897-1D06-3F39-47BE-4B403EBD3E3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434B7B75-CA62-2DA4-3B15-37D6A72B9684}"/>
              </a:ext>
            </a:extLst>
          </p:cNvPr>
          <p:cNvSpPr>
            <a:spLocks noGrp="1"/>
          </p:cNvSpPr>
          <p:nvPr>
            <p:ph type="sldNum" sz="quarter" idx="12"/>
          </p:nvPr>
        </p:nvSpPr>
        <p:spPr/>
        <p:txBody>
          <a:bodyPr/>
          <a:lstStyle/>
          <a:p>
            <a:fld id="{EA6FA3C8-5831-4AEB-A5FD-FA0AF0076002}" type="slidenum">
              <a:rPr lang="es-ES" smtClean="0"/>
              <a:t>‹Nº›</a:t>
            </a:fld>
            <a:endParaRPr lang="es-ES"/>
          </a:p>
        </p:txBody>
      </p:sp>
    </p:spTree>
    <p:extLst>
      <p:ext uri="{BB962C8B-B14F-4D97-AF65-F5344CB8AC3E}">
        <p14:creationId xmlns:p14="http://schemas.microsoft.com/office/powerpoint/2010/main" val="145615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6F858-A5EE-BDF1-4DBE-3A7B100E7BC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A28FCF0-510A-B094-4FF1-519C8741AF94}"/>
              </a:ext>
            </a:extLst>
          </p:cNvPr>
          <p:cNvSpPr>
            <a:spLocks noGrp="1"/>
          </p:cNvSpPr>
          <p:nvPr>
            <p:ph type="dt" sz="half" idx="10"/>
          </p:nvPr>
        </p:nvSpPr>
        <p:spPr/>
        <p:txBody>
          <a:bodyPr/>
          <a:lstStyle/>
          <a:p>
            <a:fld id="{B2DDE722-3BB5-4512-8FD1-B37786C641D9}" type="datetimeFigureOut">
              <a:rPr lang="es-ES" smtClean="0"/>
              <a:t>26/03/2024</a:t>
            </a:fld>
            <a:endParaRPr lang="es-ES"/>
          </a:p>
        </p:txBody>
      </p:sp>
      <p:sp>
        <p:nvSpPr>
          <p:cNvPr id="4" name="Marcador de pie de página 3">
            <a:extLst>
              <a:ext uri="{FF2B5EF4-FFF2-40B4-BE49-F238E27FC236}">
                <a16:creationId xmlns:a16="http://schemas.microsoft.com/office/drawing/2014/main" id="{8AD198AE-4347-583A-5930-8AA46596879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7A16D8B-BF69-7306-2774-19C5A86E68B5}"/>
              </a:ext>
            </a:extLst>
          </p:cNvPr>
          <p:cNvSpPr>
            <a:spLocks noGrp="1"/>
          </p:cNvSpPr>
          <p:nvPr>
            <p:ph type="sldNum" sz="quarter" idx="12"/>
          </p:nvPr>
        </p:nvSpPr>
        <p:spPr/>
        <p:txBody>
          <a:bodyPr/>
          <a:lstStyle/>
          <a:p>
            <a:fld id="{EA6FA3C8-5831-4AEB-A5FD-FA0AF0076002}" type="slidenum">
              <a:rPr lang="es-ES" smtClean="0"/>
              <a:t>‹Nº›</a:t>
            </a:fld>
            <a:endParaRPr lang="es-ES"/>
          </a:p>
        </p:txBody>
      </p:sp>
    </p:spTree>
    <p:extLst>
      <p:ext uri="{BB962C8B-B14F-4D97-AF65-F5344CB8AC3E}">
        <p14:creationId xmlns:p14="http://schemas.microsoft.com/office/powerpoint/2010/main" val="53985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2B01CF-7755-09EE-8DB0-785C8609D005}"/>
              </a:ext>
            </a:extLst>
          </p:cNvPr>
          <p:cNvSpPr>
            <a:spLocks noGrp="1"/>
          </p:cNvSpPr>
          <p:nvPr>
            <p:ph type="dt" sz="half" idx="10"/>
          </p:nvPr>
        </p:nvSpPr>
        <p:spPr/>
        <p:txBody>
          <a:bodyPr/>
          <a:lstStyle/>
          <a:p>
            <a:fld id="{B2DDE722-3BB5-4512-8FD1-B37786C641D9}" type="datetimeFigureOut">
              <a:rPr lang="es-ES" smtClean="0"/>
              <a:t>26/03/2024</a:t>
            </a:fld>
            <a:endParaRPr lang="es-ES"/>
          </a:p>
        </p:txBody>
      </p:sp>
      <p:sp>
        <p:nvSpPr>
          <p:cNvPr id="3" name="Marcador de pie de página 2">
            <a:extLst>
              <a:ext uri="{FF2B5EF4-FFF2-40B4-BE49-F238E27FC236}">
                <a16:creationId xmlns:a16="http://schemas.microsoft.com/office/drawing/2014/main" id="{832FFE6B-C925-C153-4A2C-FA2617BBAC2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61F7DBB-DEBF-617A-95FF-084531362564}"/>
              </a:ext>
            </a:extLst>
          </p:cNvPr>
          <p:cNvSpPr>
            <a:spLocks noGrp="1"/>
          </p:cNvSpPr>
          <p:nvPr>
            <p:ph type="sldNum" sz="quarter" idx="12"/>
          </p:nvPr>
        </p:nvSpPr>
        <p:spPr/>
        <p:txBody>
          <a:bodyPr/>
          <a:lstStyle/>
          <a:p>
            <a:fld id="{EA6FA3C8-5831-4AEB-A5FD-FA0AF0076002}" type="slidenum">
              <a:rPr lang="es-ES" smtClean="0"/>
              <a:t>‹Nº›</a:t>
            </a:fld>
            <a:endParaRPr lang="es-ES"/>
          </a:p>
        </p:txBody>
      </p:sp>
    </p:spTree>
    <p:extLst>
      <p:ext uri="{BB962C8B-B14F-4D97-AF65-F5344CB8AC3E}">
        <p14:creationId xmlns:p14="http://schemas.microsoft.com/office/powerpoint/2010/main" val="358380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9EB485-86FF-7645-6E6A-274CA57E3A9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0BC1EC5-E56B-3238-3D83-4B3C7C8DA7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0A7ABDC-FDC5-0D0D-3AD7-BAEC86264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F2F5E3-EDC4-0879-AE0D-96965DFDB897}"/>
              </a:ext>
            </a:extLst>
          </p:cNvPr>
          <p:cNvSpPr>
            <a:spLocks noGrp="1"/>
          </p:cNvSpPr>
          <p:nvPr>
            <p:ph type="dt" sz="half" idx="10"/>
          </p:nvPr>
        </p:nvSpPr>
        <p:spPr/>
        <p:txBody>
          <a:bodyPr/>
          <a:lstStyle/>
          <a:p>
            <a:fld id="{B2DDE722-3BB5-4512-8FD1-B37786C641D9}" type="datetimeFigureOut">
              <a:rPr lang="es-ES" smtClean="0"/>
              <a:t>26/03/2024</a:t>
            </a:fld>
            <a:endParaRPr lang="es-ES"/>
          </a:p>
        </p:txBody>
      </p:sp>
      <p:sp>
        <p:nvSpPr>
          <p:cNvPr id="6" name="Marcador de pie de página 5">
            <a:extLst>
              <a:ext uri="{FF2B5EF4-FFF2-40B4-BE49-F238E27FC236}">
                <a16:creationId xmlns:a16="http://schemas.microsoft.com/office/drawing/2014/main" id="{81CE41F1-C97D-D139-C3B6-24D30331D5F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8054142-A1AD-34F6-CB8A-21EB6A27ACA6}"/>
              </a:ext>
            </a:extLst>
          </p:cNvPr>
          <p:cNvSpPr>
            <a:spLocks noGrp="1"/>
          </p:cNvSpPr>
          <p:nvPr>
            <p:ph type="sldNum" sz="quarter" idx="12"/>
          </p:nvPr>
        </p:nvSpPr>
        <p:spPr/>
        <p:txBody>
          <a:bodyPr/>
          <a:lstStyle/>
          <a:p>
            <a:fld id="{EA6FA3C8-5831-4AEB-A5FD-FA0AF0076002}" type="slidenum">
              <a:rPr lang="es-ES" smtClean="0"/>
              <a:t>‹Nº›</a:t>
            </a:fld>
            <a:endParaRPr lang="es-ES"/>
          </a:p>
        </p:txBody>
      </p:sp>
    </p:spTree>
    <p:extLst>
      <p:ext uri="{BB962C8B-B14F-4D97-AF65-F5344CB8AC3E}">
        <p14:creationId xmlns:p14="http://schemas.microsoft.com/office/powerpoint/2010/main" val="48323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EBE06-CE5C-1EDE-C57B-DBD376F20CC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2929896-C7D6-CB75-B478-28B1D2D436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6408DD3-69B1-4F99-C0E3-D8DDE5BA6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B4F173-F487-D55C-BE34-AE380C0F3473}"/>
              </a:ext>
            </a:extLst>
          </p:cNvPr>
          <p:cNvSpPr>
            <a:spLocks noGrp="1"/>
          </p:cNvSpPr>
          <p:nvPr>
            <p:ph type="dt" sz="half" idx="10"/>
          </p:nvPr>
        </p:nvSpPr>
        <p:spPr/>
        <p:txBody>
          <a:bodyPr/>
          <a:lstStyle/>
          <a:p>
            <a:fld id="{B2DDE722-3BB5-4512-8FD1-B37786C641D9}" type="datetimeFigureOut">
              <a:rPr lang="es-ES" smtClean="0"/>
              <a:t>26/03/2024</a:t>
            </a:fld>
            <a:endParaRPr lang="es-ES"/>
          </a:p>
        </p:txBody>
      </p:sp>
      <p:sp>
        <p:nvSpPr>
          <p:cNvPr id="6" name="Marcador de pie de página 5">
            <a:extLst>
              <a:ext uri="{FF2B5EF4-FFF2-40B4-BE49-F238E27FC236}">
                <a16:creationId xmlns:a16="http://schemas.microsoft.com/office/drawing/2014/main" id="{52C6F4C8-9AF4-59AB-C706-0A409F76AD9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D314DC-0F1B-A6BE-7871-39D672E0636F}"/>
              </a:ext>
            </a:extLst>
          </p:cNvPr>
          <p:cNvSpPr>
            <a:spLocks noGrp="1"/>
          </p:cNvSpPr>
          <p:nvPr>
            <p:ph type="sldNum" sz="quarter" idx="12"/>
          </p:nvPr>
        </p:nvSpPr>
        <p:spPr/>
        <p:txBody>
          <a:bodyPr/>
          <a:lstStyle/>
          <a:p>
            <a:fld id="{EA6FA3C8-5831-4AEB-A5FD-FA0AF0076002}" type="slidenum">
              <a:rPr lang="es-ES" smtClean="0"/>
              <a:t>‹Nº›</a:t>
            </a:fld>
            <a:endParaRPr lang="es-ES"/>
          </a:p>
        </p:txBody>
      </p:sp>
    </p:spTree>
    <p:extLst>
      <p:ext uri="{BB962C8B-B14F-4D97-AF65-F5344CB8AC3E}">
        <p14:creationId xmlns:p14="http://schemas.microsoft.com/office/powerpoint/2010/main" val="615054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D5F0BD2-5A82-D551-0079-D79090C83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FD5E860-9EEB-2E2E-2CDE-B3CB89B27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8E8314D-9626-17E0-D880-517B2BFACD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DDE722-3BB5-4512-8FD1-B37786C641D9}" type="datetimeFigureOut">
              <a:rPr lang="es-ES" smtClean="0"/>
              <a:t>26/03/2024</a:t>
            </a:fld>
            <a:endParaRPr lang="es-ES"/>
          </a:p>
        </p:txBody>
      </p:sp>
      <p:sp>
        <p:nvSpPr>
          <p:cNvPr id="5" name="Marcador de pie de página 4">
            <a:extLst>
              <a:ext uri="{FF2B5EF4-FFF2-40B4-BE49-F238E27FC236}">
                <a16:creationId xmlns:a16="http://schemas.microsoft.com/office/drawing/2014/main" id="{66C2ABA3-3D90-DBC8-AE75-4803FF6032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B438D0C6-67FD-B3DF-68EB-216B1D8C39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6FA3C8-5831-4AEB-A5FD-FA0AF0076002}" type="slidenum">
              <a:rPr lang="es-ES" smtClean="0"/>
              <a:t>‹Nº›</a:t>
            </a:fld>
            <a:endParaRPr lang="es-ES"/>
          </a:p>
        </p:txBody>
      </p:sp>
    </p:spTree>
    <p:extLst>
      <p:ext uri="{BB962C8B-B14F-4D97-AF65-F5344CB8AC3E}">
        <p14:creationId xmlns:p14="http://schemas.microsoft.com/office/powerpoint/2010/main" val="2669508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0.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hyperlink" Target="https://www.youtube.com/watch?v=C_WsQeOjbV4&amp;list=PLQDOPvDilrnAMz0i-hDs3WJGytuwNtYgB&amp;index=17" TargetMode="External"/><Relationship Id="rId13" Type="http://schemas.openxmlformats.org/officeDocument/2006/relationships/image" Target="../media/image29.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image" Target="../media/image19.png"/><Relationship Id="rId16"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8D1DB63E-DD22-3BCC-48B1-F31C9157F5BA}"/>
              </a:ext>
            </a:extLst>
          </p:cNvPr>
          <p:cNvSpPr/>
          <p:nvPr/>
        </p:nvSpPr>
        <p:spPr>
          <a:xfrm>
            <a:off x="552091" y="301925"/>
            <a:ext cx="7418717" cy="1325563"/>
          </a:xfrm>
          <a:prstGeom prst="roundRect">
            <a:avLst/>
          </a:prstGeom>
          <a:solidFill>
            <a:schemeClr val="tx2">
              <a:lumMod val="10000"/>
              <a:lumOff val="9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D092A27F-0AD9-B198-6FAB-866EC4AF7D2D}"/>
              </a:ext>
            </a:extLst>
          </p:cNvPr>
          <p:cNvSpPr>
            <a:spLocks noGrp="1"/>
          </p:cNvSpPr>
          <p:nvPr>
            <p:ph type="title"/>
          </p:nvPr>
        </p:nvSpPr>
        <p:spPr>
          <a:xfrm>
            <a:off x="767751" y="301925"/>
            <a:ext cx="10360324" cy="1325563"/>
          </a:xfrm>
        </p:spPr>
        <p:txBody>
          <a:bodyPr/>
          <a:lstStyle/>
          <a:p>
            <a:r>
              <a:rPr lang="es-ES" b="1" dirty="0"/>
              <a:t>Problema de Kepler resuelto numéricamente</a:t>
            </a:r>
          </a:p>
        </p:txBody>
      </p:sp>
      <p:pic>
        <p:nvPicPr>
          <p:cNvPr id="5" name="Imagen 4">
            <a:extLst>
              <a:ext uri="{FF2B5EF4-FFF2-40B4-BE49-F238E27FC236}">
                <a16:creationId xmlns:a16="http://schemas.microsoft.com/office/drawing/2014/main" id="{AAE59A31-6B02-C14B-19AF-E1BB69FE544D}"/>
              </a:ext>
            </a:extLst>
          </p:cNvPr>
          <p:cNvPicPr>
            <a:picLocks noChangeAspect="1"/>
          </p:cNvPicPr>
          <p:nvPr/>
        </p:nvPicPr>
        <p:blipFill>
          <a:blip r:embed="rId2"/>
          <a:stretch>
            <a:fillRect/>
          </a:stretch>
        </p:blipFill>
        <p:spPr>
          <a:xfrm>
            <a:off x="7191289" y="2145495"/>
            <a:ext cx="4509274" cy="2756791"/>
          </a:xfrm>
          <a:prstGeom prst="rect">
            <a:avLst/>
          </a:prstGeom>
        </p:spPr>
      </p:pic>
      <p:sp>
        <p:nvSpPr>
          <p:cNvPr id="4" name="CuadroTexto 3">
            <a:extLst>
              <a:ext uri="{FF2B5EF4-FFF2-40B4-BE49-F238E27FC236}">
                <a16:creationId xmlns:a16="http://schemas.microsoft.com/office/drawing/2014/main" id="{5AE1EB0A-B7C5-A6B0-1DBB-57AF7EE21467}"/>
              </a:ext>
            </a:extLst>
          </p:cNvPr>
          <p:cNvSpPr txBox="1"/>
          <p:nvPr/>
        </p:nvSpPr>
        <p:spPr>
          <a:xfrm>
            <a:off x="552091" y="2050604"/>
            <a:ext cx="6249490" cy="1831271"/>
          </a:xfrm>
          <a:prstGeom prst="rect">
            <a:avLst/>
          </a:prstGeom>
          <a:noFill/>
        </p:spPr>
        <p:txBody>
          <a:bodyPr wrap="square">
            <a:spAutoFit/>
          </a:bodyPr>
          <a:lstStyle/>
          <a:p>
            <a:pPr algn="just"/>
            <a:r>
              <a:rPr lang="es-ES" b="1" dirty="0"/>
              <a:t>BIBLIOGRAFÍA: </a:t>
            </a:r>
          </a:p>
          <a:p>
            <a:pPr algn="just"/>
            <a:endParaRPr lang="es-ES" sz="1100" dirty="0"/>
          </a:p>
          <a:p>
            <a:pPr algn="just"/>
            <a:r>
              <a:rPr lang="es-ES" sz="1400" dirty="0">
                <a:sym typeface="Wingdings" panose="05000000000000000000" pitchFamily="2" charset="2"/>
              </a:rPr>
              <a:t>[1] </a:t>
            </a:r>
            <a:r>
              <a:rPr lang="es-ES" sz="1400" dirty="0"/>
              <a:t>J.A. Hernández, </a:t>
            </a:r>
            <a:r>
              <a:rPr lang="es-ES" sz="1400" dirty="0" err="1"/>
              <a:t>J.Escoto</a:t>
            </a:r>
            <a:r>
              <a:rPr lang="es-ES" sz="1400" dirty="0"/>
              <a:t> (2017). </a:t>
            </a:r>
            <a:r>
              <a:rPr lang="es-ES" sz="1400" i="1" dirty="0" err="1"/>
              <a:t>How</a:t>
            </a:r>
            <a:r>
              <a:rPr lang="es-ES" sz="1400" i="1" dirty="0"/>
              <a:t> </a:t>
            </a:r>
            <a:r>
              <a:rPr lang="es-ES" sz="1400" i="1" dirty="0" err="1"/>
              <a:t>to</a:t>
            </a:r>
            <a:r>
              <a:rPr lang="es-ES" sz="1400" i="1" dirty="0"/>
              <a:t> </a:t>
            </a:r>
            <a:r>
              <a:rPr lang="es-ES" sz="1400" i="1" dirty="0" err="1"/>
              <a:t>learn</a:t>
            </a:r>
            <a:r>
              <a:rPr lang="es-ES" sz="1400" i="1" dirty="0"/>
              <a:t> </a:t>
            </a:r>
            <a:r>
              <a:rPr lang="es-ES" sz="1400" i="1" dirty="0" err="1"/>
              <a:t>applied</a:t>
            </a:r>
            <a:r>
              <a:rPr lang="es-ES" sz="1400" i="1" dirty="0"/>
              <a:t> </a:t>
            </a:r>
            <a:r>
              <a:rPr lang="es-ES" sz="1400" i="1" dirty="0" err="1"/>
              <a:t>mathematics</a:t>
            </a:r>
            <a:r>
              <a:rPr lang="es-ES" sz="1400" i="1" dirty="0"/>
              <a:t> </a:t>
            </a:r>
            <a:r>
              <a:rPr lang="es-ES" sz="1400" i="1" dirty="0" err="1"/>
              <a:t>through</a:t>
            </a:r>
            <a:r>
              <a:rPr lang="es-ES" sz="1400" i="1" dirty="0"/>
              <a:t> </a:t>
            </a:r>
            <a:r>
              <a:rPr lang="es-ES" sz="1400" i="1" dirty="0" err="1"/>
              <a:t>modern</a:t>
            </a:r>
            <a:r>
              <a:rPr lang="es-ES" sz="1400" i="1" dirty="0"/>
              <a:t> Fortran</a:t>
            </a:r>
          </a:p>
          <a:p>
            <a:pPr algn="just"/>
            <a:endParaRPr lang="es-ES" sz="1400" i="1" dirty="0"/>
          </a:p>
          <a:p>
            <a:pPr algn="just"/>
            <a:r>
              <a:rPr lang="es-ES" sz="1400" dirty="0"/>
              <a:t>[2] J.A. Hernández, M.A. </a:t>
            </a:r>
            <a:r>
              <a:rPr lang="es-ES" sz="1400" dirty="0" err="1"/>
              <a:t>Zamecnik</a:t>
            </a:r>
            <a:r>
              <a:rPr lang="es-ES" sz="1400" dirty="0"/>
              <a:t> (2019). </a:t>
            </a:r>
            <a:r>
              <a:rPr lang="es-ES" sz="1400" i="1" dirty="0"/>
              <a:t>Interpolación polinómica de alto orden. Métodos espectrales. Aplicación a problemas de contorno y de condiciones iniciales</a:t>
            </a:r>
          </a:p>
        </p:txBody>
      </p:sp>
    </p:spTree>
    <p:extLst>
      <p:ext uri="{BB962C8B-B14F-4D97-AF65-F5344CB8AC3E}">
        <p14:creationId xmlns:p14="http://schemas.microsoft.com/office/powerpoint/2010/main" val="170513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AC7A5D93-5DEC-D10E-CCFD-FFE693841227}"/>
              </a:ext>
            </a:extLst>
          </p:cNvPr>
          <p:cNvSpPr/>
          <p:nvPr/>
        </p:nvSpPr>
        <p:spPr>
          <a:xfrm>
            <a:off x="6268520" y="120769"/>
            <a:ext cx="5650302" cy="6495691"/>
          </a:xfrm>
          <a:prstGeom prst="roundRect">
            <a:avLst>
              <a:gd name="adj" fmla="val 7354"/>
            </a:avLst>
          </a:prstGeom>
          <a:solidFill>
            <a:schemeClr val="tx2">
              <a:lumMod val="10000"/>
              <a:lumOff val="9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esquinas redondeadas 5">
            <a:extLst>
              <a:ext uri="{FF2B5EF4-FFF2-40B4-BE49-F238E27FC236}">
                <a16:creationId xmlns:a16="http://schemas.microsoft.com/office/drawing/2014/main" id="{2653D6F2-E0AD-B1A6-CEE6-AB795169D9CC}"/>
              </a:ext>
            </a:extLst>
          </p:cNvPr>
          <p:cNvSpPr/>
          <p:nvPr/>
        </p:nvSpPr>
        <p:spPr>
          <a:xfrm>
            <a:off x="258795" y="120769"/>
            <a:ext cx="5650302" cy="6495691"/>
          </a:xfrm>
          <a:prstGeom prst="roundRect">
            <a:avLst>
              <a:gd name="adj" fmla="val 7354"/>
            </a:avLst>
          </a:prstGeom>
          <a:solidFill>
            <a:schemeClr val="tx2">
              <a:lumMod val="10000"/>
              <a:lumOff val="9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D5A99A73-A651-F1A8-ADA9-CD0F135900C5}"/>
              </a:ext>
            </a:extLst>
          </p:cNvPr>
          <p:cNvSpPr/>
          <p:nvPr/>
        </p:nvSpPr>
        <p:spPr>
          <a:xfrm>
            <a:off x="385322" y="4022784"/>
            <a:ext cx="1986942" cy="228312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374DF6B8-935F-413A-40E2-D7834F109ADF}"/>
                  </a:ext>
                </a:extLst>
              </p:cNvPr>
              <p:cNvSpPr txBox="1"/>
              <p:nvPr/>
            </p:nvSpPr>
            <p:spPr>
              <a:xfrm>
                <a:off x="353686" y="241539"/>
                <a:ext cx="5443268" cy="6232347"/>
              </a:xfrm>
              <a:prstGeom prst="rect">
                <a:avLst/>
              </a:prstGeom>
              <a:noFill/>
            </p:spPr>
            <p:txBody>
              <a:bodyPr wrap="square" rtlCol="0">
                <a:spAutoFit/>
              </a:bodyPr>
              <a:lstStyle/>
              <a:p>
                <a:pPr algn="just"/>
                <a:r>
                  <a:rPr lang="es-ES" sz="1200" dirty="0"/>
                  <a:t>El </a:t>
                </a:r>
                <a:r>
                  <a:rPr lang="es-ES" sz="1200" b="1" dirty="0"/>
                  <a:t>problema de Kepler </a:t>
                </a:r>
                <a:r>
                  <a:rPr lang="es-ES" sz="1200" dirty="0"/>
                  <a:t>establece que las órbitas cumplen la siguiente ecuación vectorial: </a:t>
                </a:r>
              </a:p>
              <a:p>
                <a:pPr algn="just"/>
                <a:endParaRPr lang="es-ES" sz="1200" dirty="0"/>
              </a:p>
              <a:p>
                <a:pPr algn="just"/>
                <a14:m>
                  <m:oMathPara xmlns:m="http://schemas.openxmlformats.org/officeDocument/2006/math">
                    <m:oMathParaPr>
                      <m:jc m:val="left"/>
                    </m:oMathParaPr>
                    <m:oMath xmlns:m="http://schemas.openxmlformats.org/officeDocument/2006/math">
                      <m:d>
                        <m:dPr>
                          <m:ctrlPr>
                            <a:rPr lang="es-ES" sz="1200" b="0" i="1" smtClean="0">
                              <a:latin typeface="Cambria Math" panose="02040503050406030204" pitchFamily="18" charset="0"/>
                            </a:rPr>
                          </m:ctrlPr>
                        </m:dPr>
                        <m:e>
                          <m:r>
                            <a:rPr lang="es-ES" sz="1200" b="0" i="1" smtClean="0">
                              <a:latin typeface="Cambria Math" panose="02040503050406030204" pitchFamily="18" charset="0"/>
                            </a:rPr>
                            <m:t>1</m:t>
                          </m:r>
                        </m:e>
                      </m:d>
                      <m:r>
                        <a:rPr lang="es-ES" sz="1200" b="0" i="1" smtClean="0">
                          <a:latin typeface="Cambria Math" panose="02040503050406030204" pitchFamily="18" charset="0"/>
                        </a:rPr>
                        <m:t>        </m:t>
                      </m:r>
                      <m:acc>
                        <m:accPr>
                          <m:chr m:val="̈"/>
                          <m:ctrlPr>
                            <a:rPr lang="es-ES" sz="1200" i="1" smtClean="0">
                              <a:latin typeface="Cambria Math" panose="02040503050406030204" pitchFamily="18" charset="0"/>
                            </a:rPr>
                          </m:ctrlPr>
                        </m:accPr>
                        <m:e>
                          <m:acc>
                            <m:accPr>
                              <m:chr m:val="⃗"/>
                              <m:ctrlPr>
                                <a:rPr lang="es-ES" sz="1200" i="1" smtClean="0">
                                  <a:latin typeface="Cambria Math" panose="02040503050406030204" pitchFamily="18" charset="0"/>
                                </a:rPr>
                              </m:ctrlPr>
                            </m:accPr>
                            <m:e>
                              <m:r>
                                <a:rPr lang="es-ES" sz="1200" b="0" i="1" smtClean="0">
                                  <a:latin typeface="Cambria Math" panose="02040503050406030204" pitchFamily="18" charset="0"/>
                                </a:rPr>
                                <m:t>𝑟</m:t>
                              </m:r>
                            </m:e>
                          </m:acc>
                        </m:e>
                      </m:acc>
                      <m:r>
                        <a:rPr lang="es-ES" sz="1200" b="0" i="1" smtClean="0">
                          <a:latin typeface="Cambria Math" panose="02040503050406030204" pitchFamily="18" charset="0"/>
                        </a:rPr>
                        <m:t>=−</m:t>
                      </m:r>
                      <m:f>
                        <m:fPr>
                          <m:ctrlPr>
                            <a:rPr lang="es-ES" sz="1200" b="0" i="1" smtClean="0">
                              <a:latin typeface="Cambria Math" panose="02040503050406030204" pitchFamily="18" charset="0"/>
                            </a:rPr>
                          </m:ctrlPr>
                        </m:fPr>
                        <m:num>
                          <m:acc>
                            <m:accPr>
                              <m:chr m:val="⃗"/>
                              <m:ctrlPr>
                                <a:rPr lang="es-ES" sz="1200" b="0" i="1" smtClean="0">
                                  <a:latin typeface="Cambria Math" panose="02040503050406030204" pitchFamily="18" charset="0"/>
                                </a:rPr>
                              </m:ctrlPr>
                            </m:accPr>
                            <m:e>
                              <m:r>
                                <a:rPr lang="es-ES" sz="1200" b="0" i="1" smtClean="0">
                                  <a:latin typeface="Cambria Math" panose="02040503050406030204" pitchFamily="18" charset="0"/>
                                </a:rPr>
                                <m:t>𝑟</m:t>
                              </m:r>
                            </m:e>
                          </m:acc>
                        </m:num>
                        <m:den>
                          <m:sSup>
                            <m:sSupPr>
                              <m:ctrlPr>
                                <a:rPr lang="es-ES" sz="1200" b="0" i="1" smtClean="0">
                                  <a:latin typeface="Cambria Math" panose="02040503050406030204" pitchFamily="18" charset="0"/>
                                </a:rPr>
                              </m:ctrlPr>
                            </m:sSupPr>
                            <m:e>
                              <m:d>
                                <m:dPr>
                                  <m:begChr m:val="|"/>
                                  <m:endChr m:val="|"/>
                                  <m:ctrlPr>
                                    <a:rPr lang="es-ES" sz="1200" b="0" i="1" smtClean="0">
                                      <a:latin typeface="Cambria Math" panose="02040503050406030204" pitchFamily="18" charset="0"/>
                                    </a:rPr>
                                  </m:ctrlPr>
                                </m:dPr>
                                <m:e>
                                  <m:acc>
                                    <m:accPr>
                                      <m:chr m:val="⃗"/>
                                      <m:ctrlPr>
                                        <a:rPr lang="es-ES" sz="1200" b="0" i="1" smtClean="0">
                                          <a:latin typeface="Cambria Math" panose="02040503050406030204" pitchFamily="18" charset="0"/>
                                        </a:rPr>
                                      </m:ctrlPr>
                                    </m:accPr>
                                    <m:e>
                                      <m:r>
                                        <a:rPr lang="es-ES" sz="1200" b="0" i="1" smtClean="0">
                                          <a:latin typeface="Cambria Math" panose="02040503050406030204" pitchFamily="18" charset="0"/>
                                        </a:rPr>
                                        <m:t>𝑟</m:t>
                                      </m:r>
                                    </m:e>
                                  </m:acc>
                                </m:e>
                              </m:d>
                            </m:e>
                            <m:sup>
                              <m:r>
                                <a:rPr lang="es-ES" sz="1200" b="0" i="1" smtClean="0">
                                  <a:latin typeface="Cambria Math" panose="02040503050406030204" pitchFamily="18" charset="0"/>
                                </a:rPr>
                                <m:t>3</m:t>
                              </m:r>
                            </m:sup>
                          </m:sSup>
                        </m:den>
                      </m:f>
                      <m:r>
                        <a:rPr lang="es-ES" sz="1200" b="0" i="1" smtClean="0">
                          <a:latin typeface="Cambria Math" panose="02040503050406030204" pitchFamily="18" charset="0"/>
                        </a:rPr>
                        <m:t>           ;      </m:t>
                      </m:r>
                      <m:acc>
                        <m:accPr>
                          <m:chr m:val="⃗"/>
                          <m:ctrlPr>
                            <a:rPr lang="es-ES" sz="1200" b="0" i="1" smtClean="0">
                              <a:solidFill>
                                <a:srgbClr val="00B050"/>
                              </a:solidFill>
                              <a:latin typeface="Cambria Math" panose="02040503050406030204" pitchFamily="18" charset="0"/>
                            </a:rPr>
                          </m:ctrlPr>
                        </m:accPr>
                        <m:e>
                          <m:r>
                            <a:rPr lang="es-ES" sz="1200" b="0" i="1" smtClean="0">
                              <a:solidFill>
                                <a:srgbClr val="00B050"/>
                              </a:solidFill>
                              <a:latin typeface="Cambria Math" panose="02040503050406030204" pitchFamily="18" charset="0"/>
                            </a:rPr>
                            <m:t>𝑟</m:t>
                          </m:r>
                        </m:e>
                      </m:acc>
                      <m:d>
                        <m:dPr>
                          <m:ctrlPr>
                            <a:rPr lang="es-ES" sz="1200" b="0" i="1" smtClean="0">
                              <a:solidFill>
                                <a:srgbClr val="00B050"/>
                              </a:solidFill>
                              <a:latin typeface="Cambria Math" panose="02040503050406030204" pitchFamily="18" charset="0"/>
                            </a:rPr>
                          </m:ctrlPr>
                        </m:dPr>
                        <m:e>
                          <m:r>
                            <a:rPr lang="es-ES" sz="1200" b="0" i="1" smtClean="0">
                              <a:solidFill>
                                <a:srgbClr val="00B050"/>
                              </a:solidFill>
                              <a:latin typeface="Cambria Math" panose="02040503050406030204" pitchFamily="18" charset="0"/>
                            </a:rPr>
                            <m:t>𝑡</m:t>
                          </m:r>
                          <m:r>
                            <a:rPr lang="es-ES" sz="1200" b="0" i="1" smtClean="0">
                              <a:solidFill>
                                <a:srgbClr val="00B050"/>
                              </a:solidFill>
                              <a:latin typeface="Cambria Math" panose="02040503050406030204" pitchFamily="18" charset="0"/>
                            </a:rPr>
                            <m:t>=0</m:t>
                          </m:r>
                        </m:e>
                      </m:d>
                      <m:r>
                        <a:rPr lang="es-ES" sz="1200" b="0" i="1" smtClean="0">
                          <a:solidFill>
                            <a:srgbClr val="00B050"/>
                          </a:solidFill>
                          <a:latin typeface="Cambria Math" panose="02040503050406030204" pitchFamily="18" charset="0"/>
                        </a:rPr>
                        <m:t>=</m:t>
                      </m:r>
                      <m:d>
                        <m:dPr>
                          <m:ctrlPr>
                            <a:rPr lang="es-ES" sz="1200" b="0" i="1" smtClean="0">
                              <a:solidFill>
                                <a:srgbClr val="00B050"/>
                              </a:solidFill>
                              <a:latin typeface="Cambria Math" panose="02040503050406030204" pitchFamily="18" charset="0"/>
                            </a:rPr>
                          </m:ctrlPr>
                        </m:dPr>
                        <m:e>
                          <m:r>
                            <a:rPr lang="es-ES" sz="1200" b="0" i="1" smtClean="0">
                              <a:solidFill>
                                <a:srgbClr val="00B050"/>
                              </a:solidFill>
                              <a:latin typeface="Cambria Math" panose="02040503050406030204" pitchFamily="18" charset="0"/>
                            </a:rPr>
                            <m:t>1,0</m:t>
                          </m:r>
                        </m:e>
                      </m:d>
                      <m:r>
                        <a:rPr lang="es-ES" sz="1200" b="0" i="1" smtClean="0">
                          <a:solidFill>
                            <a:srgbClr val="00B050"/>
                          </a:solidFill>
                          <a:latin typeface="Cambria Math" panose="02040503050406030204" pitchFamily="18" charset="0"/>
                        </a:rPr>
                        <m:t>       </m:t>
                      </m:r>
                      <m:r>
                        <a:rPr lang="es-ES" sz="1200" b="0" i="1" smtClean="0">
                          <a:latin typeface="Cambria Math" panose="02040503050406030204" pitchFamily="18" charset="0"/>
                        </a:rPr>
                        <m:t>;      </m:t>
                      </m:r>
                      <m:acc>
                        <m:accPr>
                          <m:chr m:val="̇"/>
                          <m:ctrlPr>
                            <a:rPr lang="es-ES" sz="1200" b="0" i="1" smtClean="0">
                              <a:solidFill>
                                <a:schemeClr val="accent2">
                                  <a:lumMod val="75000"/>
                                </a:schemeClr>
                              </a:solidFill>
                              <a:latin typeface="Cambria Math" panose="02040503050406030204" pitchFamily="18" charset="0"/>
                            </a:rPr>
                          </m:ctrlPr>
                        </m:accPr>
                        <m:e>
                          <m:acc>
                            <m:accPr>
                              <m:chr m:val="⃗"/>
                              <m:ctrlPr>
                                <a:rPr lang="es-ES" sz="1200" b="0" i="1" smtClean="0">
                                  <a:solidFill>
                                    <a:schemeClr val="accent2">
                                      <a:lumMod val="75000"/>
                                    </a:schemeClr>
                                  </a:solidFill>
                                  <a:latin typeface="Cambria Math" panose="02040503050406030204" pitchFamily="18" charset="0"/>
                                </a:rPr>
                              </m:ctrlPr>
                            </m:accPr>
                            <m:e>
                              <m:r>
                                <a:rPr lang="es-ES" sz="1200" b="0" i="1" smtClean="0">
                                  <a:solidFill>
                                    <a:schemeClr val="accent2">
                                      <a:lumMod val="75000"/>
                                    </a:schemeClr>
                                  </a:solidFill>
                                  <a:latin typeface="Cambria Math" panose="02040503050406030204" pitchFamily="18" charset="0"/>
                                </a:rPr>
                                <m:t>𝑟</m:t>
                              </m:r>
                            </m:e>
                          </m:acc>
                        </m:e>
                      </m:acc>
                      <m:d>
                        <m:dPr>
                          <m:ctrlPr>
                            <a:rPr lang="es-ES" sz="1200" b="0" i="1" smtClean="0">
                              <a:solidFill>
                                <a:schemeClr val="accent2">
                                  <a:lumMod val="75000"/>
                                </a:schemeClr>
                              </a:solidFill>
                              <a:latin typeface="Cambria Math" panose="02040503050406030204" pitchFamily="18" charset="0"/>
                            </a:rPr>
                          </m:ctrlPr>
                        </m:dPr>
                        <m:e>
                          <m:r>
                            <a:rPr lang="es-ES" sz="1200" b="0" i="1" smtClean="0">
                              <a:solidFill>
                                <a:schemeClr val="accent2">
                                  <a:lumMod val="75000"/>
                                </a:schemeClr>
                              </a:solidFill>
                              <a:latin typeface="Cambria Math" panose="02040503050406030204" pitchFamily="18" charset="0"/>
                            </a:rPr>
                            <m:t>𝑡</m:t>
                          </m:r>
                          <m:r>
                            <a:rPr lang="es-ES" sz="1200" b="0" i="1" smtClean="0">
                              <a:solidFill>
                                <a:schemeClr val="accent2">
                                  <a:lumMod val="75000"/>
                                </a:schemeClr>
                              </a:solidFill>
                              <a:latin typeface="Cambria Math" panose="02040503050406030204" pitchFamily="18" charset="0"/>
                            </a:rPr>
                            <m:t>=0</m:t>
                          </m:r>
                        </m:e>
                      </m:d>
                      <m:r>
                        <a:rPr lang="es-ES" sz="1200" b="0" i="1" smtClean="0">
                          <a:solidFill>
                            <a:schemeClr val="accent2">
                              <a:lumMod val="75000"/>
                            </a:schemeClr>
                          </a:solidFill>
                          <a:latin typeface="Cambria Math" panose="02040503050406030204" pitchFamily="18" charset="0"/>
                        </a:rPr>
                        <m:t>=(0,1)</m:t>
                      </m:r>
                    </m:oMath>
                  </m:oMathPara>
                </a14:m>
                <a:endParaRPr lang="es-ES" sz="1200" dirty="0">
                  <a:solidFill>
                    <a:schemeClr val="accent2">
                      <a:lumMod val="75000"/>
                    </a:schemeClr>
                  </a:solidFill>
                </a:endParaRPr>
              </a:p>
              <a:p>
                <a:pPr algn="just"/>
                <a:endParaRPr lang="es-ES" sz="1200" dirty="0"/>
              </a:p>
              <a:p>
                <a:pPr algn="just"/>
                <a:r>
                  <a:rPr lang="es-ES" sz="1200" dirty="0"/>
                  <a:t>donde    </a:t>
                </a:r>
                <a14:m>
                  <m:oMath xmlns:m="http://schemas.openxmlformats.org/officeDocument/2006/math">
                    <m:acc>
                      <m:accPr>
                        <m:chr m:val="⃗"/>
                        <m:ctrlPr>
                          <a:rPr lang="es-ES" sz="1200" b="0" i="1" smtClean="0">
                            <a:latin typeface="Cambria Math" panose="02040503050406030204" pitchFamily="18" charset="0"/>
                          </a:rPr>
                        </m:ctrlPr>
                      </m:accPr>
                      <m:e>
                        <m:r>
                          <a:rPr lang="es-ES" sz="1200" b="0" i="1" smtClean="0">
                            <a:latin typeface="Cambria Math" panose="02040503050406030204" pitchFamily="18" charset="0"/>
                          </a:rPr>
                          <m:t>𝑟</m:t>
                        </m:r>
                      </m:e>
                    </m:acc>
                    <m:r>
                      <a:rPr lang="es-ES" sz="1200" b="0" i="1" smtClean="0">
                        <a:latin typeface="Cambria Math" panose="02040503050406030204" pitchFamily="18" charset="0"/>
                      </a:rPr>
                      <m:t>=(</m:t>
                    </m:r>
                    <m:r>
                      <a:rPr lang="es-ES" sz="1200" b="0" i="1" smtClean="0">
                        <a:latin typeface="Cambria Math" panose="02040503050406030204" pitchFamily="18" charset="0"/>
                      </a:rPr>
                      <m:t>𝑥</m:t>
                    </m:r>
                    <m:r>
                      <a:rPr lang="es-ES" sz="1200" b="0" i="1" smtClean="0">
                        <a:latin typeface="Cambria Math" panose="02040503050406030204" pitchFamily="18" charset="0"/>
                      </a:rPr>
                      <m:t>,</m:t>
                    </m:r>
                    <m:r>
                      <a:rPr lang="es-ES" sz="1200" b="0" i="1" smtClean="0">
                        <a:latin typeface="Cambria Math" panose="02040503050406030204" pitchFamily="18" charset="0"/>
                      </a:rPr>
                      <m:t>𝑦</m:t>
                    </m:r>
                    <m:r>
                      <a:rPr lang="es-ES" sz="1200" b="0" i="1" smtClean="0">
                        <a:latin typeface="Cambria Math" panose="02040503050406030204" pitchFamily="18" charset="0"/>
                      </a:rPr>
                      <m:t>)</m:t>
                    </m:r>
                  </m:oMath>
                </a14:m>
                <a:r>
                  <a:rPr lang="es-ES" sz="1200" dirty="0"/>
                  <a:t>,      </a:t>
                </a:r>
                <a14:m>
                  <m:oMath xmlns:m="http://schemas.openxmlformats.org/officeDocument/2006/math">
                    <m:acc>
                      <m:accPr>
                        <m:chr m:val="̈"/>
                        <m:ctrlPr>
                          <a:rPr lang="es-ES" sz="1200" i="1" smtClean="0">
                            <a:latin typeface="Cambria Math" panose="02040503050406030204" pitchFamily="18" charset="0"/>
                          </a:rPr>
                        </m:ctrlPr>
                      </m:accPr>
                      <m:e>
                        <m:acc>
                          <m:accPr>
                            <m:chr m:val="⃗"/>
                            <m:ctrlPr>
                              <a:rPr lang="es-ES" sz="1200" i="1" smtClean="0">
                                <a:latin typeface="Cambria Math" panose="02040503050406030204" pitchFamily="18" charset="0"/>
                              </a:rPr>
                            </m:ctrlPr>
                          </m:accPr>
                          <m:e>
                            <m:r>
                              <a:rPr lang="es-ES" sz="1200" b="0" i="1" smtClean="0">
                                <a:latin typeface="Cambria Math" panose="02040503050406030204" pitchFamily="18" charset="0"/>
                              </a:rPr>
                              <m:t>𝑟</m:t>
                            </m:r>
                          </m:e>
                        </m:acc>
                      </m:e>
                    </m:acc>
                    <m:r>
                      <a:rPr lang="es-ES" sz="1200" b="0" i="1" smtClean="0">
                        <a:latin typeface="Cambria Math" panose="02040503050406030204" pitchFamily="18" charset="0"/>
                      </a:rPr>
                      <m:t>=</m:t>
                    </m:r>
                    <m:d>
                      <m:dPr>
                        <m:ctrlPr>
                          <a:rPr lang="es-ES" sz="1200" b="0" i="1" smtClean="0">
                            <a:latin typeface="Cambria Math" panose="02040503050406030204" pitchFamily="18" charset="0"/>
                          </a:rPr>
                        </m:ctrlPr>
                      </m:dPr>
                      <m:e>
                        <m:f>
                          <m:fPr>
                            <m:ctrlPr>
                              <a:rPr lang="es-ES" sz="1200" b="0" i="1" smtClean="0">
                                <a:latin typeface="Cambria Math" panose="02040503050406030204" pitchFamily="18" charset="0"/>
                              </a:rPr>
                            </m:ctrlPr>
                          </m:fPr>
                          <m:num>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𝑑</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𝑥</m:t>
                            </m:r>
                          </m:num>
                          <m:den>
                            <m:r>
                              <a:rPr lang="es-ES" sz="1200" b="0" i="1" smtClean="0">
                                <a:latin typeface="Cambria Math" panose="02040503050406030204" pitchFamily="18" charset="0"/>
                              </a:rPr>
                              <m:t>𝑑</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𝑡</m:t>
                                </m:r>
                              </m:e>
                              <m:sup>
                                <m:r>
                                  <a:rPr lang="es-ES" sz="1200" b="0" i="1" smtClean="0">
                                    <a:latin typeface="Cambria Math" panose="02040503050406030204" pitchFamily="18" charset="0"/>
                                  </a:rPr>
                                  <m:t>2</m:t>
                                </m:r>
                              </m:sup>
                            </m:sSup>
                          </m:den>
                        </m:f>
                        <m:r>
                          <a:rPr lang="es-ES" sz="1200" b="0" i="1" smtClean="0">
                            <a:latin typeface="Cambria Math" panose="02040503050406030204" pitchFamily="18" charset="0"/>
                          </a:rPr>
                          <m:t>,</m:t>
                        </m:r>
                        <m:f>
                          <m:fPr>
                            <m:ctrlPr>
                              <a:rPr lang="es-ES" sz="1200" b="0" i="1" smtClean="0">
                                <a:latin typeface="Cambria Math" panose="02040503050406030204" pitchFamily="18" charset="0"/>
                              </a:rPr>
                            </m:ctrlPr>
                          </m:fPr>
                          <m:num>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𝑑</m:t>
                                </m:r>
                              </m:e>
                              <m:sup>
                                <m:r>
                                  <a:rPr lang="es-ES" sz="1200" b="0" i="1" smtClean="0">
                                    <a:latin typeface="Cambria Math" panose="02040503050406030204" pitchFamily="18" charset="0"/>
                                  </a:rPr>
                                  <m:t>2</m:t>
                                </m:r>
                                <m:r>
                                  <a:rPr lang="es-ES" sz="1200" b="0" i="1" smtClean="0">
                                    <a:latin typeface="Cambria Math" panose="02040503050406030204" pitchFamily="18" charset="0"/>
                                  </a:rPr>
                                  <m:t>𝑦</m:t>
                                </m:r>
                              </m:sup>
                            </m:sSup>
                          </m:num>
                          <m:den>
                            <m:r>
                              <a:rPr lang="es-ES" sz="1200" b="0" i="1" smtClean="0">
                                <a:latin typeface="Cambria Math" panose="02040503050406030204" pitchFamily="18" charset="0"/>
                              </a:rPr>
                              <m:t>𝑑</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𝑡</m:t>
                                </m:r>
                              </m:e>
                              <m:sup>
                                <m:r>
                                  <a:rPr lang="es-ES" sz="1200" b="0" i="1" smtClean="0">
                                    <a:latin typeface="Cambria Math" panose="02040503050406030204" pitchFamily="18" charset="0"/>
                                  </a:rPr>
                                  <m:t>2</m:t>
                                </m:r>
                              </m:sup>
                            </m:sSup>
                          </m:den>
                        </m:f>
                      </m:e>
                    </m:d>
                  </m:oMath>
                </a14:m>
                <a:r>
                  <a:rPr lang="es-ES" sz="1200" dirty="0"/>
                  <a:t>,      </a:t>
                </a:r>
                <a14:m>
                  <m:oMath xmlns:m="http://schemas.openxmlformats.org/officeDocument/2006/math">
                    <m:sSup>
                      <m:sSupPr>
                        <m:ctrlPr>
                          <a:rPr lang="es-ES" sz="1200" b="0" i="1" smtClean="0">
                            <a:latin typeface="Cambria Math" panose="02040503050406030204" pitchFamily="18" charset="0"/>
                          </a:rPr>
                        </m:ctrlPr>
                      </m:sSupPr>
                      <m:e>
                        <m:d>
                          <m:dPr>
                            <m:begChr m:val="|"/>
                            <m:endChr m:val="|"/>
                            <m:ctrlPr>
                              <a:rPr lang="es-ES" sz="1200" b="0" i="1" smtClean="0">
                                <a:latin typeface="Cambria Math" panose="02040503050406030204" pitchFamily="18" charset="0"/>
                              </a:rPr>
                            </m:ctrlPr>
                          </m:dPr>
                          <m:e>
                            <m:acc>
                              <m:accPr>
                                <m:chr m:val="⃗"/>
                                <m:ctrlPr>
                                  <a:rPr lang="es-ES" sz="1200" b="0" i="1" smtClean="0">
                                    <a:latin typeface="Cambria Math" panose="02040503050406030204" pitchFamily="18" charset="0"/>
                                  </a:rPr>
                                </m:ctrlPr>
                              </m:accPr>
                              <m:e>
                                <m:r>
                                  <a:rPr lang="es-ES" sz="1200" b="0" i="1" smtClean="0">
                                    <a:latin typeface="Cambria Math" panose="02040503050406030204" pitchFamily="18" charset="0"/>
                                  </a:rPr>
                                  <m:t>𝑟</m:t>
                                </m:r>
                              </m:e>
                            </m:acc>
                          </m:e>
                        </m:d>
                      </m:e>
                      <m:sup>
                        <m:r>
                          <a:rPr lang="es-ES" sz="1200" b="0" i="1" smtClean="0">
                            <a:latin typeface="Cambria Math" panose="02040503050406030204" pitchFamily="18" charset="0"/>
                          </a:rPr>
                          <m:t>3</m:t>
                        </m:r>
                      </m:sup>
                    </m:sSup>
                    <m:r>
                      <a:rPr lang="es-ES" sz="1200" b="0" i="1" smtClean="0">
                        <a:latin typeface="Cambria Math" panose="02040503050406030204" pitchFamily="18" charset="0"/>
                      </a:rPr>
                      <m:t>=</m:t>
                    </m:r>
                    <m:sSup>
                      <m:sSupPr>
                        <m:ctrlPr>
                          <a:rPr lang="es-ES" sz="1200" b="0" i="1" smtClean="0">
                            <a:latin typeface="Cambria Math" panose="02040503050406030204" pitchFamily="18" charset="0"/>
                          </a:rPr>
                        </m:ctrlPr>
                      </m:sSupPr>
                      <m:e>
                        <m:d>
                          <m:dPr>
                            <m:ctrlPr>
                              <a:rPr lang="es-ES" sz="1200" b="0" i="1" smtClean="0">
                                <a:latin typeface="Cambria Math" panose="02040503050406030204" pitchFamily="18" charset="0"/>
                              </a:rPr>
                            </m:ctrlPr>
                          </m:dPr>
                          <m:e>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𝑥</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𝑦</m:t>
                                </m:r>
                              </m:e>
                              <m:sup>
                                <m:r>
                                  <a:rPr lang="es-ES" sz="1200" b="0" i="1" smtClean="0">
                                    <a:latin typeface="Cambria Math" panose="02040503050406030204" pitchFamily="18" charset="0"/>
                                  </a:rPr>
                                  <m:t>2</m:t>
                                </m:r>
                              </m:sup>
                            </m:sSup>
                          </m:e>
                        </m:d>
                      </m:e>
                      <m:sup>
                        <m:r>
                          <a:rPr lang="es-ES" sz="1200" b="0" i="1" smtClean="0">
                            <a:latin typeface="Cambria Math" panose="02040503050406030204" pitchFamily="18" charset="0"/>
                          </a:rPr>
                          <m:t>3/2</m:t>
                        </m:r>
                      </m:sup>
                    </m:sSup>
                  </m:oMath>
                </a14:m>
                <a:r>
                  <a:rPr lang="es-ES" sz="1200" dirty="0"/>
                  <a:t>  .</a:t>
                </a:r>
              </a:p>
              <a:p>
                <a:pPr algn="just"/>
                <a:endParaRPr lang="es-ES" sz="1200" dirty="0"/>
              </a:p>
              <a:p>
                <a:pPr algn="just"/>
                <a:r>
                  <a:rPr lang="es-ES" sz="1200" dirty="0"/>
                  <a:t>Dicha ecuación vectorial, da lugar a </a:t>
                </a:r>
                <a:r>
                  <a:rPr lang="es-ES" sz="1200" b="1" dirty="0"/>
                  <a:t>dos ecuaciones escalares</a:t>
                </a:r>
                <a:r>
                  <a:rPr lang="es-ES" sz="1200" dirty="0"/>
                  <a:t>: </a:t>
                </a:r>
              </a:p>
              <a:p>
                <a:pPr algn="just"/>
                <a:endParaRPr lang="es-ES" sz="1200" dirty="0"/>
              </a:p>
              <a:p>
                <a:pPr algn="just"/>
                <a14:m>
                  <m:oMathPara xmlns:m="http://schemas.openxmlformats.org/officeDocument/2006/math">
                    <m:oMathParaPr>
                      <m:jc m:val="left"/>
                    </m:oMathParaPr>
                    <m:oMath xmlns:m="http://schemas.openxmlformats.org/officeDocument/2006/math">
                      <m:d>
                        <m:dPr>
                          <m:ctrlPr>
                            <a:rPr lang="es-ES" sz="1200" b="0" i="1" smtClean="0">
                              <a:latin typeface="Cambria Math" panose="02040503050406030204" pitchFamily="18" charset="0"/>
                            </a:rPr>
                          </m:ctrlPr>
                        </m:dPr>
                        <m:e>
                          <m:r>
                            <a:rPr lang="es-ES" sz="1200" b="0" i="1" smtClean="0">
                              <a:latin typeface="Cambria Math" panose="02040503050406030204" pitchFamily="18" charset="0"/>
                            </a:rPr>
                            <m:t>2</m:t>
                          </m:r>
                        </m:e>
                      </m:d>
                      <m:r>
                        <a:rPr lang="es-ES" sz="1200" b="0" i="1" smtClean="0">
                          <a:latin typeface="Cambria Math" panose="02040503050406030204" pitchFamily="18" charset="0"/>
                        </a:rPr>
                        <m:t>       </m:t>
                      </m:r>
                      <m:f>
                        <m:fPr>
                          <m:ctrlPr>
                            <a:rPr lang="es-ES" sz="1200" b="0" i="1" smtClean="0">
                              <a:latin typeface="Cambria Math" panose="02040503050406030204" pitchFamily="18" charset="0"/>
                            </a:rPr>
                          </m:ctrlPr>
                        </m:fPr>
                        <m:num>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𝑑</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𝑥</m:t>
                          </m:r>
                        </m:num>
                        <m:den>
                          <m:r>
                            <a:rPr lang="es-ES" sz="1200" b="0" i="1" smtClean="0">
                              <a:latin typeface="Cambria Math" panose="02040503050406030204" pitchFamily="18" charset="0"/>
                            </a:rPr>
                            <m:t>𝑑</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𝑡</m:t>
                              </m:r>
                            </m:e>
                            <m:sup>
                              <m:r>
                                <a:rPr lang="es-ES" sz="1200" b="0" i="1" smtClean="0">
                                  <a:latin typeface="Cambria Math" panose="02040503050406030204" pitchFamily="18" charset="0"/>
                                </a:rPr>
                                <m:t>2</m:t>
                              </m:r>
                            </m:sup>
                          </m:sSup>
                        </m:den>
                      </m:f>
                      <m:r>
                        <a:rPr lang="es-ES" sz="1200" b="0" i="1" smtClean="0">
                          <a:latin typeface="Cambria Math" panose="02040503050406030204" pitchFamily="18" charset="0"/>
                        </a:rPr>
                        <m:t>=−</m:t>
                      </m:r>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𝑥</m:t>
                          </m:r>
                        </m:num>
                        <m:den>
                          <m:sSup>
                            <m:sSupPr>
                              <m:ctrlPr>
                                <a:rPr lang="es-ES" sz="1200" b="0" i="1" smtClean="0">
                                  <a:latin typeface="Cambria Math" panose="02040503050406030204" pitchFamily="18" charset="0"/>
                                </a:rPr>
                              </m:ctrlPr>
                            </m:sSupPr>
                            <m:e>
                              <m:d>
                                <m:dPr>
                                  <m:ctrlPr>
                                    <a:rPr lang="es-ES" sz="1200" b="0" i="1" smtClean="0">
                                      <a:latin typeface="Cambria Math" panose="02040503050406030204" pitchFamily="18" charset="0"/>
                                    </a:rPr>
                                  </m:ctrlPr>
                                </m:dPr>
                                <m:e>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𝑥</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𝑦</m:t>
                                      </m:r>
                                    </m:e>
                                    <m:sup>
                                      <m:r>
                                        <a:rPr lang="es-ES" sz="1200" b="0" i="1" smtClean="0">
                                          <a:latin typeface="Cambria Math" panose="02040503050406030204" pitchFamily="18" charset="0"/>
                                        </a:rPr>
                                        <m:t>2</m:t>
                                      </m:r>
                                    </m:sup>
                                  </m:sSup>
                                </m:e>
                              </m:d>
                            </m:e>
                            <m:sup>
                              <m:r>
                                <a:rPr lang="es-ES" sz="1200" b="0" i="1" smtClean="0">
                                  <a:latin typeface="Cambria Math" panose="02040503050406030204" pitchFamily="18" charset="0"/>
                                </a:rPr>
                                <m:t>3/2</m:t>
                              </m:r>
                            </m:sup>
                          </m:sSup>
                        </m:den>
                      </m:f>
                    </m:oMath>
                  </m:oMathPara>
                </a14:m>
                <a:endParaRPr lang="es-ES" sz="1200" b="0" dirty="0"/>
              </a:p>
              <a:p>
                <a:pPr algn="just"/>
                <a14:m>
                  <m:oMathPara xmlns:m="http://schemas.openxmlformats.org/officeDocument/2006/math">
                    <m:oMathParaPr>
                      <m:jc m:val="left"/>
                    </m:oMathParaPr>
                    <m:oMath xmlns:m="http://schemas.openxmlformats.org/officeDocument/2006/math">
                      <m:d>
                        <m:dPr>
                          <m:ctrlPr>
                            <a:rPr lang="es-ES" sz="1200" b="0" i="1" smtClean="0">
                              <a:latin typeface="Cambria Math" panose="02040503050406030204" pitchFamily="18" charset="0"/>
                            </a:rPr>
                          </m:ctrlPr>
                        </m:dPr>
                        <m:e>
                          <m:r>
                            <a:rPr lang="es-ES" sz="1200" b="0" i="1" smtClean="0">
                              <a:latin typeface="Cambria Math" panose="02040503050406030204" pitchFamily="18" charset="0"/>
                            </a:rPr>
                            <m:t>3</m:t>
                          </m:r>
                        </m:e>
                      </m:d>
                      <m:r>
                        <a:rPr lang="es-ES" sz="1200" b="0" i="1" smtClean="0">
                          <a:latin typeface="Cambria Math" panose="02040503050406030204" pitchFamily="18" charset="0"/>
                        </a:rPr>
                        <m:t>       </m:t>
                      </m:r>
                      <m:f>
                        <m:fPr>
                          <m:ctrlPr>
                            <a:rPr lang="es-ES" sz="1200" b="0" i="1" smtClean="0">
                              <a:latin typeface="Cambria Math" panose="02040503050406030204" pitchFamily="18" charset="0"/>
                            </a:rPr>
                          </m:ctrlPr>
                        </m:fPr>
                        <m:num>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𝑑</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𝑦</m:t>
                          </m:r>
                        </m:num>
                        <m:den>
                          <m:r>
                            <a:rPr lang="es-ES" sz="1200" b="0" i="1" smtClean="0">
                              <a:latin typeface="Cambria Math" panose="02040503050406030204" pitchFamily="18" charset="0"/>
                            </a:rPr>
                            <m:t>𝑑</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𝑡</m:t>
                              </m:r>
                            </m:e>
                            <m:sup>
                              <m:r>
                                <a:rPr lang="es-ES" sz="1200" b="0" i="1" smtClean="0">
                                  <a:latin typeface="Cambria Math" panose="02040503050406030204" pitchFamily="18" charset="0"/>
                                </a:rPr>
                                <m:t>2</m:t>
                              </m:r>
                            </m:sup>
                          </m:sSup>
                        </m:den>
                      </m:f>
                      <m:r>
                        <a:rPr lang="es-ES" sz="1200" b="0" i="1" smtClean="0">
                          <a:latin typeface="Cambria Math" panose="02040503050406030204" pitchFamily="18" charset="0"/>
                        </a:rPr>
                        <m:t>=−</m:t>
                      </m:r>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𝑦</m:t>
                          </m:r>
                        </m:num>
                        <m:den>
                          <m:sSup>
                            <m:sSupPr>
                              <m:ctrlPr>
                                <a:rPr lang="es-ES" sz="1200" b="0" i="1" smtClean="0">
                                  <a:latin typeface="Cambria Math" panose="02040503050406030204" pitchFamily="18" charset="0"/>
                                </a:rPr>
                              </m:ctrlPr>
                            </m:sSupPr>
                            <m:e>
                              <m:d>
                                <m:dPr>
                                  <m:ctrlPr>
                                    <a:rPr lang="es-ES" sz="1200" b="0" i="1" smtClean="0">
                                      <a:latin typeface="Cambria Math" panose="02040503050406030204" pitchFamily="18" charset="0"/>
                                    </a:rPr>
                                  </m:ctrlPr>
                                </m:dPr>
                                <m:e>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𝑥</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𝑦</m:t>
                                      </m:r>
                                    </m:e>
                                    <m:sup>
                                      <m:r>
                                        <a:rPr lang="es-ES" sz="1200" b="0" i="1" smtClean="0">
                                          <a:latin typeface="Cambria Math" panose="02040503050406030204" pitchFamily="18" charset="0"/>
                                        </a:rPr>
                                        <m:t>2</m:t>
                                      </m:r>
                                    </m:sup>
                                  </m:sSup>
                                </m:e>
                              </m:d>
                            </m:e>
                            <m:sup>
                              <m:r>
                                <a:rPr lang="es-ES" sz="1200" b="0" i="1" smtClean="0">
                                  <a:latin typeface="Cambria Math" panose="02040503050406030204" pitchFamily="18" charset="0"/>
                                </a:rPr>
                                <m:t>3/2</m:t>
                              </m:r>
                            </m:sup>
                          </m:sSup>
                        </m:den>
                      </m:f>
                    </m:oMath>
                  </m:oMathPara>
                </a14:m>
                <a:endParaRPr lang="es-ES" sz="1200" dirty="0"/>
              </a:p>
              <a:p>
                <a:pPr algn="just"/>
                <a:endParaRPr lang="es-ES" sz="1200" dirty="0"/>
              </a:p>
              <a:p>
                <a:pPr algn="just"/>
                <a:r>
                  <a:rPr lang="es-ES" sz="1200" dirty="0"/>
                  <a:t>Que como podemos comprobar, son </a:t>
                </a:r>
                <a:r>
                  <a:rPr lang="es-ES" sz="1200" b="1" dirty="0" err="1"/>
                  <a:t>EDOs</a:t>
                </a:r>
                <a:r>
                  <a:rPr lang="es-ES" sz="1200" b="1" dirty="0"/>
                  <a:t> de 2º orden</a:t>
                </a:r>
                <a:r>
                  <a:rPr lang="es-ES" sz="1200" dirty="0"/>
                  <a:t>. Para resolver numéricamente </a:t>
                </a:r>
                <a:r>
                  <a:rPr lang="es-ES" sz="1200" dirty="0" err="1"/>
                  <a:t>EDOs</a:t>
                </a:r>
                <a:r>
                  <a:rPr lang="es-ES" sz="1200" dirty="0"/>
                  <a:t> de 2º orden, debemos tomar nuevas variables, que serán las derivadas primeras. Es decir, aparecen dos </a:t>
                </a:r>
                <a:r>
                  <a:rPr lang="es-ES" sz="1200" b="1" dirty="0">
                    <a:solidFill>
                      <a:srgbClr val="FF0000"/>
                    </a:solidFill>
                  </a:rPr>
                  <a:t>nuevas variables</a:t>
                </a:r>
                <a:r>
                  <a:rPr lang="es-ES" sz="1200" dirty="0"/>
                  <a:t>, que imponen dos </a:t>
                </a:r>
                <a:r>
                  <a:rPr lang="es-ES" sz="1200" b="1" dirty="0" err="1">
                    <a:solidFill>
                      <a:srgbClr val="FF0000"/>
                    </a:solidFill>
                  </a:rPr>
                  <a:t>EDOs</a:t>
                </a:r>
                <a:r>
                  <a:rPr lang="es-ES" sz="1200" b="1" dirty="0">
                    <a:solidFill>
                      <a:srgbClr val="FF0000"/>
                    </a:solidFill>
                  </a:rPr>
                  <a:t> adicionales</a:t>
                </a:r>
                <a:r>
                  <a:rPr lang="es-ES" sz="1200" dirty="0"/>
                  <a:t>, quedando un sistema de </a:t>
                </a:r>
                <a:r>
                  <a:rPr lang="es-ES" sz="1200" dirty="0" err="1"/>
                  <a:t>EDOs</a:t>
                </a:r>
                <a:r>
                  <a:rPr lang="es-ES" sz="1200" dirty="0"/>
                  <a:t> de 1er orden: </a:t>
                </a:r>
              </a:p>
              <a:p>
                <a:pPr algn="just"/>
                <a:endParaRPr lang="es-ES" sz="1200" dirty="0"/>
              </a:p>
              <a:p>
                <a:pPr algn="just"/>
                <a14:m>
                  <m:oMathPara xmlns:m="http://schemas.openxmlformats.org/officeDocument/2006/math">
                    <m:oMathParaPr>
                      <m:jc m:val="left"/>
                    </m:oMathParaPr>
                    <m:oMath xmlns:m="http://schemas.openxmlformats.org/officeDocument/2006/math">
                      <m:d>
                        <m:dPr>
                          <m:ctrlPr>
                            <a:rPr lang="es-ES" sz="1200" b="0" i="1" smtClean="0">
                              <a:latin typeface="Cambria Math" panose="02040503050406030204" pitchFamily="18" charset="0"/>
                            </a:rPr>
                          </m:ctrlPr>
                        </m:dPr>
                        <m:e>
                          <m:r>
                            <a:rPr lang="es-ES" sz="1200" b="0" i="1" smtClean="0">
                              <a:latin typeface="Cambria Math" panose="02040503050406030204" pitchFamily="18" charset="0"/>
                            </a:rPr>
                            <m:t>4</m:t>
                          </m:r>
                        </m:e>
                      </m:d>
                      <m:r>
                        <a:rPr lang="es-ES" sz="1200" b="0" i="1" smtClean="0">
                          <a:latin typeface="Cambria Math" panose="02040503050406030204" pitchFamily="18" charset="0"/>
                        </a:rPr>
                        <m:t>      </m:t>
                      </m:r>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𝑑𝑥</m:t>
                          </m:r>
                        </m:num>
                        <m:den>
                          <m:r>
                            <a:rPr lang="es-ES" sz="1200" b="0" i="1" smtClean="0">
                              <a:latin typeface="Cambria Math" panose="02040503050406030204" pitchFamily="18" charset="0"/>
                            </a:rPr>
                            <m:t>𝑑𝑡</m:t>
                          </m:r>
                        </m:den>
                      </m:f>
                      <m:r>
                        <a:rPr lang="es-ES" sz="1200" b="0" i="1" smtClean="0">
                          <a:latin typeface="Cambria Math" panose="02040503050406030204" pitchFamily="18" charset="0"/>
                        </a:rPr>
                        <m:t>=</m:t>
                      </m:r>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𝑧</m:t>
                          </m:r>
                        </m:e>
                        <m:sub>
                          <m:r>
                            <a:rPr lang="es-ES" sz="1200" b="0" i="1" smtClean="0">
                              <a:latin typeface="Cambria Math" panose="02040503050406030204" pitchFamily="18" charset="0"/>
                            </a:rPr>
                            <m:t>𝑥</m:t>
                          </m:r>
                        </m:sub>
                      </m:sSub>
                    </m:oMath>
                  </m:oMathPara>
                </a14:m>
                <a:endParaRPr lang="es-ES" sz="1200" b="0" dirty="0"/>
              </a:p>
              <a:p>
                <a:pPr algn="just"/>
                <a:endParaRPr lang="es-ES" sz="1200" b="0" dirty="0"/>
              </a:p>
              <a:p>
                <a:pPr algn="just"/>
                <a14:m>
                  <m:oMathPara xmlns:m="http://schemas.openxmlformats.org/officeDocument/2006/math">
                    <m:oMathParaPr>
                      <m:jc m:val="left"/>
                    </m:oMathParaPr>
                    <m:oMath xmlns:m="http://schemas.openxmlformats.org/officeDocument/2006/math">
                      <m:d>
                        <m:dPr>
                          <m:ctrlPr>
                            <a:rPr lang="es-ES" sz="1200" b="0" i="1" smtClean="0">
                              <a:latin typeface="Cambria Math" panose="02040503050406030204" pitchFamily="18" charset="0"/>
                            </a:rPr>
                          </m:ctrlPr>
                        </m:dPr>
                        <m:e>
                          <m:r>
                            <a:rPr lang="es-ES" sz="1200" b="0" i="1" smtClean="0">
                              <a:latin typeface="Cambria Math" panose="02040503050406030204" pitchFamily="18" charset="0"/>
                            </a:rPr>
                            <m:t>5</m:t>
                          </m:r>
                        </m:e>
                      </m:d>
                      <m:r>
                        <a:rPr lang="es-ES" sz="1200" b="0" i="1" smtClean="0">
                          <a:latin typeface="Cambria Math" panose="02040503050406030204" pitchFamily="18" charset="0"/>
                        </a:rPr>
                        <m:t>      </m:t>
                      </m:r>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𝑑𝑦</m:t>
                          </m:r>
                        </m:num>
                        <m:den>
                          <m:r>
                            <a:rPr lang="es-ES" sz="1200" b="0" i="1" smtClean="0">
                              <a:latin typeface="Cambria Math" panose="02040503050406030204" pitchFamily="18" charset="0"/>
                            </a:rPr>
                            <m:t>𝑑𝑡</m:t>
                          </m:r>
                        </m:den>
                      </m:f>
                      <m:r>
                        <a:rPr lang="es-ES" sz="1200" b="0" i="1" smtClean="0">
                          <a:latin typeface="Cambria Math" panose="02040503050406030204" pitchFamily="18" charset="0"/>
                        </a:rPr>
                        <m:t>=</m:t>
                      </m:r>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𝑧</m:t>
                          </m:r>
                        </m:e>
                        <m:sub>
                          <m:r>
                            <a:rPr lang="es-ES" sz="1200" b="0" i="1" smtClean="0">
                              <a:latin typeface="Cambria Math" panose="02040503050406030204" pitchFamily="18" charset="0"/>
                            </a:rPr>
                            <m:t>𝑦</m:t>
                          </m:r>
                        </m:sub>
                      </m:sSub>
                    </m:oMath>
                  </m:oMathPara>
                </a14:m>
                <a:endParaRPr lang="es-ES" sz="1200" dirty="0"/>
              </a:p>
              <a:p>
                <a:pPr algn="just"/>
                <a:endParaRPr lang="es-ES" sz="1200" dirty="0"/>
              </a:p>
              <a:p>
                <a:pPr algn="just"/>
                <a14:m>
                  <m:oMathPara xmlns:m="http://schemas.openxmlformats.org/officeDocument/2006/math">
                    <m:oMathParaPr>
                      <m:jc m:val="left"/>
                    </m:oMathParaPr>
                    <m:oMath xmlns:m="http://schemas.openxmlformats.org/officeDocument/2006/math">
                      <m:d>
                        <m:dPr>
                          <m:ctrlPr>
                            <a:rPr lang="es-ES" sz="1200" b="0" i="1" smtClean="0">
                              <a:latin typeface="Cambria Math" panose="02040503050406030204" pitchFamily="18" charset="0"/>
                            </a:rPr>
                          </m:ctrlPr>
                        </m:dPr>
                        <m:e>
                          <m:r>
                            <a:rPr lang="es-ES" sz="1200" b="0" i="1" smtClean="0">
                              <a:latin typeface="Cambria Math" panose="02040503050406030204" pitchFamily="18" charset="0"/>
                            </a:rPr>
                            <m:t>6</m:t>
                          </m:r>
                        </m:e>
                      </m:d>
                      <m:r>
                        <a:rPr lang="es-ES" sz="1200" b="0" i="1" smtClean="0">
                          <a:latin typeface="Cambria Math" panose="02040503050406030204" pitchFamily="18" charset="0"/>
                        </a:rPr>
                        <m:t>      </m:t>
                      </m:r>
                      <m:f>
                        <m:fPr>
                          <m:ctrlPr>
                            <a:rPr lang="es-ES" sz="1200" b="0" i="1" smtClean="0">
                              <a:latin typeface="Cambria Math" panose="02040503050406030204" pitchFamily="18" charset="0"/>
                            </a:rPr>
                          </m:ctrlPr>
                        </m:fPr>
                        <m:num>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𝑑</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𝑥</m:t>
                          </m:r>
                        </m:num>
                        <m:den>
                          <m:r>
                            <a:rPr lang="es-ES" sz="1200" b="0" i="1" smtClean="0">
                              <a:latin typeface="Cambria Math" panose="02040503050406030204" pitchFamily="18" charset="0"/>
                            </a:rPr>
                            <m:t>𝑑</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𝑡</m:t>
                              </m:r>
                            </m:e>
                            <m:sup>
                              <m:r>
                                <a:rPr lang="es-ES" sz="1200" b="0" i="1" smtClean="0">
                                  <a:latin typeface="Cambria Math" panose="02040503050406030204" pitchFamily="18" charset="0"/>
                                </a:rPr>
                                <m:t>2</m:t>
                              </m:r>
                            </m:sup>
                          </m:sSup>
                        </m:den>
                      </m:f>
                      <m:r>
                        <a:rPr lang="es-ES" sz="1200" b="0" i="1" smtClean="0">
                          <a:latin typeface="Cambria Math" panose="02040503050406030204" pitchFamily="18" charset="0"/>
                        </a:rPr>
                        <m:t>=−</m:t>
                      </m:r>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𝑥</m:t>
                          </m:r>
                        </m:num>
                        <m:den>
                          <m:sSup>
                            <m:sSupPr>
                              <m:ctrlPr>
                                <a:rPr lang="es-ES" sz="1200" b="0" i="1" smtClean="0">
                                  <a:latin typeface="Cambria Math" panose="02040503050406030204" pitchFamily="18" charset="0"/>
                                </a:rPr>
                              </m:ctrlPr>
                            </m:sSupPr>
                            <m:e>
                              <m:d>
                                <m:dPr>
                                  <m:ctrlPr>
                                    <a:rPr lang="es-ES" sz="1200" b="0" i="1" smtClean="0">
                                      <a:latin typeface="Cambria Math" panose="02040503050406030204" pitchFamily="18" charset="0"/>
                                    </a:rPr>
                                  </m:ctrlPr>
                                </m:dPr>
                                <m:e>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𝑥</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𝑦</m:t>
                                      </m:r>
                                    </m:e>
                                    <m:sup>
                                      <m:r>
                                        <a:rPr lang="es-ES" sz="1200" b="0" i="1" smtClean="0">
                                          <a:latin typeface="Cambria Math" panose="02040503050406030204" pitchFamily="18" charset="0"/>
                                        </a:rPr>
                                        <m:t>2</m:t>
                                      </m:r>
                                    </m:sup>
                                  </m:sSup>
                                </m:e>
                              </m:d>
                            </m:e>
                            <m:sup>
                              <m:r>
                                <a:rPr lang="es-ES" sz="1200" b="0" i="1" smtClean="0">
                                  <a:latin typeface="Cambria Math" panose="02040503050406030204" pitchFamily="18" charset="0"/>
                                </a:rPr>
                                <m:t>3/2</m:t>
                              </m:r>
                            </m:sup>
                          </m:sSup>
                        </m:den>
                      </m:f>
                    </m:oMath>
                  </m:oMathPara>
                </a14:m>
                <a:endParaRPr lang="es-ES" sz="1200" b="0" dirty="0"/>
              </a:p>
              <a:p>
                <a:pPr algn="just"/>
                <a:endParaRPr lang="es-ES" sz="1200" b="0" dirty="0"/>
              </a:p>
              <a:p>
                <a:pPr algn="just"/>
                <a14:m>
                  <m:oMathPara xmlns:m="http://schemas.openxmlformats.org/officeDocument/2006/math">
                    <m:oMathParaPr>
                      <m:jc m:val="left"/>
                    </m:oMathParaPr>
                    <m:oMath xmlns:m="http://schemas.openxmlformats.org/officeDocument/2006/math">
                      <m:d>
                        <m:dPr>
                          <m:ctrlPr>
                            <a:rPr lang="es-ES" sz="1200" b="0" i="1" smtClean="0">
                              <a:latin typeface="Cambria Math" panose="02040503050406030204" pitchFamily="18" charset="0"/>
                            </a:rPr>
                          </m:ctrlPr>
                        </m:dPr>
                        <m:e>
                          <m:r>
                            <a:rPr lang="es-ES" sz="1200" b="0" i="1" smtClean="0">
                              <a:latin typeface="Cambria Math" panose="02040503050406030204" pitchFamily="18" charset="0"/>
                            </a:rPr>
                            <m:t>7</m:t>
                          </m:r>
                        </m:e>
                      </m:d>
                      <m:r>
                        <a:rPr lang="es-ES" sz="1200" b="0" i="1" smtClean="0">
                          <a:latin typeface="Cambria Math" panose="02040503050406030204" pitchFamily="18" charset="0"/>
                        </a:rPr>
                        <m:t>      </m:t>
                      </m:r>
                      <m:f>
                        <m:fPr>
                          <m:ctrlPr>
                            <a:rPr lang="es-ES" sz="1200" b="0" i="1" smtClean="0">
                              <a:latin typeface="Cambria Math" panose="02040503050406030204" pitchFamily="18" charset="0"/>
                            </a:rPr>
                          </m:ctrlPr>
                        </m:fPr>
                        <m:num>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𝑑</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𝑦</m:t>
                          </m:r>
                        </m:num>
                        <m:den>
                          <m:r>
                            <a:rPr lang="es-ES" sz="1200" b="0" i="1" smtClean="0">
                              <a:latin typeface="Cambria Math" panose="02040503050406030204" pitchFamily="18" charset="0"/>
                            </a:rPr>
                            <m:t>𝑑</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𝑡</m:t>
                              </m:r>
                            </m:e>
                            <m:sup>
                              <m:r>
                                <a:rPr lang="es-ES" sz="1200" b="0" i="1" smtClean="0">
                                  <a:latin typeface="Cambria Math" panose="02040503050406030204" pitchFamily="18" charset="0"/>
                                </a:rPr>
                                <m:t>2</m:t>
                              </m:r>
                            </m:sup>
                          </m:sSup>
                        </m:den>
                      </m:f>
                      <m:r>
                        <a:rPr lang="es-ES" sz="1200" b="0" i="1" smtClean="0">
                          <a:latin typeface="Cambria Math" panose="02040503050406030204" pitchFamily="18" charset="0"/>
                        </a:rPr>
                        <m:t>=−</m:t>
                      </m:r>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𝑦</m:t>
                          </m:r>
                        </m:num>
                        <m:den>
                          <m:sSup>
                            <m:sSupPr>
                              <m:ctrlPr>
                                <a:rPr lang="es-ES" sz="1200" b="0" i="1" smtClean="0">
                                  <a:latin typeface="Cambria Math" panose="02040503050406030204" pitchFamily="18" charset="0"/>
                                </a:rPr>
                              </m:ctrlPr>
                            </m:sSupPr>
                            <m:e>
                              <m:d>
                                <m:dPr>
                                  <m:ctrlPr>
                                    <a:rPr lang="es-ES" sz="1200" b="0" i="1" smtClean="0">
                                      <a:latin typeface="Cambria Math" panose="02040503050406030204" pitchFamily="18" charset="0"/>
                                    </a:rPr>
                                  </m:ctrlPr>
                                </m:dPr>
                                <m:e>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𝑥</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𝑦</m:t>
                                      </m:r>
                                    </m:e>
                                    <m:sup>
                                      <m:r>
                                        <a:rPr lang="es-ES" sz="1200" b="0" i="1" smtClean="0">
                                          <a:latin typeface="Cambria Math" panose="02040503050406030204" pitchFamily="18" charset="0"/>
                                        </a:rPr>
                                        <m:t>2</m:t>
                                      </m:r>
                                    </m:sup>
                                  </m:sSup>
                                </m:e>
                              </m:d>
                            </m:e>
                            <m:sup>
                              <m:r>
                                <a:rPr lang="es-ES" sz="1200" b="0" i="1" smtClean="0">
                                  <a:latin typeface="Cambria Math" panose="02040503050406030204" pitchFamily="18" charset="0"/>
                                </a:rPr>
                                <m:t>3/2</m:t>
                              </m:r>
                            </m:sup>
                          </m:sSup>
                        </m:den>
                      </m:f>
                    </m:oMath>
                  </m:oMathPara>
                </a14:m>
                <a:endParaRPr lang="es-ES" sz="1200" dirty="0"/>
              </a:p>
              <a:p>
                <a:pPr algn="just"/>
                <a:endParaRPr lang="es-ES" sz="1200" dirty="0"/>
              </a:p>
            </p:txBody>
          </p:sp>
        </mc:Choice>
        <mc:Fallback xmlns="">
          <p:sp>
            <p:nvSpPr>
              <p:cNvPr id="2" name="CuadroTexto 1">
                <a:extLst>
                  <a:ext uri="{FF2B5EF4-FFF2-40B4-BE49-F238E27FC236}">
                    <a16:creationId xmlns:a16="http://schemas.microsoft.com/office/drawing/2014/main" id="{374DF6B8-935F-413A-40E2-D7834F109ADF}"/>
                  </a:ext>
                </a:extLst>
              </p:cNvPr>
              <p:cNvSpPr txBox="1">
                <a:spLocks noRot="1" noChangeAspect="1" noMove="1" noResize="1" noEditPoints="1" noAdjustHandles="1" noChangeArrowheads="1" noChangeShapeType="1" noTextEdit="1"/>
              </p:cNvSpPr>
              <p:nvPr/>
            </p:nvSpPr>
            <p:spPr>
              <a:xfrm>
                <a:off x="353686" y="241539"/>
                <a:ext cx="5443268" cy="6232347"/>
              </a:xfrm>
              <a:prstGeom prst="rect">
                <a:avLst/>
              </a:prstGeom>
              <a:blipFill>
                <a:blip r:embed="rId2"/>
                <a:stretch>
                  <a:fillRect t="-98" r="-112"/>
                </a:stretch>
              </a:blipFill>
            </p:spPr>
            <p:txBody>
              <a:bodyPr/>
              <a:lstStyle/>
              <a:p>
                <a:r>
                  <a:rPr lang="es-ES">
                    <a:noFill/>
                  </a:rPr>
                  <a:t> </a:t>
                </a:r>
              </a:p>
            </p:txBody>
          </p:sp>
        </mc:Fallback>
      </mc:AlternateContent>
      <p:sp>
        <p:nvSpPr>
          <p:cNvPr id="8" name="Rectángulo: esquinas redondeadas 7">
            <a:extLst>
              <a:ext uri="{FF2B5EF4-FFF2-40B4-BE49-F238E27FC236}">
                <a16:creationId xmlns:a16="http://schemas.microsoft.com/office/drawing/2014/main" id="{425FF3BA-6C11-A1B7-3047-7B32457A8B99}"/>
              </a:ext>
            </a:extLst>
          </p:cNvPr>
          <p:cNvSpPr/>
          <p:nvPr/>
        </p:nvSpPr>
        <p:spPr>
          <a:xfrm>
            <a:off x="8246854" y="1061048"/>
            <a:ext cx="1457863" cy="92302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8CDC3C95-2516-7105-8AD2-D5BA9BDE1C34}"/>
              </a:ext>
            </a:extLst>
          </p:cNvPr>
          <p:cNvSpPr/>
          <p:nvPr/>
        </p:nvSpPr>
        <p:spPr>
          <a:xfrm>
            <a:off x="7970808" y="2231365"/>
            <a:ext cx="2165230" cy="762001"/>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D159ED3F-34AF-DA0E-798F-B390DBA1EA78}"/>
              </a:ext>
            </a:extLst>
          </p:cNvPr>
          <p:cNvSpPr/>
          <p:nvPr/>
        </p:nvSpPr>
        <p:spPr>
          <a:xfrm>
            <a:off x="7970808" y="4660900"/>
            <a:ext cx="2165230" cy="18129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1D77252A-03F0-EBDD-ECC5-3195922616C5}"/>
                  </a:ext>
                </a:extLst>
              </p:cNvPr>
              <p:cNvSpPr txBox="1"/>
              <p:nvPr/>
            </p:nvSpPr>
            <p:spPr>
              <a:xfrm>
                <a:off x="6363410" y="241539"/>
                <a:ext cx="5443268" cy="6229141"/>
              </a:xfrm>
              <a:prstGeom prst="rect">
                <a:avLst/>
              </a:prstGeom>
              <a:noFill/>
            </p:spPr>
            <p:txBody>
              <a:bodyPr wrap="square" rtlCol="0">
                <a:spAutoFit/>
              </a:bodyPr>
              <a:lstStyle/>
              <a:p>
                <a:pPr algn="just"/>
                <a:r>
                  <a:rPr lang="es-ES" sz="1200" dirty="0"/>
                  <a:t>Tal y como se expone en “</a:t>
                </a:r>
                <a:r>
                  <a:rPr lang="es-ES" sz="1200" dirty="0">
                    <a:solidFill>
                      <a:schemeClr val="tx2">
                        <a:lumMod val="50000"/>
                        <a:lumOff val="50000"/>
                      </a:schemeClr>
                    </a:solidFill>
                  </a:rPr>
                  <a:t>J.A. Hernández. </a:t>
                </a:r>
                <a:r>
                  <a:rPr lang="es-ES" sz="1200" i="1" dirty="0" err="1">
                    <a:solidFill>
                      <a:schemeClr val="tx2">
                        <a:lumMod val="50000"/>
                        <a:lumOff val="50000"/>
                      </a:schemeClr>
                    </a:solidFill>
                  </a:rPr>
                  <a:t>How</a:t>
                </a:r>
                <a:r>
                  <a:rPr lang="es-ES" sz="1200" i="1" dirty="0">
                    <a:solidFill>
                      <a:schemeClr val="tx2">
                        <a:lumMod val="50000"/>
                        <a:lumOff val="50000"/>
                      </a:schemeClr>
                    </a:solidFill>
                  </a:rPr>
                  <a:t> </a:t>
                </a:r>
                <a:r>
                  <a:rPr lang="es-ES" sz="1200" i="1" dirty="0" err="1">
                    <a:solidFill>
                      <a:schemeClr val="tx2">
                        <a:lumMod val="50000"/>
                        <a:lumOff val="50000"/>
                      </a:schemeClr>
                    </a:solidFill>
                  </a:rPr>
                  <a:t>to</a:t>
                </a:r>
                <a:r>
                  <a:rPr lang="es-ES" sz="1200" i="1" dirty="0">
                    <a:solidFill>
                      <a:schemeClr val="tx2">
                        <a:lumMod val="50000"/>
                        <a:lumOff val="50000"/>
                      </a:schemeClr>
                    </a:solidFill>
                  </a:rPr>
                  <a:t> </a:t>
                </a:r>
                <a:r>
                  <a:rPr lang="es-ES" sz="1200" i="1" dirty="0" err="1">
                    <a:solidFill>
                      <a:schemeClr val="tx2">
                        <a:lumMod val="50000"/>
                        <a:lumOff val="50000"/>
                      </a:schemeClr>
                    </a:solidFill>
                  </a:rPr>
                  <a:t>learn</a:t>
                </a:r>
                <a:r>
                  <a:rPr lang="es-ES" sz="1200" i="1" dirty="0">
                    <a:solidFill>
                      <a:schemeClr val="tx2">
                        <a:lumMod val="50000"/>
                        <a:lumOff val="50000"/>
                      </a:schemeClr>
                    </a:solidFill>
                  </a:rPr>
                  <a:t> </a:t>
                </a:r>
                <a:r>
                  <a:rPr lang="es-ES" sz="1200" i="1" dirty="0" err="1">
                    <a:solidFill>
                      <a:schemeClr val="tx2">
                        <a:lumMod val="50000"/>
                        <a:lumOff val="50000"/>
                      </a:schemeClr>
                    </a:solidFill>
                  </a:rPr>
                  <a:t>applied</a:t>
                </a:r>
                <a:r>
                  <a:rPr lang="es-ES" sz="1200" i="1" dirty="0">
                    <a:solidFill>
                      <a:schemeClr val="tx2">
                        <a:lumMod val="50000"/>
                        <a:lumOff val="50000"/>
                      </a:schemeClr>
                    </a:solidFill>
                  </a:rPr>
                  <a:t> </a:t>
                </a:r>
                <a:r>
                  <a:rPr lang="es-ES" sz="1200" i="1" dirty="0" err="1">
                    <a:solidFill>
                      <a:schemeClr val="tx2">
                        <a:lumMod val="50000"/>
                        <a:lumOff val="50000"/>
                      </a:schemeClr>
                    </a:solidFill>
                  </a:rPr>
                  <a:t>mathematics</a:t>
                </a:r>
                <a:r>
                  <a:rPr lang="es-ES" sz="1200" i="1" dirty="0">
                    <a:solidFill>
                      <a:schemeClr val="tx2">
                        <a:lumMod val="50000"/>
                        <a:lumOff val="50000"/>
                      </a:schemeClr>
                    </a:solidFill>
                  </a:rPr>
                  <a:t> </a:t>
                </a:r>
                <a:r>
                  <a:rPr lang="es-ES" sz="1200" i="1" dirty="0" err="1">
                    <a:solidFill>
                      <a:schemeClr val="tx2">
                        <a:lumMod val="50000"/>
                        <a:lumOff val="50000"/>
                      </a:schemeClr>
                    </a:solidFill>
                  </a:rPr>
                  <a:t>through</a:t>
                </a:r>
                <a:r>
                  <a:rPr lang="es-ES" sz="1200" i="1" dirty="0">
                    <a:solidFill>
                      <a:schemeClr val="tx2">
                        <a:lumMod val="50000"/>
                        <a:lumOff val="50000"/>
                      </a:schemeClr>
                    </a:solidFill>
                  </a:rPr>
                  <a:t> </a:t>
                </a:r>
                <a:r>
                  <a:rPr lang="es-ES" sz="1200" i="1" dirty="0" err="1">
                    <a:solidFill>
                      <a:schemeClr val="tx2">
                        <a:lumMod val="50000"/>
                        <a:lumOff val="50000"/>
                      </a:schemeClr>
                    </a:solidFill>
                  </a:rPr>
                  <a:t>modern</a:t>
                </a:r>
                <a:r>
                  <a:rPr lang="es-ES" sz="1200" i="1" dirty="0">
                    <a:solidFill>
                      <a:schemeClr val="tx2">
                        <a:lumMod val="50000"/>
                        <a:lumOff val="50000"/>
                      </a:schemeClr>
                    </a:solidFill>
                  </a:rPr>
                  <a:t> Fortran</a:t>
                </a:r>
                <a:r>
                  <a:rPr lang="es-ES" sz="1200" dirty="0"/>
                  <a:t>”, para resolver numéricamente un Problema de Cauchy (problema de valor inicial), el sistema de </a:t>
                </a:r>
                <a:r>
                  <a:rPr lang="es-ES" sz="1200" dirty="0" err="1"/>
                  <a:t>EDOs</a:t>
                </a:r>
                <a:r>
                  <a:rPr lang="es-ES" sz="1200" dirty="0"/>
                  <a:t> que resulte, debe presentarse de la siguiente manera: </a:t>
                </a:r>
              </a:p>
              <a:p>
                <a:pPr algn="just"/>
                <a:endParaRPr lang="es-ES" sz="1200" dirty="0"/>
              </a:p>
              <a:p>
                <a:pPr algn="just"/>
                <a14:m>
                  <m:oMathPara xmlns:m="http://schemas.openxmlformats.org/officeDocument/2006/math">
                    <m:oMathParaPr>
                      <m:jc m:val="centerGroup"/>
                    </m:oMathParaPr>
                    <m:oMath xmlns:m="http://schemas.openxmlformats.org/officeDocument/2006/math">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𝑑𝑈</m:t>
                          </m:r>
                        </m:num>
                        <m:den>
                          <m:r>
                            <a:rPr lang="es-ES" sz="1200" b="0" i="1" smtClean="0">
                              <a:latin typeface="Cambria Math" panose="02040503050406030204" pitchFamily="18" charset="0"/>
                            </a:rPr>
                            <m:t>𝑑𝑡</m:t>
                          </m:r>
                        </m:den>
                      </m:f>
                      <m:r>
                        <a:rPr lang="es-ES" sz="1200" b="0" i="1" smtClean="0">
                          <a:latin typeface="Cambria Math" panose="02040503050406030204" pitchFamily="18" charset="0"/>
                        </a:rPr>
                        <m:t>=</m:t>
                      </m:r>
                      <m:r>
                        <a:rPr lang="es-ES" sz="1200" b="0" i="1" smtClean="0">
                          <a:latin typeface="Cambria Math" panose="02040503050406030204" pitchFamily="18" charset="0"/>
                        </a:rPr>
                        <m:t>𝐹</m:t>
                      </m:r>
                      <m:d>
                        <m:dPr>
                          <m:ctrlPr>
                            <a:rPr lang="es-ES" sz="1200" b="0" i="1" smtClean="0">
                              <a:latin typeface="Cambria Math" panose="02040503050406030204" pitchFamily="18" charset="0"/>
                            </a:rPr>
                          </m:ctrlPr>
                        </m:dPr>
                        <m:e>
                          <m:r>
                            <a:rPr lang="es-ES" sz="1200" b="0" i="1" smtClean="0">
                              <a:latin typeface="Cambria Math" panose="02040503050406030204" pitchFamily="18" charset="0"/>
                            </a:rPr>
                            <m:t>𝑈</m:t>
                          </m:r>
                          <m:r>
                            <a:rPr lang="es-ES" sz="1200" b="0" i="1" smtClean="0">
                              <a:latin typeface="Cambria Math" panose="02040503050406030204" pitchFamily="18" charset="0"/>
                            </a:rPr>
                            <m:t>,</m:t>
                          </m:r>
                          <m:r>
                            <a:rPr lang="es-ES" sz="1200" b="0" i="1" smtClean="0">
                              <a:latin typeface="Cambria Math" panose="02040503050406030204" pitchFamily="18" charset="0"/>
                            </a:rPr>
                            <m:t>𝑡</m:t>
                          </m:r>
                        </m:e>
                      </m:d>
                    </m:oMath>
                  </m:oMathPara>
                </a14:m>
                <a:endParaRPr lang="es-ES" sz="1200" b="0" dirty="0"/>
              </a:p>
              <a:p>
                <a:pPr algn="just"/>
                <a:endParaRPr lang="es-ES" sz="700" b="0" dirty="0"/>
              </a:p>
              <a:p>
                <a:pPr algn="just"/>
                <a14:m>
                  <m:oMathPara xmlns:m="http://schemas.openxmlformats.org/officeDocument/2006/math">
                    <m:oMathParaPr>
                      <m:jc m:val="centerGroup"/>
                    </m:oMathParaPr>
                    <m:oMath xmlns:m="http://schemas.openxmlformats.org/officeDocument/2006/math">
                      <m:r>
                        <a:rPr lang="es-ES" sz="1200" b="0" i="1" smtClean="0">
                          <a:latin typeface="Cambria Math" panose="02040503050406030204" pitchFamily="18" charset="0"/>
                        </a:rPr>
                        <m:t>𝑈</m:t>
                      </m:r>
                      <m:d>
                        <m:dPr>
                          <m:ctrlPr>
                            <a:rPr lang="es-ES" sz="1200" b="0" i="1" smtClean="0">
                              <a:latin typeface="Cambria Math" panose="02040503050406030204" pitchFamily="18" charset="0"/>
                            </a:rPr>
                          </m:ctrlPr>
                        </m:dPr>
                        <m:e>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0</m:t>
                              </m:r>
                            </m:sub>
                          </m:sSub>
                        </m:e>
                      </m:d>
                      <m:r>
                        <a:rPr lang="es-ES" sz="1200" b="0" i="1" smtClean="0">
                          <a:latin typeface="Cambria Math" panose="02040503050406030204" pitchFamily="18" charset="0"/>
                        </a:rPr>
                        <m:t>=</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𝑈</m:t>
                          </m:r>
                        </m:e>
                        <m:sup>
                          <m:r>
                            <a:rPr lang="es-ES" sz="1200" b="0" i="1" smtClean="0">
                              <a:latin typeface="Cambria Math" panose="02040503050406030204" pitchFamily="18" charset="0"/>
                            </a:rPr>
                            <m:t>0</m:t>
                          </m:r>
                        </m:sup>
                      </m:sSup>
                    </m:oMath>
                  </m:oMathPara>
                </a14:m>
                <a:endParaRPr lang="es-ES" sz="1200" dirty="0"/>
              </a:p>
              <a:p>
                <a:pPr algn="just"/>
                <a:endParaRPr lang="es-ES" sz="1200" dirty="0"/>
              </a:p>
              <a:p>
                <a:pPr algn="just"/>
                <a:r>
                  <a:rPr lang="es-ES" sz="1200" dirty="0"/>
                  <a:t>donde </a:t>
                </a:r>
                <a14:m>
                  <m:oMath xmlns:m="http://schemas.openxmlformats.org/officeDocument/2006/math">
                    <m:r>
                      <a:rPr lang="es-ES" sz="1200" b="0" i="1" smtClean="0">
                        <a:latin typeface="Cambria Math" panose="02040503050406030204" pitchFamily="18" charset="0"/>
                      </a:rPr>
                      <m:t>𝑈</m:t>
                    </m:r>
                  </m:oMath>
                </a14:m>
                <a:r>
                  <a:rPr lang="es-ES" sz="1200" dirty="0"/>
                  <a:t> es una matriz fila que engloba las variables, en nuestro caso:</a:t>
                </a:r>
              </a:p>
              <a:p>
                <a:pPr algn="just"/>
                <a:endParaRPr lang="es-ES" sz="1200" dirty="0"/>
              </a:p>
              <a:p>
                <a:pPr algn="just"/>
                <a14:m>
                  <m:oMathPara xmlns:m="http://schemas.openxmlformats.org/officeDocument/2006/math">
                    <m:oMathParaPr>
                      <m:jc m:val="centerGroup"/>
                    </m:oMathParaPr>
                    <m:oMath xmlns:m="http://schemas.openxmlformats.org/officeDocument/2006/math">
                      <m:r>
                        <a:rPr lang="es-ES" sz="1200" b="0" i="1" smtClean="0">
                          <a:latin typeface="Cambria Math" panose="02040503050406030204" pitchFamily="18" charset="0"/>
                        </a:rPr>
                        <m:t>𝑈</m:t>
                      </m:r>
                      <m:r>
                        <a:rPr lang="es-ES" sz="1200" b="0" i="1" smtClean="0">
                          <a:latin typeface="Cambria Math" panose="02040503050406030204" pitchFamily="18" charset="0"/>
                        </a:rPr>
                        <m:t>=</m:t>
                      </m:r>
                      <m:sSup>
                        <m:sSupPr>
                          <m:ctrlPr>
                            <a:rPr lang="es-ES" sz="1200" b="0" i="1" smtClean="0">
                              <a:latin typeface="Cambria Math" panose="02040503050406030204" pitchFamily="18" charset="0"/>
                            </a:rPr>
                          </m:ctrlPr>
                        </m:sSupPr>
                        <m:e>
                          <m:d>
                            <m:dPr>
                              <m:begChr m:val="["/>
                              <m:endChr m:val="]"/>
                              <m:ctrlPr>
                                <a:rPr lang="es-ES" sz="1200" b="0" i="1" smtClean="0">
                                  <a:latin typeface="Cambria Math" panose="02040503050406030204" pitchFamily="18" charset="0"/>
                                </a:rPr>
                              </m:ctrlPr>
                            </m:dPr>
                            <m:e>
                              <m:r>
                                <a:rPr lang="es-ES" sz="1200" b="0" i="1" smtClean="0">
                                  <a:latin typeface="Cambria Math" panose="02040503050406030204" pitchFamily="18" charset="0"/>
                                </a:rPr>
                                <m:t>𝑥</m:t>
                              </m:r>
                              <m:r>
                                <a:rPr lang="es-ES" sz="1200" b="0" i="1" smtClean="0">
                                  <a:latin typeface="Cambria Math" panose="02040503050406030204" pitchFamily="18" charset="0"/>
                                </a:rPr>
                                <m:t>,</m:t>
                              </m:r>
                              <m:r>
                                <a:rPr lang="es-ES" sz="1200" b="0" i="1" smtClean="0">
                                  <a:latin typeface="Cambria Math" panose="02040503050406030204" pitchFamily="18" charset="0"/>
                                </a:rPr>
                                <m:t>𝑦</m:t>
                              </m:r>
                              <m:r>
                                <a:rPr lang="es-ES" sz="1200" b="0" i="1" smtClean="0">
                                  <a:latin typeface="Cambria Math" panose="02040503050406030204" pitchFamily="18" charset="0"/>
                                </a:rPr>
                                <m:t>,</m:t>
                              </m:r>
                              <m:r>
                                <a:rPr lang="es-ES" sz="1200" b="0" i="1" smtClean="0">
                                  <a:latin typeface="Cambria Math" panose="02040503050406030204" pitchFamily="18" charset="0"/>
                                </a:rPr>
                                <m:t>𝑑𝑥</m:t>
                              </m:r>
                              <m:r>
                                <a:rPr lang="es-ES" sz="1200" b="0" i="1" smtClean="0">
                                  <a:latin typeface="Cambria Math" panose="02040503050406030204" pitchFamily="18" charset="0"/>
                                </a:rPr>
                                <m:t>/</m:t>
                              </m:r>
                              <m:r>
                                <a:rPr lang="es-ES" sz="1200" b="0" i="1" smtClean="0">
                                  <a:latin typeface="Cambria Math" panose="02040503050406030204" pitchFamily="18" charset="0"/>
                                </a:rPr>
                                <m:t>𝑑𝑡</m:t>
                              </m:r>
                              <m:r>
                                <a:rPr lang="es-ES" sz="1200" b="0" i="1" smtClean="0">
                                  <a:latin typeface="Cambria Math" panose="02040503050406030204" pitchFamily="18" charset="0"/>
                                </a:rPr>
                                <m:t>,</m:t>
                              </m:r>
                              <m:r>
                                <a:rPr lang="es-ES" sz="1200" b="0" i="1" smtClean="0">
                                  <a:latin typeface="Cambria Math" panose="02040503050406030204" pitchFamily="18" charset="0"/>
                                </a:rPr>
                                <m:t>𝑑𝑦</m:t>
                              </m:r>
                              <m:r>
                                <a:rPr lang="es-ES" sz="1200" b="0" i="1" smtClean="0">
                                  <a:latin typeface="Cambria Math" panose="02040503050406030204" pitchFamily="18" charset="0"/>
                                </a:rPr>
                                <m:t>/</m:t>
                              </m:r>
                              <m:r>
                                <a:rPr lang="es-ES" sz="1200" b="0" i="1" smtClean="0">
                                  <a:latin typeface="Cambria Math" panose="02040503050406030204" pitchFamily="18" charset="0"/>
                                </a:rPr>
                                <m:t>𝑑𝑡</m:t>
                              </m:r>
                            </m:e>
                          </m:d>
                        </m:e>
                        <m:sup>
                          <m:r>
                            <a:rPr lang="es-ES" sz="1200" b="0" i="1" smtClean="0">
                              <a:latin typeface="Cambria Math" panose="02040503050406030204" pitchFamily="18" charset="0"/>
                            </a:rPr>
                            <m:t>𝑇</m:t>
                          </m:r>
                        </m:sup>
                      </m:sSup>
                    </m:oMath>
                  </m:oMathPara>
                </a14:m>
                <a:endParaRPr lang="es-ES" sz="1200" dirty="0"/>
              </a:p>
              <a:p>
                <a:pPr algn="just"/>
                <a:endParaRPr lang="es-ES" sz="800" dirty="0"/>
              </a:p>
              <a:p>
                <a:pPr algn="just"/>
                <a14:m>
                  <m:oMathPara xmlns:m="http://schemas.openxmlformats.org/officeDocument/2006/math">
                    <m:oMathParaPr>
                      <m:jc m:val="centerGroup"/>
                    </m:oMathParaPr>
                    <m:oMath xmlns:m="http://schemas.openxmlformats.org/officeDocument/2006/math">
                      <m:r>
                        <a:rPr lang="es-ES" sz="1200" b="0" i="1" smtClean="0">
                          <a:latin typeface="Cambria Math" panose="02040503050406030204" pitchFamily="18" charset="0"/>
                        </a:rPr>
                        <m:t>𝑈</m:t>
                      </m:r>
                      <m:d>
                        <m:dPr>
                          <m:ctrlPr>
                            <a:rPr lang="es-ES" sz="1200" b="0" i="1" smtClean="0">
                              <a:latin typeface="Cambria Math" panose="02040503050406030204" pitchFamily="18" charset="0"/>
                            </a:rPr>
                          </m:ctrlPr>
                        </m:dPr>
                        <m:e>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0</m:t>
                              </m:r>
                            </m:sub>
                          </m:sSub>
                        </m:e>
                      </m:d>
                      <m:r>
                        <a:rPr lang="es-ES" sz="1200" b="0" i="1" smtClean="0">
                          <a:latin typeface="Cambria Math" panose="02040503050406030204" pitchFamily="18" charset="0"/>
                        </a:rPr>
                        <m:t>=</m:t>
                      </m:r>
                      <m:r>
                        <a:rPr lang="es-ES" sz="1200" b="0" i="1" smtClean="0">
                          <a:latin typeface="Cambria Math" panose="02040503050406030204" pitchFamily="18" charset="0"/>
                        </a:rPr>
                        <m:t>𝑈</m:t>
                      </m:r>
                      <m:r>
                        <a:rPr lang="es-ES" sz="1200" b="0" i="1" smtClean="0">
                          <a:latin typeface="Cambria Math" panose="02040503050406030204" pitchFamily="18" charset="0"/>
                        </a:rPr>
                        <m:t>(</m:t>
                      </m:r>
                      <m:r>
                        <a:rPr lang="es-ES" sz="1200" b="0" i="1" smtClean="0">
                          <a:latin typeface="Cambria Math" panose="02040503050406030204" pitchFamily="18" charset="0"/>
                        </a:rPr>
                        <m:t>𝑡</m:t>
                      </m:r>
                      <m:r>
                        <a:rPr lang="es-ES" sz="1200" b="0" i="1" smtClean="0">
                          <a:latin typeface="Cambria Math" panose="02040503050406030204" pitchFamily="18" charset="0"/>
                        </a:rPr>
                        <m:t>=0)=</m:t>
                      </m:r>
                      <m:sSup>
                        <m:sSupPr>
                          <m:ctrlPr>
                            <a:rPr lang="es-ES" sz="1200" b="0" i="1" smtClean="0">
                              <a:latin typeface="Cambria Math" panose="02040503050406030204" pitchFamily="18" charset="0"/>
                            </a:rPr>
                          </m:ctrlPr>
                        </m:sSupPr>
                        <m:e>
                          <m:d>
                            <m:dPr>
                              <m:begChr m:val="["/>
                              <m:endChr m:val="]"/>
                              <m:ctrlPr>
                                <a:rPr lang="es-ES" sz="1200" b="0" i="1" smtClean="0">
                                  <a:latin typeface="Cambria Math" panose="02040503050406030204" pitchFamily="18" charset="0"/>
                                </a:rPr>
                              </m:ctrlPr>
                            </m:dPr>
                            <m:e>
                              <m:r>
                                <a:rPr lang="es-ES" sz="1200" b="0" i="1" smtClean="0">
                                  <a:solidFill>
                                    <a:srgbClr val="00B050"/>
                                  </a:solidFill>
                                  <a:latin typeface="Cambria Math" panose="02040503050406030204" pitchFamily="18" charset="0"/>
                                </a:rPr>
                                <m:t>1,0</m:t>
                              </m:r>
                              <m:r>
                                <a:rPr lang="es-ES" sz="1200" b="0" i="1" smtClean="0">
                                  <a:latin typeface="Cambria Math" panose="02040503050406030204" pitchFamily="18" charset="0"/>
                                </a:rPr>
                                <m:t>,</m:t>
                              </m:r>
                              <m:r>
                                <a:rPr lang="es-ES" sz="1200" b="0" i="1" smtClean="0">
                                  <a:solidFill>
                                    <a:schemeClr val="accent2">
                                      <a:lumMod val="75000"/>
                                    </a:schemeClr>
                                  </a:solidFill>
                                  <a:latin typeface="Cambria Math" panose="02040503050406030204" pitchFamily="18" charset="0"/>
                                </a:rPr>
                                <m:t>0,1</m:t>
                              </m:r>
                              <m:r>
                                <a:rPr lang="es-ES" sz="1200" b="0" i="1" smtClean="0">
                                  <a:latin typeface="Cambria Math" panose="02040503050406030204" pitchFamily="18" charset="0"/>
                                </a:rPr>
                                <m:t> </m:t>
                              </m:r>
                            </m:e>
                          </m:d>
                        </m:e>
                        <m:sup>
                          <m:r>
                            <a:rPr lang="es-ES" sz="1200" b="0" i="1" smtClean="0">
                              <a:latin typeface="Cambria Math" panose="02040503050406030204" pitchFamily="18" charset="0"/>
                            </a:rPr>
                            <m:t>𝑇</m:t>
                          </m:r>
                        </m:sup>
                      </m:sSup>
                    </m:oMath>
                  </m:oMathPara>
                </a14:m>
                <a:endParaRPr lang="es-ES" sz="1200" dirty="0"/>
              </a:p>
              <a:p>
                <a:pPr algn="just"/>
                <a:endParaRPr lang="es-ES" sz="1200" dirty="0"/>
              </a:p>
              <a:p>
                <a:pPr algn="just"/>
                <a:r>
                  <a:rPr lang="es-ES" sz="1200" dirty="0"/>
                  <a:t>y donde </a:t>
                </a:r>
                <a14:m>
                  <m:oMath xmlns:m="http://schemas.openxmlformats.org/officeDocument/2006/math">
                    <m:r>
                      <a:rPr lang="es-ES" sz="1200" b="0" i="1" smtClean="0">
                        <a:latin typeface="Cambria Math" panose="02040503050406030204" pitchFamily="18" charset="0"/>
                      </a:rPr>
                      <m:t>𝐹</m:t>
                    </m:r>
                    <m:d>
                      <m:dPr>
                        <m:ctrlPr>
                          <a:rPr lang="es-ES" sz="1200" b="0" i="1" smtClean="0">
                            <a:latin typeface="Cambria Math" panose="02040503050406030204" pitchFamily="18" charset="0"/>
                          </a:rPr>
                        </m:ctrlPr>
                      </m:dPr>
                      <m:e>
                        <m:r>
                          <a:rPr lang="es-ES" sz="1200" b="0" i="1" smtClean="0">
                            <a:latin typeface="Cambria Math" panose="02040503050406030204" pitchFamily="18" charset="0"/>
                          </a:rPr>
                          <m:t>𝑈</m:t>
                        </m:r>
                        <m:r>
                          <a:rPr lang="es-ES" sz="1200" b="0" i="1" smtClean="0">
                            <a:latin typeface="Cambria Math" panose="02040503050406030204" pitchFamily="18" charset="0"/>
                          </a:rPr>
                          <m:t>,</m:t>
                        </m:r>
                        <m:r>
                          <a:rPr lang="es-ES" sz="1200" b="0" i="1" smtClean="0">
                            <a:latin typeface="Cambria Math" panose="02040503050406030204" pitchFamily="18" charset="0"/>
                          </a:rPr>
                          <m:t>𝑡</m:t>
                        </m:r>
                      </m:e>
                    </m:d>
                  </m:oMath>
                </a14:m>
                <a:r>
                  <a:rPr lang="es-ES" sz="1200" dirty="0"/>
                  <a:t> también es una matriz fila, en este caso, que engloba las funciones que no contienen la derivada, es decir, lo del lado derecho de la igualdad de las ecuaciones (4-7): </a:t>
                </a:r>
              </a:p>
              <a:p>
                <a:pPr algn="just"/>
                <a:endParaRPr lang="es-ES" sz="1200" dirty="0"/>
              </a:p>
              <a:p>
                <a:pPr algn="just"/>
                <a14:m>
                  <m:oMathPara xmlns:m="http://schemas.openxmlformats.org/officeDocument/2006/math">
                    <m:oMathParaPr>
                      <m:jc m:val="centerGroup"/>
                    </m:oMathParaPr>
                    <m:oMath xmlns:m="http://schemas.openxmlformats.org/officeDocument/2006/math">
                      <m:r>
                        <a:rPr lang="es-ES" sz="1200" b="0" i="1" smtClean="0">
                          <a:latin typeface="Cambria Math" panose="02040503050406030204" pitchFamily="18" charset="0"/>
                        </a:rPr>
                        <m:t>𝐹</m:t>
                      </m:r>
                      <m:d>
                        <m:dPr>
                          <m:ctrlPr>
                            <a:rPr lang="es-ES" sz="1200" b="0" i="1" smtClean="0">
                              <a:latin typeface="Cambria Math" panose="02040503050406030204" pitchFamily="18" charset="0"/>
                            </a:rPr>
                          </m:ctrlPr>
                        </m:dPr>
                        <m:e>
                          <m:r>
                            <a:rPr lang="es-ES" sz="1200" b="0" i="1" smtClean="0">
                              <a:latin typeface="Cambria Math" panose="02040503050406030204" pitchFamily="18" charset="0"/>
                            </a:rPr>
                            <m:t>𝑈</m:t>
                          </m:r>
                          <m:r>
                            <a:rPr lang="es-ES" sz="1200" b="0" i="1" smtClean="0">
                              <a:latin typeface="Cambria Math" panose="02040503050406030204" pitchFamily="18" charset="0"/>
                            </a:rPr>
                            <m:t>,</m:t>
                          </m:r>
                          <m:r>
                            <a:rPr lang="es-ES" sz="1200" b="0" i="1" smtClean="0">
                              <a:latin typeface="Cambria Math" panose="02040503050406030204" pitchFamily="18" charset="0"/>
                            </a:rPr>
                            <m:t>𝑡</m:t>
                          </m:r>
                        </m:e>
                      </m:d>
                      <m:r>
                        <a:rPr lang="es-ES" sz="1200" b="0" i="0" smtClean="0">
                          <a:latin typeface="Cambria Math" panose="02040503050406030204" pitchFamily="18" charset="0"/>
                        </a:rPr>
                        <m:t>=</m:t>
                      </m:r>
                      <m:sSup>
                        <m:sSupPr>
                          <m:ctrlPr>
                            <a:rPr lang="es-ES" sz="1200" b="0" i="1" smtClean="0">
                              <a:latin typeface="Cambria Math" panose="02040503050406030204" pitchFamily="18" charset="0"/>
                            </a:rPr>
                          </m:ctrlPr>
                        </m:sSupPr>
                        <m:e>
                          <m:d>
                            <m:dPr>
                              <m:begChr m:val="["/>
                              <m:endChr m:val="]"/>
                              <m:ctrlPr>
                                <a:rPr lang="es-ES" sz="1200" b="0" i="1" smtClean="0">
                                  <a:latin typeface="Cambria Math" panose="02040503050406030204" pitchFamily="18" charset="0"/>
                                </a:rPr>
                              </m:ctrlPr>
                            </m:dPr>
                            <m:e>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𝑧</m:t>
                                  </m:r>
                                </m:e>
                                <m:sub>
                                  <m:r>
                                    <a:rPr lang="es-ES" sz="1200" b="0" i="1" smtClean="0">
                                      <a:latin typeface="Cambria Math" panose="02040503050406030204" pitchFamily="18" charset="0"/>
                                    </a:rPr>
                                    <m:t>𝑥</m:t>
                                  </m:r>
                                </m:sub>
                              </m:sSub>
                              <m:r>
                                <a:rPr lang="es-ES" sz="1200" b="0" i="1" smtClean="0">
                                  <a:latin typeface="Cambria Math" panose="02040503050406030204" pitchFamily="18" charset="0"/>
                                </a:rPr>
                                <m:t>, </m:t>
                              </m:r>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𝑧</m:t>
                                  </m:r>
                                </m:e>
                                <m:sub>
                                  <m:r>
                                    <a:rPr lang="es-ES" sz="1200" b="0" i="1" smtClean="0">
                                      <a:latin typeface="Cambria Math" panose="02040503050406030204" pitchFamily="18" charset="0"/>
                                    </a:rPr>
                                    <m:t>𝑦</m:t>
                                  </m:r>
                                </m:sub>
                              </m:sSub>
                              <m:r>
                                <a:rPr lang="es-ES" sz="1200" b="0" i="1" smtClean="0">
                                  <a:latin typeface="Cambria Math" panose="02040503050406030204" pitchFamily="18" charset="0"/>
                                </a:rPr>
                                <m:t>,−</m:t>
                              </m:r>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𝑥</m:t>
                                  </m:r>
                                </m:num>
                                <m:den>
                                  <m:sSup>
                                    <m:sSupPr>
                                      <m:ctrlPr>
                                        <a:rPr lang="es-ES" sz="1200" b="0" i="1" smtClean="0">
                                          <a:latin typeface="Cambria Math" panose="02040503050406030204" pitchFamily="18" charset="0"/>
                                        </a:rPr>
                                      </m:ctrlPr>
                                    </m:sSupPr>
                                    <m:e>
                                      <m:d>
                                        <m:dPr>
                                          <m:ctrlPr>
                                            <a:rPr lang="es-ES" sz="1200" b="0" i="1" smtClean="0">
                                              <a:latin typeface="Cambria Math" panose="02040503050406030204" pitchFamily="18" charset="0"/>
                                            </a:rPr>
                                          </m:ctrlPr>
                                        </m:dPr>
                                        <m:e>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𝑥</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𝑦</m:t>
                                              </m:r>
                                            </m:e>
                                            <m:sup>
                                              <m:r>
                                                <a:rPr lang="es-ES" sz="1200" b="0" i="1" smtClean="0">
                                                  <a:latin typeface="Cambria Math" panose="02040503050406030204" pitchFamily="18" charset="0"/>
                                                </a:rPr>
                                                <m:t>2</m:t>
                                              </m:r>
                                            </m:sup>
                                          </m:sSup>
                                        </m:e>
                                      </m:d>
                                    </m:e>
                                    <m:sup>
                                      <m:r>
                                        <a:rPr lang="es-ES" sz="1200" b="0" i="1" smtClean="0">
                                          <a:latin typeface="Cambria Math" panose="02040503050406030204" pitchFamily="18" charset="0"/>
                                        </a:rPr>
                                        <m:t>3/2</m:t>
                                      </m:r>
                                    </m:sup>
                                  </m:sSup>
                                </m:den>
                              </m:f>
                              <m:r>
                                <a:rPr lang="es-ES" sz="1200" b="0" i="1" smtClean="0">
                                  <a:latin typeface="Cambria Math" panose="02040503050406030204" pitchFamily="18" charset="0"/>
                                </a:rPr>
                                <m:t>,−</m:t>
                              </m:r>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𝑦</m:t>
                                  </m:r>
                                </m:num>
                                <m:den>
                                  <m:sSup>
                                    <m:sSupPr>
                                      <m:ctrlPr>
                                        <a:rPr lang="es-ES" sz="1200" b="0" i="1" smtClean="0">
                                          <a:latin typeface="Cambria Math" panose="02040503050406030204" pitchFamily="18" charset="0"/>
                                        </a:rPr>
                                      </m:ctrlPr>
                                    </m:sSupPr>
                                    <m:e>
                                      <m:d>
                                        <m:dPr>
                                          <m:ctrlPr>
                                            <a:rPr lang="es-ES" sz="1200" b="0" i="1" smtClean="0">
                                              <a:latin typeface="Cambria Math" panose="02040503050406030204" pitchFamily="18" charset="0"/>
                                            </a:rPr>
                                          </m:ctrlPr>
                                        </m:dPr>
                                        <m:e>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𝑥</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𝑦</m:t>
                                              </m:r>
                                            </m:e>
                                            <m:sup>
                                              <m:r>
                                                <a:rPr lang="es-ES" sz="1200" b="0" i="1" smtClean="0">
                                                  <a:latin typeface="Cambria Math" panose="02040503050406030204" pitchFamily="18" charset="0"/>
                                                </a:rPr>
                                                <m:t>2</m:t>
                                              </m:r>
                                            </m:sup>
                                          </m:sSup>
                                        </m:e>
                                      </m:d>
                                    </m:e>
                                    <m:sup>
                                      <m:r>
                                        <a:rPr lang="es-ES" sz="1200" b="0" i="1" smtClean="0">
                                          <a:latin typeface="Cambria Math" panose="02040503050406030204" pitchFamily="18" charset="0"/>
                                        </a:rPr>
                                        <m:t>3/2</m:t>
                                      </m:r>
                                    </m:sup>
                                  </m:sSup>
                                </m:den>
                              </m:f>
                            </m:e>
                          </m:d>
                        </m:e>
                        <m:sup>
                          <m:r>
                            <m:rPr>
                              <m:sty m:val="p"/>
                            </m:rPr>
                            <a:rPr lang="es-ES" sz="1200" b="0" i="0" smtClean="0">
                              <a:latin typeface="Cambria Math" panose="02040503050406030204" pitchFamily="18" charset="0"/>
                            </a:rPr>
                            <m:t>T</m:t>
                          </m:r>
                        </m:sup>
                      </m:sSup>
                    </m:oMath>
                  </m:oMathPara>
                </a14:m>
                <a:endParaRPr lang="es-ES" sz="1200" dirty="0"/>
              </a:p>
              <a:p>
                <a:pPr algn="just"/>
                <a:endParaRPr lang="es-ES" sz="1200" dirty="0"/>
              </a:p>
              <a:p>
                <a:pPr algn="just"/>
                <a:r>
                  <a:rPr lang="es-ES" sz="1200" dirty="0"/>
                  <a:t>Así pues, queda el siguiente sistema de ecuaciones: </a:t>
                </a:r>
              </a:p>
              <a:p>
                <a:pPr algn="just"/>
                <a:endParaRPr lang="es-ES" sz="1200" dirty="0"/>
              </a:p>
              <a:p>
                <a:pPr algn="just"/>
                <a14:m>
                  <m:oMathPara xmlns:m="http://schemas.openxmlformats.org/officeDocument/2006/math">
                    <m:oMathParaPr>
                      <m:jc m:val="centerGroup"/>
                    </m:oMathParaPr>
                    <m:oMath xmlns:m="http://schemas.openxmlformats.org/officeDocument/2006/math">
                      <m:limUpp>
                        <m:limUppPr>
                          <m:ctrlPr>
                            <a:rPr lang="es-ES" sz="1200" b="0" i="1" smtClean="0">
                              <a:latin typeface="Cambria Math" panose="02040503050406030204" pitchFamily="18" charset="0"/>
                            </a:rPr>
                          </m:ctrlPr>
                        </m:limUppPr>
                        <m:e>
                          <m:groupChr>
                            <m:groupChrPr>
                              <m:chr m:val="⏞"/>
                              <m:pos m:val="top"/>
                              <m:vertJc m:val="bot"/>
                              <m:ctrlPr>
                                <a:rPr lang="es-ES" sz="1200" b="0" i="1" smtClean="0">
                                  <a:latin typeface="Cambria Math" panose="02040503050406030204" pitchFamily="18" charset="0"/>
                                </a:rPr>
                              </m:ctrlPr>
                            </m:groupChrPr>
                            <m:e>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𝑑</m:t>
                                  </m:r>
                                </m:num>
                                <m:den>
                                  <m:r>
                                    <a:rPr lang="es-ES" sz="1200" b="0" i="1" smtClean="0">
                                      <a:latin typeface="Cambria Math" panose="02040503050406030204" pitchFamily="18" charset="0"/>
                                    </a:rPr>
                                    <m:t>𝑑𝑡</m:t>
                                  </m:r>
                                </m:den>
                              </m:f>
                              <m:d>
                                <m:dPr>
                                  <m:begChr m:val="["/>
                                  <m:endChr m:val="]"/>
                                  <m:ctrlPr>
                                    <a:rPr lang="es-ES" sz="1200" b="0" i="1" smtClean="0">
                                      <a:latin typeface="Cambria Math" panose="02040503050406030204" pitchFamily="18" charset="0"/>
                                    </a:rPr>
                                  </m:ctrlPr>
                                </m:dPr>
                                <m:e>
                                  <m:m>
                                    <m:mPr>
                                      <m:mcs>
                                        <m:mc>
                                          <m:mcPr>
                                            <m:count m:val="1"/>
                                            <m:mcJc m:val="center"/>
                                          </m:mcPr>
                                        </m:mc>
                                      </m:mcs>
                                      <m:ctrlPr>
                                        <a:rPr lang="es-ES" sz="1200" b="0" i="1" smtClean="0">
                                          <a:latin typeface="Cambria Math" panose="02040503050406030204" pitchFamily="18" charset="0"/>
                                        </a:rPr>
                                      </m:ctrlPr>
                                    </m:mPr>
                                    <m:mr>
                                      <m:e>
                                        <m:m>
                                          <m:mPr>
                                            <m:mcs>
                                              <m:mc>
                                                <m:mcPr>
                                                  <m:count m:val="1"/>
                                                  <m:mcJc m:val="center"/>
                                                </m:mcPr>
                                              </m:mc>
                                            </m:mcs>
                                            <m:ctrlPr>
                                              <a:rPr lang="es-ES" sz="1200" b="0" i="1" smtClean="0">
                                                <a:latin typeface="Cambria Math" panose="02040503050406030204" pitchFamily="18" charset="0"/>
                                              </a:rPr>
                                            </m:ctrlPr>
                                          </m:mPr>
                                          <m:mr>
                                            <m:e>
                                              <m:r>
                                                <m:rPr>
                                                  <m:brk m:alnAt="7"/>
                                                </m:rPr>
                                                <a:rPr lang="es-ES" sz="1200" b="0" i="1" smtClean="0">
                                                  <a:latin typeface="Cambria Math" panose="02040503050406030204" pitchFamily="18" charset="0"/>
                                                </a:rPr>
                                                <m:t>𝑥</m:t>
                                              </m:r>
                                            </m:e>
                                          </m:mr>
                                          <m:mr>
                                            <m:e>
                                              <m:r>
                                                <a:rPr lang="es-ES" sz="1200" b="0" i="1" smtClean="0">
                                                  <a:latin typeface="Cambria Math" panose="02040503050406030204" pitchFamily="18" charset="0"/>
                                                </a:rPr>
                                                <m:t>𝑦</m:t>
                                              </m:r>
                                            </m:e>
                                          </m:mr>
                                        </m:m>
                                      </m:e>
                                    </m:mr>
                                    <m:mr>
                                      <m:e>
                                        <m:m>
                                          <m:mPr>
                                            <m:mcs>
                                              <m:mc>
                                                <m:mcPr>
                                                  <m:count m:val="1"/>
                                                  <m:mcJc m:val="center"/>
                                                </m:mcPr>
                                              </m:mc>
                                            </m:mcs>
                                            <m:ctrlPr>
                                              <a:rPr lang="es-ES" sz="1200" b="0" i="1" smtClean="0">
                                                <a:latin typeface="Cambria Math" panose="02040503050406030204" pitchFamily="18" charset="0"/>
                                              </a:rPr>
                                            </m:ctrlPr>
                                          </m:mPr>
                                          <m:mr>
                                            <m:e>
                                              <m:r>
                                                <m:rPr>
                                                  <m:brk m:alnAt="7"/>
                                                </m:rPr>
                                                <a:rPr lang="es-ES" sz="1200" b="0" i="1" smtClean="0">
                                                  <a:latin typeface="Cambria Math" panose="02040503050406030204" pitchFamily="18" charset="0"/>
                                                </a:rPr>
                                                <m:t>𝑑</m:t>
                                              </m:r>
                                              <m:r>
                                                <a:rPr lang="es-ES" sz="1200" b="0" i="1" smtClean="0">
                                                  <a:latin typeface="Cambria Math" panose="02040503050406030204" pitchFamily="18" charset="0"/>
                                                </a:rPr>
                                                <m:t>𝑥𝑑𝑡</m:t>
                                              </m:r>
                                            </m:e>
                                          </m:mr>
                                          <m:mr>
                                            <m:e>
                                              <m:r>
                                                <a:rPr lang="es-ES" sz="1200" b="0" i="1" smtClean="0">
                                                  <a:latin typeface="Cambria Math" panose="02040503050406030204" pitchFamily="18" charset="0"/>
                                                </a:rPr>
                                                <m:t>𝑑𝑦𝑑𝑡</m:t>
                                              </m:r>
                                            </m:e>
                                          </m:mr>
                                        </m:m>
                                      </m:e>
                                    </m:mr>
                                  </m:m>
                                </m:e>
                              </m:d>
                            </m:e>
                          </m:groupChr>
                        </m:e>
                        <m:lim>
                          <m:r>
                            <a:rPr lang="es-ES" sz="1200" b="0" i="1" smtClean="0">
                              <a:latin typeface="Cambria Math" panose="02040503050406030204" pitchFamily="18" charset="0"/>
                            </a:rPr>
                            <m:t>𝑑𝑈</m:t>
                          </m:r>
                          <m:r>
                            <a:rPr lang="es-ES" sz="1200" b="0" i="1" smtClean="0">
                              <a:latin typeface="Cambria Math" panose="02040503050406030204" pitchFamily="18" charset="0"/>
                            </a:rPr>
                            <m:t>/</m:t>
                          </m:r>
                          <m:r>
                            <a:rPr lang="es-ES" sz="1200" b="0" i="1" smtClean="0">
                              <a:latin typeface="Cambria Math" panose="02040503050406030204" pitchFamily="18" charset="0"/>
                            </a:rPr>
                            <m:t>𝑑𝑡</m:t>
                          </m:r>
                        </m:lim>
                      </m:limUpp>
                      <m:r>
                        <a:rPr lang="es-ES" sz="1200" b="0" i="1" smtClean="0">
                          <a:latin typeface="Cambria Math" panose="02040503050406030204" pitchFamily="18" charset="0"/>
                        </a:rPr>
                        <m:t>=</m:t>
                      </m:r>
                      <m:limUpp>
                        <m:limUppPr>
                          <m:ctrlPr>
                            <a:rPr lang="es-ES" sz="1200" b="0" i="1" smtClean="0">
                              <a:latin typeface="Cambria Math" panose="02040503050406030204" pitchFamily="18" charset="0"/>
                            </a:rPr>
                          </m:ctrlPr>
                        </m:limUppPr>
                        <m:e>
                          <m:groupChr>
                            <m:groupChrPr>
                              <m:chr m:val="⏞"/>
                              <m:pos m:val="top"/>
                              <m:vertJc m:val="bot"/>
                              <m:ctrlPr>
                                <a:rPr lang="es-ES" sz="1200" b="0" i="1" smtClean="0">
                                  <a:latin typeface="Cambria Math" panose="02040503050406030204" pitchFamily="18" charset="0"/>
                                </a:rPr>
                              </m:ctrlPr>
                            </m:groupChrPr>
                            <m:e>
                              <m:d>
                                <m:dPr>
                                  <m:begChr m:val="["/>
                                  <m:endChr m:val="]"/>
                                  <m:ctrlPr>
                                    <a:rPr lang="es-ES" sz="1200" b="0" i="1" smtClean="0">
                                      <a:latin typeface="Cambria Math" panose="02040503050406030204" pitchFamily="18" charset="0"/>
                                    </a:rPr>
                                  </m:ctrlPr>
                                </m:dPr>
                                <m:e>
                                  <m:m>
                                    <m:mPr>
                                      <m:mcs>
                                        <m:mc>
                                          <m:mcPr>
                                            <m:count m:val="1"/>
                                            <m:mcJc m:val="center"/>
                                          </m:mcPr>
                                        </m:mc>
                                      </m:mcs>
                                      <m:ctrlPr>
                                        <a:rPr lang="es-ES" sz="1200" b="0" i="1" smtClean="0">
                                          <a:latin typeface="Cambria Math" panose="02040503050406030204" pitchFamily="18" charset="0"/>
                                        </a:rPr>
                                      </m:ctrlPr>
                                    </m:mPr>
                                    <m:mr>
                                      <m:e>
                                        <m:m>
                                          <m:mPr>
                                            <m:mcs>
                                              <m:mc>
                                                <m:mcPr>
                                                  <m:count m:val="1"/>
                                                  <m:mcJc m:val="center"/>
                                                </m:mcPr>
                                              </m:mc>
                                            </m:mcs>
                                            <m:ctrlPr>
                                              <a:rPr lang="es-ES" sz="1200" b="0" i="1" smtClean="0">
                                                <a:latin typeface="Cambria Math" panose="02040503050406030204" pitchFamily="18" charset="0"/>
                                              </a:rPr>
                                            </m:ctrlPr>
                                          </m:mPr>
                                          <m:mr>
                                            <m:e>
                                              <m:sSub>
                                                <m:sSubPr>
                                                  <m:ctrlPr>
                                                    <a:rPr lang="es-ES" sz="1200" b="0" i="1" smtClean="0">
                                                      <a:latin typeface="Cambria Math" panose="02040503050406030204" pitchFamily="18" charset="0"/>
                                                    </a:rPr>
                                                  </m:ctrlPr>
                                                </m:sSubPr>
                                                <m:e>
                                                  <m:r>
                                                    <m:rPr>
                                                      <m:brk m:alnAt="7"/>
                                                    </m:rPr>
                                                    <a:rPr lang="es-ES" sz="1200" b="0" i="1" smtClean="0">
                                                      <a:latin typeface="Cambria Math" panose="02040503050406030204" pitchFamily="18" charset="0"/>
                                                    </a:rPr>
                                                    <m:t>𝑧</m:t>
                                                  </m:r>
                                                </m:e>
                                                <m:sub>
                                                  <m:r>
                                                    <m:rPr>
                                                      <m:brk m:alnAt="7"/>
                                                    </m:rPr>
                                                    <a:rPr lang="es-ES" sz="1200" b="0" i="1" smtClean="0">
                                                      <a:latin typeface="Cambria Math" panose="02040503050406030204" pitchFamily="18" charset="0"/>
                                                    </a:rPr>
                                                    <m:t>𝑥</m:t>
                                                  </m:r>
                                                </m:sub>
                                              </m:sSub>
                                            </m:e>
                                          </m:mr>
                                          <m:mr>
                                            <m:e>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𝑧</m:t>
                                                  </m:r>
                                                </m:e>
                                                <m:sub>
                                                  <m:r>
                                                    <a:rPr lang="es-ES" sz="1200" b="0" i="1" smtClean="0">
                                                      <a:latin typeface="Cambria Math" panose="02040503050406030204" pitchFamily="18" charset="0"/>
                                                    </a:rPr>
                                                    <m:t>𝑦</m:t>
                                                  </m:r>
                                                </m:sub>
                                              </m:sSub>
                                            </m:e>
                                          </m:mr>
                                        </m:m>
                                      </m:e>
                                    </m:mr>
                                    <m:mr>
                                      <m:e>
                                        <m:m>
                                          <m:mPr>
                                            <m:mcs>
                                              <m:mc>
                                                <m:mcPr>
                                                  <m:count m:val="1"/>
                                                  <m:mcJc m:val="center"/>
                                                </m:mcPr>
                                              </m:mc>
                                            </m:mcs>
                                            <m:ctrlPr>
                                              <a:rPr lang="es-ES" sz="1200" b="0" i="1" smtClean="0">
                                                <a:latin typeface="Cambria Math" panose="02040503050406030204" pitchFamily="18" charset="0"/>
                                              </a:rPr>
                                            </m:ctrlPr>
                                          </m:mPr>
                                          <m:mr>
                                            <m:e>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𝑥</m:t>
                                                  </m:r>
                                                </m:num>
                                                <m:den>
                                                  <m:sSup>
                                                    <m:sSupPr>
                                                      <m:ctrlPr>
                                                        <a:rPr lang="es-ES" sz="1200" b="0" i="1" smtClean="0">
                                                          <a:latin typeface="Cambria Math" panose="02040503050406030204" pitchFamily="18" charset="0"/>
                                                        </a:rPr>
                                                      </m:ctrlPr>
                                                    </m:sSupPr>
                                                    <m:e>
                                                      <m:d>
                                                        <m:dPr>
                                                          <m:ctrlPr>
                                                            <a:rPr lang="es-ES" sz="1200" b="0" i="1" smtClean="0">
                                                              <a:latin typeface="Cambria Math" panose="02040503050406030204" pitchFamily="18" charset="0"/>
                                                            </a:rPr>
                                                          </m:ctrlPr>
                                                        </m:dPr>
                                                        <m:e>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𝑥</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𝑦</m:t>
                                                              </m:r>
                                                            </m:e>
                                                            <m:sup>
                                                              <m:r>
                                                                <a:rPr lang="es-ES" sz="1200" b="0" i="1" smtClean="0">
                                                                  <a:latin typeface="Cambria Math" panose="02040503050406030204" pitchFamily="18" charset="0"/>
                                                                </a:rPr>
                                                                <m:t>2</m:t>
                                                              </m:r>
                                                            </m:sup>
                                                          </m:sSup>
                                                        </m:e>
                                                      </m:d>
                                                    </m:e>
                                                    <m:sup>
                                                      <m:r>
                                                        <a:rPr lang="es-ES" sz="1200" b="0" i="1" smtClean="0">
                                                          <a:latin typeface="Cambria Math" panose="02040503050406030204" pitchFamily="18" charset="0"/>
                                                        </a:rPr>
                                                        <m:t>3/2</m:t>
                                                      </m:r>
                                                    </m:sup>
                                                  </m:sSup>
                                                </m:den>
                                              </m:f>
                                            </m:e>
                                          </m:mr>
                                          <m:mr>
                                            <m:e>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𝑦</m:t>
                                                  </m:r>
                                                </m:num>
                                                <m:den>
                                                  <m:sSup>
                                                    <m:sSupPr>
                                                      <m:ctrlPr>
                                                        <a:rPr lang="es-ES" sz="1200" b="0" i="1" smtClean="0">
                                                          <a:latin typeface="Cambria Math" panose="02040503050406030204" pitchFamily="18" charset="0"/>
                                                        </a:rPr>
                                                      </m:ctrlPr>
                                                    </m:sSupPr>
                                                    <m:e>
                                                      <m:d>
                                                        <m:dPr>
                                                          <m:ctrlPr>
                                                            <a:rPr lang="es-ES" sz="1200" b="0" i="1" smtClean="0">
                                                              <a:latin typeface="Cambria Math" panose="02040503050406030204" pitchFamily="18" charset="0"/>
                                                            </a:rPr>
                                                          </m:ctrlPr>
                                                        </m:dPr>
                                                        <m:e>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𝑥</m:t>
                                                              </m:r>
                                                            </m:e>
                                                            <m:sup>
                                                              <m:r>
                                                                <a:rPr lang="es-ES" sz="1200" b="0" i="1" smtClean="0">
                                                                  <a:latin typeface="Cambria Math" panose="02040503050406030204" pitchFamily="18" charset="0"/>
                                                                </a:rPr>
                                                                <m:t>2</m:t>
                                                              </m:r>
                                                            </m:sup>
                                                          </m:sSup>
                                                          <m:r>
                                                            <a:rPr lang="es-ES" sz="1200" b="0" i="1" smtClean="0">
                                                              <a:latin typeface="Cambria Math" panose="02040503050406030204" pitchFamily="18" charset="0"/>
                                                            </a:rPr>
                                                            <m:t>+</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𝑦</m:t>
                                                              </m:r>
                                                            </m:e>
                                                            <m:sup>
                                                              <m:r>
                                                                <a:rPr lang="es-ES" sz="1200" b="0" i="1" smtClean="0">
                                                                  <a:latin typeface="Cambria Math" panose="02040503050406030204" pitchFamily="18" charset="0"/>
                                                                </a:rPr>
                                                                <m:t>2</m:t>
                                                              </m:r>
                                                            </m:sup>
                                                          </m:sSup>
                                                        </m:e>
                                                      </m:d>
                                                    </m:e>
                                                    <m:sup>
                                                      <m:r>
                                                        <a:rPr lang="es-ES" sz="1200" b="0" i="1" smtClean="0">
                                                          <a:latin typeface="Cambria Math" panose="02040503050406030204" pitchFamily="18" charset="0"/>
                                                        </a:rPr>
                                                        <m:t>3/2</m:t>
                                                      </m:r>
                                                    </m:sup>
                                                  </m:sSup>
                                                </m:den>
                                              </m:f>
                                            </m:e>
                                          </m:mr>
                                        </m:m>
                                      </m:e>
                                    </m:mr>
                                  </m:m>
                                </m:e>
                              </m:d>
                            </m:e>
                          </m:groupChr>
                        </m:e>
                        <m:lim>
                          <m:r>
                            <a:rPr lang="es-ES" sz="1200" b="0" i="1" smtClean="0">
                              <a:latin typeface="Cambria Math" panose="02040503050406030204" pitchFamily="18" charset="0"/>
                            </a:rPr>
                            <m:t>𝐹</m:t>
                          </m:r>
                          <m:r>
                            <a:rPr lang="es-ES" sz="1200" b="0" i="1" smtClean="0">
                              <a:latin typeface="Cambria Math" panose="02040503050406030204" pitchFamily="18" charset="0"/>
                            </a:rPr>
                            <m:t>(</m:t>
                          </m:r>
                          <m:r>
                            <a:rPr lang="es-ES" sz="1200" b="0" i="1" smtClean="0">
                              <a:latin typeface="Cambria Math" panose="02040503050406030204" pitchFamily="18" charset="0"/>
                            </a:rPr>
                            <m:t>𝑈</m:t>
                          </m:r>
                          <m:r>
                            <a:rPr lang="es-ES" sz="1200" b="0" i="1" smtClean="0">
                              <a:latin typeface="Cambria Math" panose="02040503050406030204" pitchFamily="18" charset="0"/>
                            </a:rPr>
                            <m:t>,</m:t>
                          </m:r>
                          <m:r>
                            <a:rPr lang="es-ES" sz="1200" b="0" i="1" smtClean="0">
                              <a:latin typeface="Cambria Math" panose="02040503050406030204" pitchFamily="18" charset="0"/>
                            </a:rPr>
                            <m:t>𝑡</m:t>
                          </m:r>
                          <m:r>
                            <a:rPr lang="es-ES" sz="1200" b="0" i="1" smtClean="0">
                              <a:latin typeface="Cambria Math" panose="02040503050406030204" pitchFamily="18" charset="0"/>
                            </a:rPr>
                            <m:t>)</m:t>
                          </m:r>
                        </m:lim>
                      </m:limUpp>
                    </m:oMath>
                  </m:oMathPara>
                </a14:m>
                <a:endParaRPr lang="es-ES" sz="1200" dirty="0"/>
              </a:p>
              <a:p>
                <a:pPr algn="just"/>
                <a:endParaRPr lang="es-ES" sz="1000" dirty="0"/>
              </a:p>
              <a:p>
                <a:pPr algn="just"/>
                <a14:m>
                  <m:oMathPara xmlns:m="http://schemas.openxmlformats.org/officeDocument/2006/math">
                    <m:oMathParaPr>
                      <m:jc m:val="centerGroup"/>
                    </m:oMathParaPr>
                    <m:oMath xmlns:m="http://schemas.openxmlformats.org/officeDocument/2006/math">
                      <m:r>
                        <a:rPr lang="es-ES" sz="1200" b="0" i="1" smtClean="0">
                          <a:latin typeface="Cambria Math" panose="02040503050406030204" pitchFamily="18" charset="0"/>
                        </a:rPr>
                        <m:t>𝑈</m:t>
                      </m:r>
                      <m:r>
                        <a:rPr lang="es-ES" sz="1200" b="0" i="1" smtClean="0">
                          <a:latin typeface="Cambria Math" panose="02040503050406030204" pitchFamily="18" charset="0"/>
                        </a:rPr>
                        <m:t>(</m:t>
                      </m:r>
                      <m:r>
                        <a:rPr lang="es-ES" sz="1200" b="0" i="1" smtClean="0">
                          <a:latin typeface="Cambria Math" panose="02040503050406030204" pitchFamily="18" charset="0"/>
                        </a:rPr>
                        <m:t>𝑡</m:t>
                      </m:r>
                      <m:r>
                        <a:rPr lang="es-ES" sz="1200" b="0" i="1" smtClean="0">
                          <a:latin typeface="Cambria Math" panose="02040503050406030204" pitchFamily="18" charset="0"/>
                        </a:rPr>
                        <m:t>=0)=</m:t>
                      </m:r>
                      <m:sSup>
                        <m:sSupPr>
                          <m:ctrlPr>
                            <a:rPr lang="es-ES" sz="1200" b="0" i="1" smtClean="0">
                              <a:latin typeface="Cambria Math" panose="02040503050406030204" pitchFamily="18" charset="0"/>
                            </a:rPr>
                          </m:ctrlPr>
                        </m:sSupPr>
                        <m:e>
                          <m:d>
                            <m:dPr>
                              <m:begChr m:val="["/>
                              <m:endChr m:val="]"/>
                              <m:ctrlPr>
                                <a:rPr lang="es-ES" sz="1200" b="0" i="1" smtClean="0">
                                  <a:latin typeface="Cambria Math" panose="02040503050406030204" pitchFamily="18" charset="0"/>
                                </a:rPr>
                              </m:ctrlPr>
                            </m:dPr>
                            <m:e>
                              <m:r>
                                <a:rPr lang="es-ES" sz="1200" b="0" i="1" smtClean="0">
                                  <a:latin typeface="Cambria Math" panose="02040503050406030204" pitchFamily="18" charset="0"/>
                                </a:rPr>
                                <m:t>1,0,0,1 </m:t>
                              </m:r>
                            </m:e>
                          </m:d>
                        </m:e>
                        <m:sup>
                          <m:r>
                            <a:rPr lang="es-ES" sz="1200" b="0" i="1" smtClean="0">
                              <a:latin typeface="Cambria Math" panose="02040503050406030204" pitchFamily="18" charset="0"/>
                            </a:rPr>
                            <m:t>𝑇</m:t>
                          </m:r>
                        </m:sup>
                      </m:sSup>
                    </m:oMath>
                  </m:oMathPara>
                </a14:m>
                <a:endParaRPr lang="es-ES" sz="1200" dirty="0"/>
              </a:p>
            </p:txBody>
          </p:sp>
        </mc:Choice>
        <mc:Fallback xmlns="">
          <p:sp>
            <p:nvSpPr>
              <p:cNvPr id="3" name="CuadroTexto 2">
                <a:extLst>
                  <a:ext uri="{FF2B5EF4-FFF2-40B4-BE49-F238E27FC236}">
                    <a16:creationId xmlns:a16="http://schemas.microsoft.com/office/drawing/2014/main" id="{1D77252A-03F0-EBDD-ECC5-3195922616C5}"/>
                  </a:ext>
                </a:extLst>
              </p:cNvPr>
              <p:cNvSpPr txBox="1">
                <a:spLocks noRot="1" noChangeAspect="1" noMove="1" noResize="1" noEditPoints="1" noAdjustHandles="1" noChangeArrowheads="1" noChangeShapeType="1" noTextEdit="1"/>
              </p:cNvSpPr>
              <p:nvPr/>
            </p:nvSpPr>
            <p:spPr>
              <a:xfrm>
                <a:off x="6363410" y="241539"/>
                <a:ext cx="5443268" cy="6229141"/>
              </a:xfrm>
              <a:prstGeom prst="rect">
                <a:avLst/>
              </a:prstGeom>
              <a:blipFill>
                <a:blip r:embed="rId3"/>
                <a:stretch>
                  <a:fillRect l="-112" t="-98"/>
                </a:stretch>
              </a:blipFill>
            </p:spPr>
            <p:txBody>
              <a:bodyPr/>
              <a:lstStyle/>
              <a:p>
                <a:r>
                  <a:rPr lang="es-ES">
                    <a:noFill/>
                  </a:rPr>
                  <a:t> </a:t>
                </a:r>
              </a:p>
            </p:txBody>
          </p:sp>
        </mc:Fallback>
      </mc:AlternateContent>
      <p:sp>
        <p:nvSpPr>
          <p:cNvPr id="5" name="Abrir llave 4">
            <a:extLst>
              <a:ext uri="{FF2B5EF4-FFF2-40B4-BE49-F238E27FC236}">
                <a16:creationId xmlns:a16="http://schemas.microsoft.com/office/drawing/2014/main" id="{ABCB6E32-1E4E-CC75-E44B-A7AA6289A382}"/>
              </a:ext>
            </a:extLst>
          </p:cNvPr>
          <p:cNvSpPr/>
          <p:nvPr/>
        </p:nvSpPr>
        <p:spPr>
          <a:xfrm>
            <a:off x="8389181" y="1130060"/>
            <a:ext cx="129396" cy="715993"/>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993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AC7A5D93-5DEC-D10E-CCFD-FFE693841227}"/>
              </a:ext>
            </a:extLst>
          </p:cNvPr>
          <p:cNvSpPr/>
          <p:nvPr/>
        </p:nvSpPr>
        <p:spPr>
          <a:xfrm>
            <a:off x="210620" y="181154"/>
            <a:ext cx="5650302" cy="6495691"/>
          </a:xfrm>
          <a:prstGeom prst="roundRect">
            <a:avLst>
              <a:gd name="adj" fmla="val 7354"/>
            </a:avLst>
          </a:prstGeom>
          <a:solidFill>
            <a:schemeClr val="tx2">
              <a:lumMod val="10000"/>
              <a:lumOff val="9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esquinas redondeadas 7">
            <a:extLst>
              <a:ext uri="{FF2B5EF4-FFF2-40B4-BE49-F238E27FC236}">
                <a16:creationId xmlns:a16="http://schemas.microsoft.com/office/drawing/2014/main" id="{425FF3BA-6C11-A1B7-3047-7B32457A8B99}"/>
              </a:ext>
            </a:extLst>
          </p:cNvPr>
          <p:cNvSpPr/>
          <p:nvPr/>
        </p:nvSpPr>
        <p:spPr>
          <a:xfrm>
            <a:off x="2227054" y="564310"/>
            <a:ext cx="1457863" cy="92302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7ED44923-22E7-1EC5-EBD1-EFF025B781C3}"/>
              </a:ext>
            </a:extLst>
          </p:cNvPr>
          <p:cNvSpPr/>
          <p:nvPr/>
        </p:nvSpPr>
        <p:spPr>
          <a:xfrm>
            <a:off x="322762" y="3517899"/>
            <a:ext cx="4300038" cy="419101"/>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1D77252A-03F0-EBDD-ECC5-3195922616C5}"/>
                  </a:ext>
                </a:extLst>
              </p:cNvPr>
              <p:cNvSpPr txBox="1"/>
              <p:nvPr/>
            </p:nvSpPr>
            <p:spPr>
              <a:xfrm>
                <a:off x="305510" y="301924"/>
                <a:ext cx="5443268" cy="5961312"/>
              </a:xfrm>
              <a:prstGeom prst="rect">
                <a:avLst/>
              </a:prstGeom>
              <a:noFill/>
            </p:spPr>
            <p:txBody>
              <a:bodyPr wrap="square" rtlCol="0">
                <a:spAutoFit/>
              </a:bodyPr>
              <a:lstStyle/>
              <a:p>
                <a:pPr algn="just"/>
                <a:r>
                  <a:rPr lang="es-ES" sz="1200" dirty="0"/>
                  <a:t>Una vez tenemos la ecuación:</a:t>
                </a:r>
              </a:p>
              <a:p>
                <a:pPr algn="just"/>
                <a:endParaRPr lang="es-ES" sz="1200" dirty="0"/>
              </a:p>
              <a:p>
                <a:pPr algn="just"/>
                <a14:m>
                  <m:oMathPara xmlns:m="http://schemas.openxmlformats.org/officeDocument/2006/math">
                    <m:oMathParaPr>
                      <m:jc m:val="centerGroup"/>
                    </m:oMathParaPr>
                    <m:oMath xmlns:m="http://schemas.openxmlformats.org/officeDocument/2006/math">
                      <m:f>
                        <m:fPr>
                          <m:ctrlPr>
                            <a:rPr lang="es-ES" sz="1200" b="0" i="1" smtClean="0">
                              <a:solidFill>
                                <a:srgbClr val="FF0000"/>
                              </a:solidFill>
                              <a:latin typeface="Cambria Math" panose="02040503050406030204" pitchFamily="18" charset="0"/>
                            </a:rPr>
                          </m:ctrlPr>
                        </m:fPr>
                        <m:num>
                          <m:r>
                            <a:rPr lang="es-ES" sz="1200" b="0" i="1" smtClean="0">
                              <a:solidFill>
                                <a:srgbClr val="FF0000"/>
                              </a:solidFill>
                              <a:latin typeface="Cambria Math" panose="02040503050406030204" pitchFamily="18" charset="0"/>
                            </a:rPr>
                            <m:t>𝑑𝑈</m:t>
                          </m:r>
                        </m:num>
                        <m:den>
                          <m:r>
                            <a:rPr lang="es-ES" sz="1200" b="0" i="1" smtClean="0">
                              <a:solidFill>
                                <a:srgbClr val="FF0000"/>
                              </a:solidFill>
                              <a:latin typeface="Cambria Math" panose="02040503050406030204" pitchFamily="18" charset="0"/>
                            </a:rPr>
                            <m:t>𝑑𝑡</m:t>
                          </m:r>
                        </m:den>
                      </m:f>
                      <m:r>
                        <a:rPr lang="es-ES" sz="1200" b="0" i="1" smtClean="0">
                          <a:solidFill>
                            <a:srgbClr val="FF0000"/>
                          </a:solidFill>
                          <a:latin typeface="Cambria Math" panose="02040503050406030204" pitchFamily="18" charset="0"/>
                        </a:rPr>
                        <m:t>=</m:t>
                      </m:r>
                      <m:r>
                        <a:rPr lang="es-ES" sz="1200" b="0" i="1" smtClean="0">
                          <a:solidFill>
                            <a:srgbClr val="FF0000"/>
                          </a:solidFill>
                          <a:latin typeface="Cambria Math" panose="02040503050406030204" pitchFamily="18" charset="0"/>
                        </a:rPr>
                        <m:t>𝐹</m:t>
                      </m:r>
                      <m:d>
                        <m:dPr>
                          <m:ctrlPr>
                            <a:rPr lang="es-ES" sz="1200" b="0" i="1" smtClean="0">
                              <a:solidFill>
                                <a:srgbClr val="FF0000"/>
                              </a:solidFill>
                              <a:latin typeface="Cambria Math" panose="02040503050406030204" pitchFamily="18" charset="0"/>
                            </a:rPr>
                          </m:ctrlPr>
                        </m:dPr>
                        <m:e>
                          <m:r>
                            <a:rPr lang="es-ES" sz="1200" b="0" i="1" smtClean="0">
                              <a:solidFill>
                                <a:srgbClr val="FF0000"/>
                              </a:solidFill>
                              <a:latin typeface="Cambria Math" panose="02040503050406030204" pitchFamily="18" charset="0"/>
                            </a:rPr>
                            <m:t>𝑈</m:t>
                          </m:r>
                          <m:r>
                            <a:rPr lang="es-ES" sz="1200" b="0" i="1" smtClean="0">
                              <a:solidFill>
                                <a:srgbClr val="FF0000"/>
                              </a:solidFill>
                              <a:latin typeface="Cambria Math" panose="02040503050406030204" pitchFamily="18" charset="0"/>
                            </a:rPr>
                            <m:t>,</m:t>
                          </m:r>
                          <m:r>
                            <a:rPr lang="es-ES" sz="1200" b="0" i="1" smtClean="0">
                              <a:solidFill>
                                <a:srgbClr val="FF0000"/>
                              </a:solidFill>
                              <a:latin typeface="Cambria Math" panose="02040503050406030204" pitchFamily="18" charset="0"/>
                            </a:rPr>
                            <m:t>𝑡</m:t>
                          </m:r>
                        </m:e>
                      </m:d>
                    </m:oMath>
                  </m:oMathPara>
                </a14:m>
                <a:endParaRPr lang="es-ES" sz="1200" b="0" dirty="0"/>
              </a:p>
              <a:p>
                <a:pPr algn="just"/>
                <a:endParaRPr lang="es-ES" sz="700" b="0" dirty="0"/>
              </a:p>
              <a:p>
                <a:pPr algn="just"/>
                <a14:m>
                  <m:oMathPara xmlns:m="http://schemas.openxmlformats.org/officeDocument/2006/math">
                    <m:oMathParaPr>
                      <m:jc m:val="centerGroup"/>
                    </m:oMathParaPr>
                    <m:oMath xmlns:m="http://schemas.openxmlformats.org/officeDocument/2006/math">
                      <m:r>
                        <a:rPr lang="es-ES" sz="1200" b="0" i="1" smtClean="0">
                          <a:latin typeface="Cambria Math" panose="02040503050406030204" pitchFamily="18" charset="0"/>
                        </a:rPr>
                        <m:t>𝑈</m:t>
                      </m:r>
                      <m:d>
                        <m:dPr>
                          <m:ctrlPr>
                            <a:rPr lang="es-ES" sz="1200" b="0" i="1" smtClean="0">
                              <a:latin typeface="Cambria Math" panose="02040503050406030204" pitchFamily="18" charset="0"/>
                            </a:rPr>
                          </m:ctrlPr>
                        </m:dPr>
                        <m:e>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0</m:t>
                              </m:r>
                            </m:sub>
                          </m:sSub>
                        </m:e>
                      </m:d>
                      <m:r>
                        <a:rPr lang="es-ES" sz="1200" b="0" i="1" smtClean="0">
                          <a:latin typeface="Cambria Math" panose="02040503050406030204" pitchFamily="18" charset="0"/>
                        </a:rPr>
                        <m:t>=</m:t>
                      </m:r>
                      <m:sSup>
                        <m:sSupPr>
                          <m:ctrlPr>
                            <a:rPr lang="es-ES" sz="1200" b="0" i="1" smtClean="0">
                              <a:latin typeface="Cambria Math" panose="02040503050406030204" pitchFamily="18" charset="0"/>
                            </a:rPr>
                          </m:ctrlPr>
                        </m:sSupPr>
                        <m:e>
                          <m:r>
                            <a:rPr lang="es-ES" sz="1200" b="0" i="1" smtClean="0">
                              <a:latin typeface="Cambria Math" panose="02040503050406030204" pitchFamily="18" charset="0"/>
                            </a:rPr>
                            <m:t>𝑈</m:t>
                          </m:r>
                        </m:e>
                        <m:sup>
                          <m:r>
                            <a:rPr lang="es-ES" sz="1200" b="0" i="1" smtClean="0">
                              <a:latin typeface="Cambria Math" panose="02040503050406030204" pitchFamily="18" charset="0"/>
                            </a:rPr>
                            <m:t>0</m:t>
                          </m:r>
                        </m:sup>
                      </m:sSup>
                    </m:oMath>
                  </m:oMathPara>
                </a14:m>
                <a:endParaRPr lang="es-ES" sz="1200" dirty="0"/>
              </a:p>
              <a:p>
                <a:pPr algn="just"/>
                <a:endParaRPr lang="es-ES" sz="1200" dirty="0"/>
              </a:p>
              <a:p>
                <a:pPr algn="just"/>
                <a:endParaRPr lang="es-ES" sz="1200" dirty="0"/>
              </a:p>
              <a:p>
                <a:pPr algn="just"/>
                <a:r>
                  <a:rPr lang="es-ES" sz="1200" dirty="0"/>
                  <a:t>Su solución numérica se obtiene de la siguiente manera: </a:t>
                </a:r>
              </a:p>
              <a:p>
                <a:pPr algn="just"/>
                <a:endParaRPr lang="es-ES" sz="1200" dirty="0"/>
              </a:p>
              <a:p>
                <a:pPr algn="just"/>
                <a14:m>
                  <m:oMathPara xmlns:m="http://schemas.openxmlformats.org/officeDocument/2006/math">
                    <m:oMathParaPr>
                      <m:jc m:val="centerGroup"/>
                    </m:oMathParaPr>
                    <m:oMath xmlns:m="http://schemas.openxmlformats.org/officeDocument/2006/math">
                      <m:r>
                        <a:rPr lang="es-ES" sz="1200" b="0" i="1" smtClean="0">
                          <a:latin typeface="Cambria Math" panose="02040503050406030204" pitchFamily="18" charset="0"/>
                        </a:rPr>
                        <m:t>𝑈</m:t>
                      </m:r>
                      <m:d>
                        <m:dPr>
                          <m:ctrlPr>
                            <a:rPr lang="es-ES" sz="1200" b="0" i="1" smtClean="0">
                              <a:latin typeface="Cambria Math" panose="02040503050406030204" pitchFamily="18" charset="0"/>
                            </a:rPr>
                          </m:ctrlPr>
                        </m:dPr>
                        <m:e>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𝑛</m:t>
                              </m:r>
                              <m:r>
                                <a:rPr lang="es-ES" sz="1200" b="0" i="1" smtClean="0">
                                  <a:latin typeface="Cambria Math" panose="02040503050406030204" pitchFamily="18" charset="0"/>
                                </a:rPr>
                                <m:t>+1</m:t>
                              </m:r>
                            </m:sub>
                          </m:sSub>
                        </m:e>
                      </m:d>
                      <m:r>
                        <a:rPr lang="es-ES" sz="1200" b="0" i="1" smtClean="0">
                          <a:latin typeface="Cambria Math" panose="02040503050406030204" pitchFamily="18" charset="0"/>
                        </a:rPr>
                        <m:t>=</m:t>
                      </m:r>
                      <m:r>
                        <a:rPr lang="es-ES" sz="1200" b="0" i="1" smtClean="0">
                          <a:latin typeface="Cambria Math" panose="02040503050406030204" pitchFamily="18" charset="0"/>
                        </a:rPr>
                        <m:t>𝑈</m:t>
                      </m:r>
                      <m:d>
                        <m:dPr>
                          <m:ctrlPr>
                            <a:rPr lang="es-ES" sz="1200" b="0" i="1" smtClean="0">
                              <a:latin typeface="Cambria Math" panose="02040503050406030204" pitchFamily="18" charset="0"/>
                            </a:rPr>
                          </m:ctrlPr>
                        </m:dPr>
                        <m:e>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𝑛</m:t>
                              </m:r>
                            </m:sub>
                          </m:sSub>
                        </m:e>
                      </m:d>
                      <m:r>
                        <a:rPr lang="es-ES" sz="1200" b="0" i="1" smtClean="0">
                          <a:latin typeface="Cambria Math" panose="02040503050406030204" pitchFamily="18" charset="0"/>
                        </a:rPr>
                        <m:t>+</m:t>
                      </m:r>
                      <m:nary>
                        <m:naryPr>
                          <m:ctrlPr>
                            <a:rPr lang="es-ES" sz="1200" b="0" i="1" smtClean="0">
                              <a:latin typeface="Cambria Math" panose="02040503050406030204" pitchFamily="18" charset="0"/>
                            </a:rPr>
                          </m:ctrlPr>
                        </m:naryPr>
                        <m:sub>
                          <m:sSub>
                            <m:sSubPr>
                              <m:ctrlPr>
                                <a:rPr lang="es-ES" sz="1200" b="0" i="1" smtClean="0">
                                  <a:latin typeface="Cambria Math" panose="02040503050406030204" pitchFamily="18" charset="0"/>
                                </a:rPr>
                              </m:ctrlPr>
                            </m:sSubPr>
                            <m:e>
                              <m:r>
                                <m:rPr>
                                  <m:brk m:alnAt="23"/>
                                </m:rPr>
                                <a:rPr lang="es-ES" sz="1200" b="0" i="1" smtClean="0">
                                  <a:latin typeface="Cambria Math" panose="02040503050406030204" pitchFamily="18" charset="0"/>
                                </a:rPr>
                                <m:t>𝑡</m:t>
                              </m:r>
                            </m:e>
                            <m:sub>
                              <m:r>
                                <m:rPr>
                                  <m:brk m:alnAt="23"/>
                                </m:rPr>
                                <a:rPr lang="es-ES" sz="1200" b="0" i="1" smtClean="0">
                                  <a:latin typeface="Cambria Math" panose="02040503050406030204" pitchFamily="18" charset="0"/>
                                </a:rPr>
                                <m:t>𝑛</m:t>
                              </m:r>
                            </m:sub>
                          </m:sSub>
                        </m:sub>
                        <m:sup>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𝑛</m:t>
                              </m:r>
                              <m:r>
                                <a:rPr lang="es-ES" sz="1200" b="0" i="1" smtClean="0">
                                  <a:latin typeface="Cambria Math" panose="02040503050406030204" pitchFamily="18" charset="0"/>
                                </a:rPr>
                                <m:t>+1</m:t>
                              </m:r>
                            </m:sub>
                          </m:sSub>
                        </m:sup>
                        <m:e>
                          <m:r>
                            <a:rPr lang="es-ES" sz="1200" b="0" i="1" smtClean="0">
                              <a:latin typeface="Cambria Math" panose="02040503050406030204" pitchFamily="18" charset="0"/>
                            </a:rPr>
                            <m:t>𝐹</m:t>
                          </m:r>
                          <m:r>
                            <a:rPr lang="es-ES" sz="1200" b="0" i="1" smtClean="0">
                              <a:latin typeface="Cambria Math" panose="02040503050406030204" pitchFamily="18" charset="0"/>
                            </a:rPr>
                            <m:t>(</m:t>
                          </m:r>
                          <m:r>
                            <a:rPr lang="es-ES" sz="1200" b="0" i="1" smtClean="0">
                              <a:latin typeface="Cambria Math" panose="02040503050406030204" pitchFamily="18" charset="0"/>
                            </a:rPr>
                            <m:t>𝑈</m:t>
                          </m:r>
                          <m:r>
                            <a:rPr lang="es-ES" sz="1200" b="0" i="1" smtClean="0">
                              <a:latin typeface="Cambria Math" panose="02040503050406030204" pitchFamily="18" charset="0"/>
                            </a:rPr>
                            <m:t>;</m:t>
                          </m:r>
                          <m:r>
                            <a:rPr lang="es-ES" sz="1200" b="0" i="1" smtClean="0">
                              <a:latin typeface="Cambria Math" panose="02040503050406030204" pitchFamily="18" charset="0"/>
                            </a:rPr>
                            <m:t>𝑡</m:t>
                          </m:r>
                          <m:r>
                            <a:rPr lang="es-ES" sz="1200" b="0" i="1" smtClean="0">
                              <a:latin typeface="Cambria Math" panose="02040503050406030204" pitchFamily="18" charset="0"/>
                            </a:rPr>
                            <m:t>)</m:t>
                          </m:r>
                        </m:e>
                      </m:nary>
                      <m:r>
                        <a:rPr lang="es-ES" sz="1200" b="0" i="1" smtClean="0">
                          <a:latin typeface="Cambria Math" panose="02040503050406030204" pitchFamily="18" charset="0"/>
                        </a:rPr>
                        <m:t> </m:t>
                      </m:r>
                      <m:r>
                        <a:rPr lang="es-ES" sz="1200" b="0" i="1" smtClean="0">
                          <a:latin typeface="Cambria Math" panose="02040503050406030204" pitchFamily="18" charset="0"/>
                        </a:rPr>
                        <m:t>𝑑𝑡</m:t>
                      </m:r>
                    </m:oMath>
                  </m:oMathPara>
                </a14:m>
                <a:endParaRPr lang="es-ES" sz="1200" dirty="0"/>
              </a:p>
              <a:p>
                <a:pPr algn="just"/>
                <a:endParaRPr lang="es-ES" sz="1200" dirty="0"/>
              </a:p>
              <a:p>
                <a:pPr algn="just"/>
                <a:r>
                  <a:rPr lang="es-ES" sz="1200" dirty="0"/>
                  <a:t>Y para evaluar esa integral, existen distintos esquemas numéricos. </a:t>
                </a:r>
              </a:p>
              <a:p>
                <a:pPr algn="just"/>
                <a:endParaRPr lang="es-ES" sz="1200" dirty="0"/>
              </a:p>
              <a:p>
                <a:pPr marL="171450" indent="-171450" algn="just">
                  <a:buFont typeface="Wingdings" panose="05000000000000000000" pitchFamily="2" charset="2"/>
                  <a:buChar char="à"/>
                </a:pPr>
                <a:r>
                  <a:rPr lang="es-ES" sz="1400" b="1" u="sng" dirty="0">
                    <a:sym typeface="Wingdings" panose="05000000000000000000" pitchFamily="2" charset="2"/>
                  </a:rPr>
                  <a:t>Esquema tipo Euler explícito</a:t>
                </a:r>
              </a:p>
              <a:p>
                <a:pPr marL="171450" indent="-171450" algn="just">
                  <a:buFont typeface="Wingdings" panose="05000000000000000000" pitchFamily="2" charset="2"/>
                  <a:buChar char="à"/>
                </a:pPr>
                <a:endParaRPr lang="es-ES" sz="1200" b="1" dirty="0">
                  <a:sym typeface="Wingdings" panose="05000000000000000000" pitchFamily="2" charset="2"/>
                </a:endParaRPr>
              </a:p>
              <a:p>
                <a:pPr marL="171450" indent="-171450" algn="just">
                  <a:buFont typeface="Wingdings" panose="05000000000000000000" pitchFamily="2" charset="2"/>
                  <a:buChar char="à"/>
                </a:pPr>
                <a:endParaRPr lang="es-ES" sz="1200" b="1" dirty="0">
                  <a:sym typeface="Wingdings" panose="05000000000000000000" pitchFamily="2" charset="2"/>
                </a:endParaRPr>
              </a:p>
              <a:p>
                <a:pPr algn="just"/>
                <a14:m>
                  <m:oMathPara xmlns:m="http://schemas.openxmlformats.org/officeDocument/2006/math">
                    <m:oMathParaPr>
                      <m:jc m:val="left"/>
                    </m:oMathParaPr>
                    <m:oMath xmlns:m="http://schemas.openxmlformats.org/officeDocument/2006/math">
                      <m:r>
                        <a:rPr lang="es-ES" sz="1200" b="0" i="1" smtClean="0">
                          <a:latin typeface="Cambria Math" panose="02040503050406030204" pitchFamily="18" charset="0"/>
                        </a:rPr>
                        <m:t>𝐸𝑠𝑞𝑢𝑒𝑚𝑎</m:t>
                      </m:r>
                      <m:r>
                        <a:rPr lang="es-ES" sz="1200" b="0" i="1" smtClean="0">
                          <a:latin typeface="Cambria Math" panose="02040503050406030204" pitchFamily="18" charset="0"/>
                        </a:rPr>
                        <m:t> </m:t>
                      </m:r>
                      <m:r>
                        <a:rPr lang="es-ES" sz="1200" b="0" i="1" smtClean="0">
                          <a:latin typeface="Cambria Math" panose="02040503050406030204" pitchFamily="18" charset="0"/>
                        </a:rPr>
                        <m:t>𝑛𝑢𝑚</m:t>
                      </m:r>
                      <m:r>
                        <a:rPr lang="es-ES" sz="1200" b="0" i="1" smtClean="0">
                          <a:latin typeface="Cambria Math" panose="02040503050406030204" pitchFamily="18" charset="0"/>
                        </a:rPr>
                        <m:t>é</m:t>
                      </m:r>
                      <m:r>
                        <a:rPr lang="es-ES" sz="1200" b="0" i="1" smtClean="0">
                          <a:latin typeface="Cambria Math" panose="02040503050406030204" pitchFamily="18" charset="0"/>
                        </a:rPr>
                        <m:t>𝑟𝑖𝑐𝑜</m:t>
                      </m:r>
                      <m:r>
                        <a:rPr lang="es-ES" sz="1200" b="0" i="1" smtClean="0">
                          <a:latin typeface="Cambria Math" panose="02040503050406030204" pitchFamily="18" charset="0"/>
                        </a:rPr>
                        <m:t>:           </m:t>
                      </m:r>
                      <m:r>
                        <a:rPr lang="es-ES" sz="1200" b="0" i="1" smtClean="0">
                          <a:latin typeface="Cambria Math" panose="02040503050406030204" pitchFamily="18" charset="0"/>
                        </a:rPr>
                        <m:t>𝑈</m:t>
                      </m:r>
                      <m:d>
                        <m:dPr>
                          <m:ctrlPr>
                            <a:rPr lang="es-ES" sz="1200" i="1" smtClean="0">
                              <a:latin typeface="Cambria Math" panose="02040503050406030204" pitchFamily="18" charset="0"/>
                            </a:rPr>
                          </m:ctrlPr>
                        </m:dPr>
                        <m:e>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𝑛</m:t>
                              </m:r>
                              <m:r>
                                <a:rPr lang="es-ES" sz="1200" b="0" i="1" smtClean="0">
                                  <a:latin typeface="Cambria Math" panose="02040503050406030204" pitchFamily="18" charset="0"/>
                                </a:rPr>
                                <m:t>+1</m:t>
                              </m:r>
                            </m:sub>
                          </m:sSub>
                        </m:e>
                      </m:d>
                      <m:r>
                        <a:rPr lang="es-ES" sz="1200" b="0" i="1" smtClean="0">
                          <a:latin typeface="Cambria Math" panose="02040503050406030204" pitchFamily="18" charset="0"/>
                        </a:rPr>
                        <m:t>=</m:t>
                      </m:r>
                      <m:r>
                        <a:rPr lang="es-ES" sz="1200" b="0" i="1" smtClean="0">
                          <a:latin typeface="Cambria Math" panose="02040503050406030204" pitchFamily="18" charset="0"/>
                        </a:rPr>
                        <m:t>𝑈</m:t>
                      </m:r>
                      <m:d>
                        <m:dPr>
                          <m:ctrlPr>
                            <a:rPr lang="es-ES" sz="1200" i="1" smtClean="0">
                              <a:latin typeface="Cambria Math" panose="02040503050406030204" pitchFamily="18" charset="0"/>
                            </a:rPr>
                          </m:ctrlPr>
                        </m:dPr>
                        <m:e>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𝑛</m:t>
                              </m:r>
                            </m:sub>
                          </m:sSub>
                        </m:e>
                      </m:d>
                      <m:r>
                        <a:rPr lang="es-ES" sz="1200" b="0" i="0" smtClean="0">
                          <a:latin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𝑡</m:t>
                      </m:r>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𝐹</m:t>
                      </m:r>
                      <m:d>
                        <m:dPr>
                          <m:ctrlPr>
                            <a:rPr lang="es-ES" sz="1200" i="1" smtClean="0">
                              <a:latin typeface="Cambria Math" panose="02040503050406030204" pitchFamily="18" charset="0"/>
                              <a:ea typeface="Cambria Math" panose="02040503050406030204" pitchFamily="18" charset="0"/>
                            </a:rPr>
                          </m:ctrlPr>
                        </m:dPr>
                        <m:e>
                          <m:r>
                            <a:rPr lang="es-ES" sz="1200" b="0" i="1" smtClean="0">
                              <a:latin typeface="Cambria Math" panose="02040503050406030204" pitchFamily="18" charset="0"/>
                              <a:ea typeface="Cambria Math" panose="02040503050406030204" pitchFamily="18" charset="0"/>
                            </a:rPr>
                            <m:t>𝑈</m:t>
                          </m:r>
                          <m:r>
                            <a:rPr lang="es-ES" sz="1200" b="0" i="1" smtClean="0">
                              <a:latin typeface="Cambria Math" panose="02040503050406030204" pitchFamily="18" charset="0"/>
                              <a:ea typeface="Cambria Math" panose="02040503050406030204" pitchFamily="18" charset="0"/>
                            </a:rPr>
                            <m:t>(</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𝑡</m:t>
                              </m:r>
                            </m:e>
                            <m:sub>
                              <m:r>
                                <a:rPr lang="es-ES" sz="1200" b="0" i="1" smtClean="0">
                                  <a:latin typeface="Cambria Math" panose="02040503050406030204" pitchFamily="18" charset="0"/>
                                  <a:ea typeface="Cambria Math" panose="02040503050406030204" pitchFamily="18" charset="0"/>
                                </a:rPr>
                                <m:t>𝑛</m:t>
                              </m:r>
                            </m:sub>
                          </m:sSub>
                          <m:r>
                            <a:rPr lang="es-ES" sz="1200" b="0" i="1" smtClean="0">
                              <a:latin typeface="Cambria Math" panose="02040503050406030204" pitchFamily="18" charset="0"/>
                              <a:ea typeface="Cambria Math" panose="02040503050406030204" pitchFamily="18" charset="0"/>
                            </a:rPr>
                            <m:t>);</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𝑡</m:t>
                              </m:r>
                            </m:e>
                            <m:sub>
                              <m:r>
                                <a:rPr lang="es-ES" sz="1200" b="0" i="1" smtClean="0">
                                  <a:latin typeface="Cambria Math" panose="02040503050406030204" pitchFamily="18" charset="0"/>
                                  <a:ea typeface="Cambria Math" panose="02040503050406030204" pitchFamily="18" charset="0"/>
                                </a:rPr>
                                <m:t>𝑛</m:t>
                              </m:r>
                            </m:sub>
                          </m:sSub>
                        </m:e>
                      </m:d>
                    </m:oMath>
                  </m:oMathPara>
                </a14:m>
                <a:endParaRPr lang="es-ES" sz="1200" dirty="0">
                  <a:ea typeface="Cambria Math" panose="02040503050406030204" pitchFamily="18" charset="0"/>
                </a:endParaRPr>
              </a:p>
              <a:p>
                <a:pPr algn="just"/>
                <a:endParaRPr lang="es-ES" sz="1200" dirty="0">
                  <a:ea typeface="Cambria Math" panose="02040503050406030204" pitchFamily="18" charset="0"/>
                </a:endParaRPr>
              </a:p>
              <a:p>
                <a:pPr algn="just"/>
                <a:endParaRPr lang="es-ES" sz="1200" dirty="0"/>
              </a:p>
              <a:p>
                <a:pPr algn="just"/>
                <a:r>
                  <a:rPr lang="es-ES" sz="1200" dirty="0"/>
                  <a:t>Este esquema numérico viene a ser la definición de derivada: </a:t>
                </a:r>
              </a:p>
              <a:p>
                <a:pPr algn="just"/>
                <a:endParaRPr lang="es-ES" sz="1200" dirty="0"/>
              </a:p>
              <a:p>
                <a:pPr algn="just"/>
                <a14:m>
                  <m:oMathPara xmlns:m="http://schemas.openxmlformats.org/officeDocument/2006/math">
                    <m:oMathParaPr>
                      <m:jc m:val="centerGroup"/>
                    </m:oMathParaPr>
                    <m:oMath xmlns:m="http://schemas.openxmlformats.org/officeDocument/2006/math">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𝑑𝑈</m:t>
                          </m:r>
                        </m:num>
                        <m:den>
                          <m:r>
                            <a:rPr lang="es-ES" sz="1200" b="0" i="1" smtClean="0">
                              <a:latin typeface="Cambria Math" panose="02040503050406030204" pitchFamily="18" charset="0"/>
                            </a:rPr>
                            <m:t>𝑑𝑡</m:t>
                          </m:r>
                        </m:den>
                      </m:f>
                      <m:r>
                        <a:rPr lang="es-ES" sz="1200" b="0" i="1" smtClean="0">
                          <a:latin typeface="Cambria Math" panose="02040503050406030204" pitchFamily="18" charset="0"/>
                        </a:rPr>
                        <m:t>=</m:t>
                      </m:r>
                      <m:func>
                        <m:funcPr>
                          <m:ctrlPr>
                            <a:rPr lang="es-ES" sz="1200" b="0" i="1" smtClean="0">
                              <a:latin typeface="Cambria Math" panose="02040503050406030204" pitchFamily="18" charset="0"/>
                            </a:rPr>
                          </m:ctrlPr>
                        </m:funcPr>
                        <m:fName>
                          <m:limLow>
                            <m:limLowPr>
                              <m:ctrlPr>
                                <a:rPr lang="es-ES" sz="1200" b="0" i="1" smtClean="0">
                                  <a:latin typeface="Cambria Math" panose="02040503050406030204" pitchFamily="18" charset="0"/>
                                </a:rPr>
                              </m:ctrlPr>
                            </m:limLowPr>
                            <m:e>
                              <m:r>
                                <m:rPr>
                                  <m:sty m:val="p"/>
                                </m:rPr>
                                <a:rPr lang="es-ES" sz="1200" b="0" i="0" smtClean="0">
                                  <a:latin typeface="Cambria Math" panose="02040503050406030204" pitchFamily="18" charset="0"/>
                                </a:rPr>
                                <m:t>lim</m:t>
                              </m:r>
                            </m:e>
                            <m:lim>
                              <m:r>
                                <a:rPr lang="es-ES" sz="1200" i="1">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r>
                                <a:rPr lang="es-ES" sz="1200" b="0" i="1" smtClean="0">
                                  <a:latin typeface="Cambria Math" panose="02040503050406030204" pitchFamily="18" charset="0"/>
                                  <a:ea typeface="Cambria Math" panose="02040503050406030204" pitchFamily="18" charset="0"/>
                                </a:rPr>
                                <m:t>→0</m:t>
                              </m:r>
                            </m:lim>
                          </m:limLow>
                        </m:fName>
                        <m:e>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𝑈</m:t>
                              </m:r>
                              <m:d>
                                <m:dPr>
                                  <m:ctrlPr>
                                    <a:rPr lang="es-ES" sz="1200" b="0" i="1" smtClean="0">
                                      <a:latin typeface="Cambria Math" panose="02040503050406030204" pitchFamily="18" charset="0"/>
                                    </a:rPr>
                                  </m:ctrlPr>
                                </m:dPr>
                                <m:e>
                                  <m:r>
                                    <a:rPr lang="es-ES" sz="1200" b="0" i="1" smtClean="0">
                                      <a:latin typeface="Cambria Math" panose="02040503050406030204" pitchFamily="18" charset="0"/>
                                    </a:rPr>
                                    <m:t>𝑡</m:t>
                                  </m:r>
                                  <m:r>
                                    <a:rPr lang="es-ES" sz="1200" b="0" i="1" smtClean="0">
                                      <a:latin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e>
                              </m:d>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𝑈</m:t>
                              </m:r>
                              <m:r>
                                <a:rPr lang="es-ES" sz="1200" b="0" i="1" smtClean="0">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r>
                                <a:rPr lang="es-ES" sz="1200" b="0" i="1" smtClean="0">
                                  <a:latin typeface="Cambria Math" panose="02040503050406030204" pitchFamily="18" charset="0"/>
                                  <a:ea typeface="Cambria Math" panose="02040503050406030204" pitchFamily="18" charset="0"/>
                                </a:rPr>
                                <m:t>)</m:t>
                              </m:r>
                            </m:num>
                            <m:den>
                              <m:r>
                                <a:rPr lang="es-ES" sz="1200" i="1">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den>
                          </m:f>
                        </m:e>
                      </m:func>
                      <m:r>
                        <a:rPr lang="es-ES" sz="1200" b="0" i="1" smtClean="0">
                          <a:latin typeface="Cambria Math" panose="02040503050406030204" pitchFamily="18" charset="0"/>
                        </a:rPr>
                        <m:t>     </m:t>
                      </m:r>
                      <m:r>
                        <a:rPr lang="es-ES" sz="1200" b="0" i="1" smtClean="0">
                          <a:latin typeface="Cambria Math" panose="02040503050406030204" pitchFamily="18" charset="0"/>
                          <a:ea typeface="Cambria Math" panose="02040503050406030204" pitchFamily="18" charset="0"/>
                        </a:rPr>
                        <m:t>⇒     </m:t>
                      </m:r>
                      <m:r>
                        <a:rPr lang="es-ES" sz="1200" b="0" i="1" smtClean="0">
                          <a:latin typeface="Cambria Math" panose="02040503050406030204" pitchFamily="18" charset="0"/>
                          <a:ea typeface="Cambria Math" panose="02040503050406030204" pitchFamily="18" charset="0"/>
                        </a:rPr>
                        <m:t>𝑈</m:t>
                      </m:r>
                      <m:d>
                        <m:dPr>
                          <m:ctrlPr>
                            <a:rPr lang="es-ES" sz="1200" b="0" i="1" smtClean="0">
                              <a:latin typeface="Cambria Math" panose="02040503050406030204" pitchFamily="18" charset="0"/>
                              <a:ea typeface="Cambria Math" panose="02040503050406030204" pitchFamily="18" charset="0"/>
                            </a:rPr>
                          </m:ctrlPr>
                        </m:dPr>
                        <m:e>
                          <m:r>
                            <a:rPr lang="es-ES" sz="1200" b="0" i="1" smtClean="0">
                              <a:latin typeface="Cambria Math" panose="02040503050406030204" pitchFamily="18" charset="0"/>
                              <a:ea typeface="Cambria Math" panose="02040503050406030204" pitchFamily="18" charset="0"/>
                            </a:rPr>
                            <m:t>𝑡</m:t>
                          </m:r>
                          <m:r>
                            <a:rPr lang="es-ES" sz="1200" b="0" i="1" smtClean="0">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e>
                      </m:d>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𝑈</m:t>
                      </m:r>
                      <m:d>
                        <m:dPr>
                          <m:ctrlPr>
                            <a:rPr lang="es-ES" sz="1200" b="0" i="1" smtClean="0">
                              <a:latin typeface="Cambria Math" panose="02040503050406030204" pitchFamily="18" charset="0"/>
                              <a:ea typeface="Cambria Math" panose="02040503050406030204" pitchFamily="18" charset="0"/>
                            </a:rPr>
                          </m:ctrlPr>
                        </m:dPr>
                        <m:e>
                          <m:r>
                            <a:rPr lang="es-ES" sz="1200" i="1">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e>
                      </m:d>
                      <m:r>
                        <a:rPr lang="es-ES" sz="1200" b="0" i="1" smtClean="0">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r>
                        <a:rPr lang="es-ES" sz="1200" b="0" i="0" smtClean="0">
                          <a:latin typeface="Cambria Math" panose="02040503050406030204" pitchFamily="18" charset="0"/>
                          <a:ea typeface="Cambria Math" panose="02040503050406030204" pitchFamily="18" charset="0"/>
                        </a:rPr>
                        <m:t>·</m:t>
                      </m:r>
                      <m:f>
                        <m:fPr>
                          <m:ctrlPr>
                            <a:rPr lang="es-ES" sz="1200" b="0" i="1" smtClean="0">
                              <a:solidFill>
                                <a:srgbClr val="FF0000"/>
                              </a:solidFill>
                              <a:latin typeface="Cambria Math" panose="02040503050406030204" pitchFamily="18" charset="0"/>
                              <a:ea typeface="Cambria Math" panose="02040503050406030204" pitchFamily="18" charset="0"/>
                            </a:rPr>
                          </m:ctrlPr>
                        </m:fPr>
                        <m:num>
                          <m:r>
                            <a:rPr lang="es-ES" sz="1200" b="0" i="1" smtClean="0">
                              <a:solidFill>
                                <a:srgbClr val="FF0000"/>
                              </a:solidFill>
                              <a:latin typeface="Cambria Math" panose="02040503050406030204" pitchFamily="18" charset="0"/>
                              <a:ea typeface="Cambria Math" panose="02040503050406030204" pitchFamily="18" charset="0"/>
                            </a:rPr>
                            <m:t>𝑑𝑈</m:t>
                          </m:r>
                        </m:num>
                        <m:den>
                          <m:r>
                            <a:rPr lang="es-ES" sz="1200" b="0" i="1" smtClean="0">
                              <a:solidFill>
                                <a:srgbClr val="FF0000"/>
                              </a:solidFill>
                              <a:latin typeface="Cambria Math" panose="02040503050406030204" pitchFamily="18" charset="0"/>
                              <a:ea typeface="Cambria Math" panose="02040503050406030204" pitchFamily="18" charset="0"/>
                            </a:rPr>
                            <m:t>𝑑𝑡</m:t>
                          </m:r>
                        </m:den>
                      </m:f>
                      <m:r>
                        <a:rPr lang="es-ES" sz="1200" b="0" i="0" smtClean="0">
                          <a:solidFill>
                            <a:srgbClr val="FF0000"/>
                          </a:solidFill>
                          <a:latin typeface="Cambria Math" panose="02040503050406030204" pitchFamily="18" charset="0"/>
                          <a:ea typeface="Cambria Math" panose="02040503050406030204" pitchFamily="18" charset="0"/>
                        </a:rPr>
                        <m:t>, </m:t>
                      </m:r>
                    </m:oMath>
                  </m:oMathPara>
                </a14:m>
                <a:endParaRPr lang="es-ES" sz="1200" dirty="0"/>
              </a:p>
              <a:p>
                <a:pPr algn="just"/>
                <a:endParaRPr lang="es-ES" sz="1200" dirty="0"/>
              </a:p>
              <a:p>
                <a:pPr algn="just"/>
                <a:r>
                  <a:rPr lang="es-ES" sz="1200" dirty="0"/>
                  <a:t>solo que con un </a:t>
                </a:r>
                <a14:m>
                  <m:oMath xmlns:m="http://schemas.openxmlformats.org/officeDocument/2006/math">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𝑡</m:t>
                    </m:r>
                  </m:oMath>
                </a14:m>
                <a:r>
                  <a:rPr lang="es-ES" sz="1200" dirty="0"/>
                  <a:t> más grande que el de la definición. Es por eso por lo que, cuanto más pequeño sea el valor del paso temporal, </a:t>
                </a:r>
                <a14:m>
                  <m:oMath xmlns:m="http://schemas.openxmlformats.org/officeDocument/2006/math">
                    <m:r>
                      <a:rPr lang="es-ES" sz="1200" i="1">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oMath>
                </a14:m>
                <a:r>
                  <a:rPr lang="es-ES" sz="1200" dirty="0"/>
                  <a:t>, más preciso será el método de Euler. No obstante, se intuye la clara dependencia que se tiene de un </a:t>
                </a:r>
                <a14:m>
                  <m:oMath xmlns:m="http://schemas.openxmlformats.org/officeDocument/2006/math">
                    <m:r>
                      <a:rPr lang="es-ES" sz="1200" i="1">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oMath>
                </a14:m>
                <a:r>
                  <a:rPr lang="es-ES" sz="1200" dirty="0"/>
                  <a:t> pequeño para obtener resultados asumiblemente precisos, pudiendo derivarse en un coste computacional excesivo. </a:t>
                </a:r>
              </a:p>
              <a:p>
                <a:pPr algn="just"/>
                <a:endParaRPr lang="es-ES" sz="1200" dirty="0"/>
              </a:p>
            </p:txBody>
          </p:sp>
        </mc:Choice>
        <mc:Fallback xmlns="">
          <p:sp>
            <p:nvSpPr>
              <p:cNvPr id="3" name="CuadroTexto 2">
                <a:extLst>
                  <a:ext uri="{FF2B5EF4-FFF2-40B4-BE49-F238E27FC236}">
                    <a16:creationId xmlns:a16="http://schemas.microsoft.com/office/drawing/2014/main" id="{1D77252A-03F0-EBDD-ECC5-3195922616C5}"/>
                  </a:ext>
                </a:extLst>
              </p:cNvPr>
              <p:cNvSpPr txBox="1">
                <a:spLocks noRot="1" noChangeAspect="1" noMove="1" noResize="1" noEditPoints="1" noAdjustHandles="1" noChangeArrowheads="1" noChangeShapeType="1" noTextEdit="1"/>
              </p:cNvSpPr>
              <p:nvPr/>
            </p:nvSpPr>
            <p:spPr>
              <a:xfrm>
                <a:off x="305510" y="301924"/>
                <a:ext cx="5443268" cy="5961312"/>
              </a:xfrm>
              <a:prstGeom prst="rect">
                <a:avLst/>
              </a:prstGeom>
              <a:blipFill>
                <a:blip r:embed="rId2"/>
                <a:stretch>
                  <a:fillRect l="-112" t="-102" r="-112"/>
                </a:stretch>
              </a:blipFill>
            </p:spPr>
            <p:txBody>
              <a:bodyPr/>
              <a:lstStyle/>
              <a:p>
                <a:r>
                  <a:rPr lang="es-ES">
                    <a:noFill/>
                  </a:rPr>
                  <a:t> </a:t>
                </a:r>
              </a:p>
            </p:txBody>
          </p:sp>
        </mc:Fallback>
      </mc:AlternateContent>
      <p:sp>
        <p:nvSpPr>
          <p:cNvPr id="5" name="Abrir llave 4">
            <a:extLst>
              <a:ext uri="{FF2B5EF4-FFF2-40B4-BE49-F238E27FC236}">
                <a16:creationId xmlns:a16="http://schemas.microsoft.com/office/drawing/2014/main" id="{ABCB6E32-1E4E-CC75-E44B-A7AA6289A382}"/>
              </a:ext>
            </a:extLst>
          </p:cNvPr>
          <p:cNvSpPr/>
          <p:nvPr/>
        </p:nvSpPr>
        <p:spPr>
          <a:xfrm>
            <a:off x="2369381" y="633322"/>
            <a:ext cx="129396" cy="715993"/>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2" name="Rectángulo: esquinas redondeadas 1">
            <a:extLst>
              <a:ext uri="{FF2B5EF4-FFF2-40B4-BE49-F238E27FC236}">
                <a16:creationId xmlns:a16="http://schemas.microsoft.com/office/drawing/2014/main" id="{0D9112A7-4CD4-DD95-8CFA-B8BF3F51AFF0}"/>
              </a:ext>
            </a:extLst>
          </p:cNvPr>
          <p:cNvSpPr/>
          <p:nvPr/>
        </p:nvSpPr>
        <p:spPr>
          <a:xfrm>
            <a:off x="6331080" y="181154"/>
            <a:ext cx="5650302" cy="6495691"/>
          </a:xfrm>
          <a:prstGeom prst="roundRect">
            <a:avLst>
              <a:gd name="adj" fmla="val 7354"/>
            </a:avLst>
          </a:prstGeom>
          <a:solidFill>
            <a:schemeClr val="tx2">
              <a:lumMod val="10000"/>
              <a:lumOff val="9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F9712BAD-EAED-CC66-AE5A-9830F9CC011D}"/>
              </a:ext>
            </a:extLst>
          </p:cNvPr>
          <p:cNvSpPr/>
          <p:nvPr/>
        </p:nvSpPr>
        <p:spPr>
          <a:xfrm>
            <a:off x="6425970" y="781767"/>
            <a:ext cx="5334230" cy="182173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4B1AB7F0-E084-973C-F0D7-3CFD6F1D03CF}"/>
                  </a:ext>
                </a:extLst>
              </p:cNvPr>
              <p:cNvSpPr txBox="1"/>
              <p:nvPr/>
            </p:nvSpPr>
            <p:spPr>
              <a:xfrm>
                <a:off x="6425970" y="301924"/>
                <a:ext cx="5443268" cy="5747214"/>
              </a:xfrm>
              <a:prstGeom prst="rect">
                <a:avLst/>
              </a:prstGeom>
              <a:noFill/>
            </p:spPr>
            <p:txBody>
              <a:bodyPr wrap="square" rtlCol="0">
                <a:spAutoFit/>
              </a:bodyPr>
              <a:lstStyle/>
              <a:p>
                <a:pPr algn="just"/>
                <a:endParaRPr lang="es-ES" sz="1200" dirty="0"/>
              </a:p>
              <a:p>
                <a:pPr marL="171450" indent="-171450" algn="just">
                  <a:buFont typeface="Wingdings" panose="05000000000000000000" pitchFamily="2" charset="2"/>
                  <a:buChar char="à"/>
                </a:pPr>
                <a:r>
                  <a:rPr lang="es-ES" sz="1200" b="1" dirty="0">
                    <a:sym typeface="Wingdings" panose="05000000000000000000" pitchFamily="2" charset="2"/>
                  </a:rPr>
                  <a:t>Esquema tipo Runge-</a:t>
                </a:r>
                <a:r>
                  <a:rPr lang="es-ES" sz="1200" b="1" dirty="0" err="1">
                    <a:sym typeface="Wingdings" panose="05000000000000000000" pitchFamily="2" charset="2"/>
                  </a:rPr>
                  <a:t>Kutta</a:t>
                </a:r>
                <a:r>
                  <a:rPr lang="es-ES" sz="1200" b="1" dirty="0">
                    <a:sym typeface="Wingdings" panose="05000000000000000000" pitchFamily="2" charset="2"/>
                  </a:rPr>
                  <a:t> de 4 etapas  (</a:t>
                </a:r>
                <a14:m>
                  <m:oMath xmlns:m="http://schemas.openxmlformats.org/officeDocument/2006/math">
                    <m:sSub>
                      <m:sSubPr>
                        <m:ctrlPr>
                          <a:rPr lang="es-ES" sz="1200" i="1">
                            <a:latin typeface="Cambria Math" panose="02040503050406030204" pitchFamily="18" charset="0"/>
                          </a:rPr>
                        </m:ctrlPr>
                      </m:sSubPr>
                      <m:e>
                        <m:r>
                          <a:rPr lang="es-ES" sz="1200" i="1">
                            <a:latin typeface="Cambria Math" panose="02040503050406030204" pitchFamily="18" charset="0"/>
                          </a:rPr>
                          <m:t>𝑘</m:t>
                        </m:r>
                      </m:e>
                      <m:sub>
                        <m:r>
                          <a:rPr lang="es-ES" sz="1200" b="0" i="1" smtClean="0">
                            <a:latin typeface="Cambria Math" panose="02040503050406030204" pitchFamily="18" charset="0"/>
                          </a:rPr>
                          <m:t>1</m:t>
                        </m:r>
                      </m:sub>
                    </m:sSub>
                  </m:oMath>
                </a14:m>
                <a:r>
                  <a:rPr lang="es-ES" sz="1200" b="0" i="0" dirty="0">
                    <a:latin typeface="+mj-lt"/>
                  </a:rPr>
                  <a:t>, </a:t>
                </a:r>
                <a14:m>
                  <m:oMath xmlns:m="http://schemas.openxmlformats.org/officeDocument/2006/math">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𝑘</m:t>
                        </m:r>
                      </m:e>
                      <m:sub>
                        <m:r>
                          <a:rPr lang="es-ES" sz="1200" b="0" i="1" smtClean="0">
                            <a:latin typeface="Cambria Math" panose="02040503050406030204" pitchFamily="18" charset="0"/>
                          </a:rPr>
                          <m:t>2</m:t>
                        </m:r>
                      </m:sub>
                    </m:sSub>
                  </m:oMath>
                </a14:m>
                <a:r>
                  <a:rPr lang="es-ES" sz="1200" dirty="0"/>
                  <a:t>, </a:t>
                </a:r>
                <a14:m>
                  <m:oMath xmlns:m="http://schemas.openxmlformats.org/officeDocument/2006/math">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𝑘</m:t>
                        </m:r>
                      </m:e>
                      <m:sub>
                        <m:r>
                          <a:rPr lang="es-ES" sz="1200" b="0" i="1" smtClean="0">
                            <a:latin typeface="Cambria Math" panose="02040503050406030204" pitchFamily="18" charset="0"/>
                          </a:rPr>
                          <m:t>3</m:t>
                        </m:r>
                      </m:sub>
                    </m:sSub>
                  </m:oMath>
                </a14:m>
                <a:r>
                  <a:rPr lang="es-ES" sz="1200" dirty="0"/>
                  <a:t>, </a:t>
                </a:r>
                <a14:m>
                  <m:oMath xmlns:m="http://schemas.openxmlformats.org/officeDocument/2006/math">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𝑘</m:t>
                        </m:r>
                      </m:e>
                      <m:sub>
                        <m:r>
                          <a:rPr lang="es-ES" sz="1200" b="0" i="1" smtClean="0">
                            <a:latin typeface="Cambria Math" panose="02040503050406030204" pitchFamily="18" charset="0"/>
                          </a:rPr>
                          <m:t>4</m:t>
                        </m:r>
                      </m:sub>
                    </m:sSub>
                  </m:oMath>
                </a14:m>
                <a:r>
                  <a:rPr lang="es-ES" sz="1200" b="1" dirty="0">
                    <a:sym typeface="Wingdings" panose="05000000000000000000" pitchFamily="2" charset="2"/>
                  </a:rPr>
                  <a:t>)</a:t>
                </a:r>
              </a:p>
              <a:p>
                <a:pPr marL="171450" indent="-171450" algn="just">
                  <a:buFont typeface="Wingdings" panose="05000000000000000000" pitchFamily="2" charset="2"/>
                  <a:buChar char="à"/>
                </a:pPr>
                <a:endParaRPr lang="es-ES" sz="1200" b="1" dirty="0">
                  <a:sym typeface="Wingdings" panose="05000000000000000000" pitchFamily="2" charset="2"/>
                </a:endParaRPr>
              </a:p>
              <a:p>
                <a:pPr algn="just"/>
                <a14:m>
                  <m:oMathPara xmlns:m="http://schemas.openxmlformats.org/officeDocument/2006/math">
                    <m:oMathParaPr>
                      <m:jc m:val="left"/>
                    </m:oMathParaPr>
                    <m:oMath xmlns:m="http://schemas.openxmlformats.org/officeDocument/2006/math">
                      <m:r>
                        <a:rPr lang="es-ES" sz="1200" b="0" i="1" smtClean="0">
                          <a:latin typeface="Cambria Math" panose="02040503050406030204" pitchFamily="18" charset="0"/>
                        </a:rPr>
                        <m:t>𝐸𝑠𝑞𝑢𝑒𝑚𝑎</m:t>
                      </m:r>
                      <m:r>
                        <a:rPr lang="es-ES" sz="1200" b="0" i="1" smtClean="0">
                          <a:latin typeface="Cambria Math" panose="02040503050406030204" pitchFamily="18" charset="0"/>
                        </a:rPr>
                        <m:t> </m:t>
                      </m:r>
                      <m:r>
                        <a:rPr lang="es-ES" sz="1200" b="0" i="1" smtClean="0">
                          <a:latin typeface="Cambria Math" panose="02040503050406030204" pitchFamily="18" charset="0"/>
                        </a:rPr>
                        <m:t>𝑛𝑢𝑚</m:t>
                      </m:r>
                      <m:r>
                        <a:rPr lang="es-ES" sz="1200" b="0" i="1" smtClean="0">
                          <a:latin typeface="Cambria Math" panose="02040503050406030204" pitchFamily="18" charset="0"/>
                        </a:rPr>
                        <m:t>é</m:t>
                      </m:r>
                      <m:r>
                        <a:rPr lang="es-ES" sz="1200" b="0" i="1" smtClean="0">
                          <a:latin typeface="Cambria Math" panose="02040503050406030204" pitchFamily="18" charset="0"/>
                        </a:rPr>
                        <m:t>𝑟𝑖𝑐𝑜</m:t>
                      </m:r>
                      <m:r>
                        <a:rPr lang="es-ES" sz="1200" b="0" i="1" smtClean="0">
                          <a:latin typeface="Cambria Math" panose="02040503050406030204" pitchFamily="18" charset="0"/>
                        </a:rPr>
                        <m:t>:           </m:t>
                      </m:r>
                      <m:r>
                        <a:rPr lang="es-ES" sz="1200" b="0" i="1" smtClean="0">
                          <a:latin typeface="Cambria Math" panose="02040503050406030204" pitchFamily="18" charset="0"/>
                        </a:rPr>
                        <m:t>𝑈</m:t>
                      </m:r>
                      <m:d>
                        <m:dPr>
                          <m:ctrlPr>
                            <a:rPr lang="es-ES" sz="1200" i="1" smtClean="0">
                              <a:latin typeface="Cambria Math" panose="02040503050406030204" pitchFamily="18" charset="0"/>
                            </a:rPr>
                          </m:ctrlPr>
                        </m:dPr>
                        <m:e>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𝑛</m:t>
                              </m:r>
                              <m:r>
                                <a:rPr lang="es-ES" sz="1200" b="0" i="1" smtClean="0">
                                  <a:latin typeface="Cambria Math" panose="02040503050406030204" pitchFamily="18" charset="0"/>
                                </a:rPr>
                                <m:t>+1</m:t>
                              </m:r>
                            </m:sub>
                          </m:sSub>
                        </m:e>
                      </m:d>
                      <m:r>
                        <a:rPr lang="es-ES" sz="1200" b="0" i="1" smtClean="0">
                          <a:latin typeface="Cambria Math" panose="02040503050406030204" pitchFamily="18" charset="0"/>
                        </a:rPr>
                        <m:t>=</m:t>
                      </m:r>
                      <m:r>
                        <a:rPr lang="es-ES" sz="1200" b="0" i="1" smtClean="0">
                          <a:latin typeface="Cambria Math" panose="02040503050406030204" pitchFamily="18" charset="0"/>
                        </a:rPr>
                        <m:t>𝑈</m:t>
                      </m:r>
                      <m:d>
                        <m:dPr>
                          <m:ctrlPr>
                            <a:rPr lang="es-ES" sz="1200" i="1" smtClean="0">
                              <a:latin typeface="Cambria Math" panose="02040503050406030204" pitchFamily="18" charset="0"/>
                            </a:rPr>
                          </m:ctrlPr>
                        </m:dPr>
                        <m:e>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𝑛</m:t>
                              </m:r>
                            </m:sub>
                          </m:sSub>
                        </m:e>
                      </m:d>
                      <m:r>
                        <a:rPr lang="es-ES" sz="1200" b="0" i="0" smtClean="0">
                          <a:latin typeface="Cambria Math" panose="02040503050406030204" pitchFamily="18" charset="0"/>
                        </a:rPr>
                        <m:t>+</m:t>
                      </m:r>
                      <m:f>
                        <m:fPr>
                          <m:ctrlPr>
                            <a:rPr lang="es-ES" sz="1200" b="0" i="1" smtClean="0">
                              <a:latin typeface="Cambria Math" panose="02040503050406030204" pitchFamily="18" charset="0"/>
                              <a:ea typeface="Cambria Math" panose="02040503050406030204" pitchFamily="18" charset="0"/>
                            </a:rPr>
                          </m:ctrlPr>
                        </m:fPr>
                        <m:num>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𝑡</m:t>
                          </m:r>
                        </m:num>
                        <m:den>
                          <m:r>
                            <a:rPr lang="es-ES" sz="1200" b="0" i="1" smtClean="0">
                              <a:latin typeface="Cambria Math" panose="02040503050406030204" pitchFamily="18" charset="0"/>
                              <a:ea typeface="Cambria Math" panose="02040503050406030204" pitchFamily="18" charset="0"/>
                            </a:rPr>
                            <m:t>6</m:t>
                          </m:r>
                        </m:den>
                      </m:f>
                      <m:r>
                        <a:rPr lang="es-ES" sz="1200" b="0" i="1" smtClean="0">
                          <a:latin typeface="Cambria Math" panose="02040503050406030204" pitchFamily="18" charset="0"/>
                          <a:ea typeface="Cambria Math" panose="02040503050406030204" pitchFamily="18" charset="0"/>
                        </a:rPr>
                        <m:t>·</m:t>
                      </m:r>
                      <m:d>
                        <m:dPr>
                          <m:ctrlPr>
                            <a:rPr lang="es-ES" sz="1200" b="0" i="1" smtClean="0">
                              <a:latin typeface="Cambria Math" panose="02040503050406030204" pitchFamily="18" charset="0"/>
                              <a:ea typeface="Cambria Math" panose="02040503050406030204" pitchFamily="18" charset="0"/>
                            </a:rPr>
                          </m:ctrlPr>
                        </m:dPr>
                        <m:e>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𝑘</m:t>
                              </m:r>
                            </m:e>
                            <m:sub>
                              <m:r>
                                <a:rPr lang="es-ES" sz="1200" b="0" i="1" smtClean="0">
                                  <a:latin typeface="Cambria Math" panose="02040503050406030204" pitchFamily="18" charset="0"/>
                                  <a:ea typeface="Cambria Math" panose="02040503050406030204" pitchFamily="18" charset="0"/>
                                </a:rPr>
                                <m:t>1</m:t>
                              </m:r>
                            </m:sub>
                          </m:sSub>
                          <m:r>
                            <a:rPr lang="es-ES" sz="1200" b="0" i="1" smtClean="0">
                              <a:latin typeface="Cambria Math" panose="02040503050406030204" pitchFamily="18" charset="0"/>
                              <a:ea typeface="Cambria Math" panose="02040503050406030204" pitchFamily="18" charset="0"/>
                            </a:rPr>
                            <m:t>+2</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𝑘</m:t>
                              </m:r>
                            </m:e>
                            <m:sub>
                              <m:r>
                                <a:rPr lang="es-ES" sz="1200" b="0" i="1" smtClean="0">
                                  <a:latin typeface="Cambria Math" panose="02040503050406030204" pitchFamily="18" charset="0"/>
                                  <a:ea typeface="Cambria Math" panose="02040503050406030204" pitchFamily="18" charset="0"/>
                                </a:rPr>
                                <m:t>2</m:t>
                              </m:r>
                            </m:sub>
                          </m:sSub>
                          <m:r>
                            <a:rPr lang="es-ES" sz="1200" b="0" i="1" smtClean="0">
                              <a:latin typeface="Cambria Math" panose="02040503050406030204" pitchFamily="18" charset="0"/>
                              <a:ea typeface="Cambria Math" panose="02040503050406030204" pitchFamily="18" charset="0"/>
                            </a:rPr>
                            <m:t>+2</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𝑘</m:t>
                              </m:r>
                            </m:e>
                            <m:sub>
                              <m:r>
                                <a:rPr lang="es-ES" sz="1200" b="0" i="1" smtClean="0">
                                  <a:latin typeface="Cambria Math" panose="02040503050406030204" pitchFamily="18" charset="0"/>
                                  <a:ea typeface="Cambria Math" panose="02040503050406030204" pitchFamily="18" charset="0"/>
                                </a:rPr>
                                <m:t>3</m:t>
                              </m:r>
                            </m:sub>
                          </m:sSub>
                          <m:r>
                            <a:rPr lang="es-ES" sz="1200" b="0" i="1" smtClean="0">
                              <a:latin typeface="Cambria Math" panose="02040503050406030204" pitchFamily="18" charset="0"/>
                              <a:ea typeface="Cambria Math" panose="02040503050406030204" pitchFamily="18" charset="0"/>
                            </a:rPr>
                            <m:t>+</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𝑘</m:t>
                              </m:r>
                            </m:e>
                            <m:sub>
                              <m:r>
                                <a:rPr lang="es-ES" sz="1200" b="0" i="1" smtClean="0">
                                  <a:latin typeface="Cambria Math" panose="02040503050406030204" pitchFamily="18" charset="0"/>
                                  <a:ea typeface="Cambria Math" panose="02040503050406030204" pitchFamily="18" charset="0"/>
                                </a:rPr>
                                <m:t>4</m:t>
                              </m:r>
                            </m:sub>
                          </m:sSub>
                        </m:e>
                      </m:d>
                    </m:oMath>
                  </m:oMathPara>
                </a14:m>
                <a:endParaRPr lang="es-ES" sz="1200" b="0" i="1" dirty="0">
                  <a:latin typeface="Cambria Math" panose="02040503050406030204" pitchFamily="18" charset="0"/>
                  <a:ea typeface="Cambria Math" panose="02040503050406030204" pitchFamily="18" charset="0"/>
                </a:endParaRPr>
              </a:p>
              <a:p>
                <a:pPr algn="just"/>
                <a:endParaRPr lang="es-ES" sz="1200" b="0" i="1" dirty="0">
                  <a:latin typeface="Cambria Math" panose="02040503050406030204" pitchFamily="18" charset="0"/>
                  <a:ea typeface="Cambria Math" panose="02040503050406030204" pitchFamily="18" charset="0"/>
                </a:endParaRPr>
              </a:p>
              <a:p>
                <a:pPr algn="just"/>
                <a14:m>
                  <m:oMathPara xmlns:m="http://schemas.openxmlformats.org/officeDocument/2006/math">
                    <m:oMathParaPr>
                      <m:jc m:val="center"/>
                    </m:oMathParaPr>
                    <m:oMath xmlns:m="http://schemas.openxmlformats.org/officeDocument/2006/math">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𝑘</m:t>
                          </m:r>
                        </m:e>
                        <m:sub>
                          <m:r>
                            <a:rPr lang="es-ES" sz="1200" b="0" i="1" smtClean="0">
                              <a:latin typeface="Cambria Math" panose="02040503050406030204" pitchFamily="18" charset="0"/>
                              <a:ea typeface="Cambria Math" panose="02040503050406030204" pitchFamily="18" charset="0"/>
                            </a:rPr>
                            <m:t>1</m:t>
                          </m:r>
                        </m:sub>
                      </m:sSub>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𝐹</m:t>
                      </m:r>
                      <m:r>
                        <a:rPr lang="es-ES" sz="1200" b="0" i="1" smtClean="0">
                          <a:latin typeface="Cambria Math" panose="02040503050406030204" pitchFamily="18" charset="0"/>
                          <a:ea typeface="Cambria Math" panose="02040503050406030204" pitchFamily="18" charset="0"/>
                        </a:rPr>
                        <m:t>( </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𝑡</m:t>
                          </m:r>
                        </m:e>
                        <m:sub>
                          <m:r>
                            <a:rPr lang="es-ES" sz="1200" b="0" i="1" smtClean="0">
                              <a:latin typeface="Cambria Math" panose="02040503050406030204" pitchFamily="18" charset="0"/>
                              <a:ea typeface="Cambria Math" panose="02040503050406030204" pitchFamily="18" charset="0"/>
                            </a:rPr>
                            <m:t>𝑛</m:t>
                          </m:r>
                        </m:sub>
                      </m:sSub>
                      <m:r>
                        <a:rPr lang="es-ES" sz="1200" b="0" i="1" smtClean="0">
                          <a:latin typeface="Cambria Math" panose="02040503050406030204" pitchFamily="18" charset="0"/>
                          <a:ea typeface="Cambria Math" panose="02040503050406030204" pitchFamily="18" charset="0"/>
                        </a:rPr>
                        <m:t>            ,        </m:t>
                      </m:r>
                      <m:r>
                        <a:rPr lang="es-ES" sz="1200" b="0" i="1" smtClean="0">
                          <a:latin typeface="Cambria Math" panose="02040503050406030204" pitchFamily="18" charset="0"/>
                          <a:ea typeface="Cambria Math" panose="02040503050406030204" pitchFamily="18" charset="0"/>
                        </a:rPr>
                        <m:t>𝑈</m:t>
                      </m:r>
                      <m:d>
                        <m:dPr>
                          <m:ctrlPr>
                            <a:rPr lang="es-ES" sz="1200" b="0" i="1" smtClean="0">
                              <a:latin typeface="Cambria Math" panose="02040503050406030204" pitchFamily="18" charset="0"/>
                              <a:ea typeface="Cambria Math" panose="02040503050406030204" pitchFamily="18" charset="0"/>
                            </a:rPr>
                          </m:ctrlPr>
                        </m:dPr>
                        <m:e>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𝑡</m:t>
                              </m:r>
                            </m:e>
                            <m:sub>
                              <m:r>
                                <a:rPr lang="es-ES" sz="1200" b="0" i="1" smtClean="0">
                                  <a:latin typeface="Cambria Math" panose="02040503050406030204" pitchFamily="18" charset="0"/>
                                  <a:ea typeface="Cambria Math" panose="02040503050406030204" pitchFamily="18" charset="0"/>
                                </a:rPr>
                                <m:t>𝑛</m:t>
                              </m:r>
                            </m:sub>
                          </m:sSub>
                        </m:e>
                      </m:d>
                      <m:r>
                        <a:rPr lang="es-ES" sz="1200" b="0" i="1" smtClean="0">
                          <a:latin typeface="Cambria Math" panose="02040503050406030204" pitchFamily="18" charset="0"/>
                          <a:ea typeface="Cambria Math" panose="02040503050406030204" pitchFamily="18" charset="0"/>
                        </a:rPr>
                        <m:t> )</m:t>
                      </m:r>
                    </m:oMath>
                  </m:oMathPara>
                </a14:m>
                <a:endParaRPr lang="es-ES" sz="120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𝑘</m:t>
                          </m:r>
                        </m:e>
                        <m:sub>
                          <m:r>
                            <a:rPr lang="es-ES" sz="1200" b="0" i="1" smtClean="0">
                              <a:latin typeface="Cambria Math" panose="02040503050406030204" pitchFamily="18" charset="0"/>
                              <a:ea typeface="Cambria Math" panose="02040503050406030204" pitchFamily="18" charset="0"/>
                            </a:rPr>
                            <m:t>2</m:t>
                          </m:r>
                        </m:sub>
                      </m:sSub>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𝐹</m:t>
                      </m:r>
                      <m:r>
                        <a:rPr lang="es-ES" sz="1200" b="0" i="1" smtClean="0">
                          <a:latin typeface="Cambria Math" panose="02040503050406030204" pitchFamily="18" charset="0"/>
                          <a:ea typeface="Cambria Math" panose="02040503050406030204" pitchFamily="18" charset="0"/>
                        </a:rPr>
                        <m:t>( </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𝑡</m:t>
                          </m:r>
                        </m:e>
                        <m:sub>
                          <m:r>
                            <a:rPr lang="es-ES" sz="1200" b="0" i="1" smtClean="0">
                              <a:latin typeface="Cambria Math" panose="02040503050406030204" pitchFamily="18" charset="0"/>
                              <a:ea typeface="Cambria Math" panose="02040503050406030204" pitchFamily="18" charset="0"/>
                            </a:rPr>
                            <m:t>𝑛</m:t>
                          </m:r>
                        </m:sub>
                      </m:sSub>
                      <m:r>
                        <a:rPr lang="es-ES" sz="1200" b="0" i="1" smtClean="0">
                          <a:latin typeface="Cambria Math" panose="02040503050406030204" pitchFamily="18" charset="0"/>
                          <a:ea typeface="Cambria Math" panose="02040503050406030204" pitchFamily="18" charset="0"/>
                        </a:rPr>
                        <m:t>+</m:t>
                      </m:r>
                      <m:f>
                        <m:fPr>
                          <m:ctrlPr>
                            <a:rPr lang="es-ES" sz="1200" i="1">
                              <a:latin typeface="Cambria Math" panose="02040503050406030204" pitchFamily="18" charset="0"/>
                              <a:ea typeface="Cambria Math" panose="02040503050406030204" pitchFamily="18" charset="0"/>
                            </a:rPr>
                          </m:ctrlPr>
                        </m:fPr>
                        <m:num>
                          <m:r>
                            <a:rPr lang="es-ES" sz="1200" i="1">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num>
                        <m:den>
                          <m:r>
                            <a:rPr lang="es-ES" sz="1200" i="1">
                              <a:latin typeface="Cambria Math" panose="02040503050406030204" pitchFamily="18" charset="0"/>
                              <a:ea typeface="Cambria Math" panose="02040503050406030204" pitchFamily="18" charset="0"/>
                            </a:rPr>
                            <m:t>2</m:t>
                          </m:r>
                        </m:den>
                      </m:f>
                      <m:r>
                        <a:rPr lang="es-ES" sz="1200" b="0" i="1" smtClean="0">
                          <a:latin typeface="Cambria Math" panose="02040503050406030204" pitchFamily="18" charset="0"/>
                          <a:ea typeface="Cambria Math" panose="02040503050406030204" pitchFamily="18" charset="0"/>
                        </a:rPr>
                        <m:t>  , </m:t>
                      </m:r>
                      <m:r>
                        <a:rPr lang="es-ES" sz="1200" b="0" i="1" smtClean="0">
                          <a:latin typeface="Cambria Math" panose="02040503050406030204" pitchFamily="18" charset="0"/>
                          <a:ea typeface="Cambria Math" panose="02040503050406030204" pitchFamily="18" charset="0"/>
                        </a:rPr>
                        <m:t>𝑈</m:t>
                      </m:r>
                      <m:d>
                        <m:dPr>
                          <m:ctrlPr>
                            <a:rPr lang="es-ES" sz="1200" b="0" i="1" smtClean="0">
                              <a:latin typeface="Cambria Math" panose="02040503050406030204" pitchFamily="18" charset="0"/>
                              <a:ea typeface="Cambria Math" panose="02040503050406030204" pitchFamily="18" charset="0"/>
                            </a:rPr>
                          </m:ctrlPr>
                        </m:dPr>
                        <m:e>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𝑡</m:t>
                              </m:r>
                            </m:e>
                            <m:sub>
                              <m:r>
                                <a:rPr lang="es-ES" sz="1200" b="0" i="1" smtClean="0">
                                  <a:latin typeface="Cambria Math" panose="02040503050406030204" pitchFamily="18" charset="0"/>
                                  <a:ea typeface="Cambria Math" panose="02040503050406030204" pitchFamily="18" charset="0"/>
                                </a:rPr>
                                <m:t>𝑛</m:t>
                              </m:r>
                            </m:sub>
                          </m:sSub>
                        </m:e>
                      </m:d>
                      <m:r>
                        <a:rPr lang="es-ES" sz="1200" b="0" i="1" smtClean="0">
                          <a:latin typeface="Cambria Math" panose="02040503050406030204" pitchFamily="18" charset="0"/>
                          <a:ea typeface="Cambria Math" panose="02040503050406030204" pitchFamily="18" charset="0"/>
                        </a:rPr>
                        <m:t>+</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𝑘</m:t>
                          </m:r>
                        </m:e>
                        <m:sub>
                          <m:r>
                            <a:rPr lang="es-ES" sz="1200" b="0" i="1" smtClean="0">
                              <a:latin typeface="Cambria Math" panose="02040503050406030204" pitchFamily="18" charset="0"/>
                              <a:ea typeface="Cambria Math" panose="02040503050406030204" pitchFamily="18" charset="0"/>
                            </a:rPr>
                            <m:t>1</m:t>
                          </m:r>
                        </m:sub>
                      </m:sSub>
                      <m:f>
                        <m:fPr>
                          <m:ctrlPr>
                            <a:rPr lang="es-ES" sz="1200" i="1">
                              <a:latin typeface="Cambria Math" panose="02040503050406030204" pitchFamily="18" charset="0"/>
                              <a:ea typeface="Cambria Math" panose="02040503050406030204" pitchFamily="18" charset="0"/>
                            </a:rPr>
                          </m:ctrlPr>
                        </m:fPr>
                        <m:num>
                          <m:r>
                            <a:rPr lang="es-ES" sz="1200" i="1">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num>
                        <m:den>
                          <m:r>
                            <a:rPr lang="es-ES" sz="1200" i="1">
                              <a:latin typeface="Cambria Math" panose="02040503050406030204" pitchFamily="18" charset="0"/>
                              <a:ea typeface="Cambria Math" panose="02040503050406030204" pitchFamily="18" charset="0"/>
                            </a:rPr>
                            <m:t>2</m:t>
                          </m:r>
                        </m:den>
                      </m:f>
                      <m:r>
                        <a:rPr lang="es-ES" sz="1200" b="0" i="1" smtClean="0">
                          <a:latin typeface="Cambria Math" panose="02040503050406030204" pitchFamily="18" charset="0"/>
                          <a:ea typeface="Cambria Math" panose="02040503050406030204" pitchFamily="18" charset="0"/>
                        </a:rPr>
                        <m:t>)</m:t>
                      </m:r>
                    </m:oMath>
                  </m:oMathPara>
                </a14:m>
                <a:endParaRPr lang="es-ES" sz="120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𝑘</m:t>
                          </m:r>
                        </m:e>
                        <m:sub>
                          <m:r>
                            <a:rPr lang="es-ES" sz="1200" b="0" i="1" smtClean="0">
                              <a:latin typeface="Cambria Math" panose="02040503050406030204" pitchFamily="18" charset="0"/>
                              <a:ea typeface="Cambria Math" panose="02040503050406030204" pitchFamily="18" charset="0"/>
                            </a:rPr>
                            <m:t>3</m:t>
                          </m:r>
                        </m:sub>
                      </m:sSub>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𝐹</m:t>
                      </m:r>
                      <m:r>
                        <a:rPr lang="es-ES" sz="1200" b="0" i="1" smtClean="0">
                          <a:latin typeface="Cambria Math" panose="02040503050406030204" pitchFamily="18" charset="0"/>
                          <a:ea typeface="Cambria Math" panose="02040503050406030204" pitchFamily="18" charset="0"/>
                        </a:rPr>
                        <m:t>( </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𝑡</m:t>
                          </m:r>
                        </m:e>
                        <m:sub>
                          <m:r>
                            <a:rPr lang="es-ES" sz="1200" b="0" i="1" smtClean="0">
                              <a:latin typeface="Cambria Math" panose="02040503050406030204" pitchFamily="18" charset="0"/>
                              <a:ea typeface="Cambria Math" panose="02040503050406030204" pitchFamily="18" charset="0"/>
                            </a:rPr>
                            <m:t>𝑛</m:t>
                          </m:r>
                        </m:sub>
                      </m:sSub>
                      <m:r>
                        <a:rPr lang="es-ES" sz="1200" b="0" i="1" smtClean="0">
                          <a:latin typeface="Cambria Math" panose="02040503050406030204" pitchFamily="18" charset="0"/>
                          <a:ea typeface="Cambria Math" panose="02040503050406030204" pitchFamily="18" charset="0"/>
                        </a:rPr>
                        <m:t>+</m:t>
                      </m:r>
                      <m:f>
                        <m:fPr>
                          <m:ctrlPr>
                            <a:rPr lang="es-ES" sz="1200" i="1">
                              <a:latin typeface="Cambria Math" panose="02040503050406030204" pitchFamily="18" charset="0"/>
                              <a:ea typeface="Cambria Math" panose="02040503050406030204" pitchFamily="18" charset="0"/>
                            </a:rPr>
                          </m:ctrlPr>
                        </m:fPr>
                        <m:num>
                          <m:r>
                            <a:rPr lang="es-ES" sz="1200" i="1">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num>
                        <m:den>
                          <m:r>
                            <a:rPr lang="es-ES" sz="1200" i="1">
                              <a:latin typeface="Cambria Math" panose="02040503050406030204" pitchFamily="18" charset="0"/>
                              <a:ea typeface="Cambria Math" panose="02040503050406030204" pitchFamily="18" charset="0"/>
                            </a:rPr>
                            <m:t>2</m:t>
                          </m:r>
                        </m:den>
                      </m:f>
                      <m:r>
                        <a:rPr lang="es-ES" sz="1200" b="0" i="1" smtClean="0">
                          <a:latin typeface="Cambria Math" panose="02040503050406030204" pitchFamily="18" charset="0"/>
                          <a:ea typeface="Cambria Math" panose="02040503050406030204" pitchFamily="18" charset="0"/>
                        </a:rPr>
                        <m:t>  , </m:t>
                      </m:r>
                      <m:r>
                        <a:rPr lang="es-ES" sz="1200" b="0" i="1" smtClean="0">
                          <a:latin typeface="Cambria Math" panose="02040503050406030204" pitchFamily="18" charset="0"/>
                          <a:ea typeface="Cambria Math" panose="02040503050406030204" pitchFamily="18" charset="0"/>
                        </a:rPr>
                        <m:t>𝑈</m:t>
                      </m:r>
                      <m:d>
                        <m:dPr>
                          <m:ctrlPr>
                            <a:rPr lang="es-ES" sz="1200" b="0" i="1" smtClean="0">
                              <a:latin typeface="Cambria Math" panose="02040503050406030204" pitchFamily="18" charset="0"/>
                              <a:ea typeface="Cambria Math" panose="02040503050406030204" pitchFamily="18" charset="0"/>
                            </a:rPr>
                          </m:ctrlPr>
                        </m:dPr>
                        <m:e>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𝑡</m:t>
                              </m:r>
                            </m:e>
                            <m:sub>
                              <m:r>
                                <a:rPr lang="es-ES" sz="1200" b="0" i="1" smtClean="0">
                                  <a:latin typeface="Cambria Math" panose="02040503050406030204" pitchFamily="18" charset="0"/>
                                  <a:ea typeface="Cambria Math" panose="02040503050406030204" pitchFamily="18" charset="0"/>
                                </a:rPr>
                                <m:t>𝑛</m:t>
                              </m:r>
                            </m:sub>
                          </m:sSub>
                        </m:e>
                      </m:d>
                      <m:r>
                        <a:rPr lang="es-ES" sz="1200" b="0" i="1" smtClean="0">
                          <a:latin typeface="Cambria Math" panose="02040503050406030204" pitchFamily="18" charset="0"/>
                          <a:ea typeface="Cambria Math" panose="02040503050406030204" pitchFamily="18" charset="0"/>
                        </a:rPr>
                        <m:t>+</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𝑘</m:t>
                          </m:r>
                        </m:e>
                        <m:sub>
                          <m:r>
                            <a:rPr lang="es-ES" sz="1200" b="0" i="1" smtClean="0">
                              <a:latin typeface="Cambria Math" panose="02040503050406030204" pitchFamily="18" charset="0"/>
                              <a:ea typeface="Cambria Math" panose="02040503050406030204" pitchFamily="18" charset="0"/>
                            </a:rPr>
                            <m:t>2</m:t>
                          </m:r>
                        </m:sub>
                      </m:sSub>
                      <m:f>
                        <m:fPr>
                          <m:ctrlPr>
                            <a:rPr lang="es-ES" sz="1200" b="0" i="1" smtClean="0">
                              <a:latin typeface="Cambria Math" panose="02040503050406030204" pitchFamily="18" charset="0"/>
                              <a:ea typeface="Cambria Math" panose="02040503050406030204" pitchFamily="18" charset="0"/>
                            </a:rPr>
                          </m:ctrlPr>
                        </m:fPr>
                        <m:num>
                          <m:r>
                            <a:rPr lang="es-ES" sz="1200" i="1">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num>
                        <m:den>
                          <m:r>
                            <a:rPr lang="es-ES" sz="1200" b="0" i="1" smtClean="0">
                              <a:latin typeface="Cambria Math" panose="02040503050406030204" pitchFamily="18" charset="0"/>
                              <a:ea typeface="Cambria Math" panose="02040503050406030204" pitchFamily="18" charset="0"/>
                            </a:rPr>
                            <m:t>2</m:t>
                          </m:r>
                        </m:den>
                      </m:f>
                      <m:r>
                        <a:rPr lang="es-ES" sz="1200" b="0" i="1" smtClean="0">
                          <a:latin typeface="Cambria Math" panose="02040503050406030204" pitchFamily="18" charset="0"/>
                          <a:ea typeface="Cambria Math" panose="02040503050406030204" pitchFamily="18" charset="0"/>
                        </a:rPr>
                        <m:t>)</m:t>
                      </m:r>
                    </m:oMath>
                  </m:oMathPara>
                </a14:m>
                <a:endParaRPr lang="es-ES" sz="120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𝑘</m:t>
                          </m:r>
                        </m:e>
                        <m:sub>
                          <m:r>
                            <a:rPr lang="es-ES" sz="1200" b="0" i="1" smtClean="0">
                              <a:latin typeface="Cambria Math" panose="02040503050406030204" pitchFamily="18" charset="0"/>
                              <a:ea typeface="Cambria Math" panose="02040503050406030204" pitchFamily="18" charset="0"/>
                            </a:rPr>
                            <m:t>4</m:t>
                          </m:r>
                        </m:sub>
                      </m:sSub>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𝐹</m:t>
                      </m:r>
                      <m:r>
                        <a:rPr lang="es-ES" sz="1200" b="0" i="1" smtClean="0">
                          <a:latin typeface="Cambria Math" panose="02040503050406030204" pitchFamily="18" charset="0"/>
                          <a:ea typeface="Cambria Math" panose="02040503050406030204" pitchFamily="18" charset="0"/>
                        </a:rPr>
                        <m:t>( </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𝑡</m:t>
                          </m:r>
                        </m:e>
                        <m:sub>
                          <m:r>
                            <a:rPr lang="es-ES" sz="1200" b="0" i="1" smtClean="0">
                              <a:latin typeface="Cambria Math" panose="02040503050406030204" pitchFamily="18" charset="0"/>
                              <a:ea typeface="Cambria Math" panose="02040503050406030204" pitchFamily="18" charset="0"/>
                            </a:rPr>
                            <m:t>𝑛</m:t>
                          </m:r>
                        </m:sub>
                      </m:sSub>
                      <m:r>
                        <a:rPr lang="es-ES" sz="1200" b="0" i="1" smtClean="0">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r>
                        <a:rPr lang="es-ES" sz="1200" b="0" i="1" smtClean="0">
                          <a:latin typeface="Cambria Math" panose="02040503050406030204" pitchFamily="18" charset="0"/>
                          <a:ea typeface="Cambria Math" panose="02040503050406030204" pitchFamily="18" charset="0"/>
                        </a:rPr>
                        <m:t>  , </m:t>
                      </m:r>
                      <m:r>
                        <a:rPr lang="es-ES" sz="1200" b="0" i="1" smtClean="0">
                          <a:latin typeface="Cambria Math" panose="02040503050406030204" pitchFamily="18" charset="0"/>
                          <a:ea typeface="Cambria Math" panose="02040503050406030204" pitchFamily="18" charset="0"/>
                        </a:rPr>
                        <m:t>𝑈</m:t>
                      </m:r>
                      <m:d>
                        <m:dPr>
                          <m:ctrlPr>
                            <a:rPr lang="es-ES" sz="1200" b="0" i="1" smtClean="0">
                              <a:latin typeface="Cambria Math" panose="02040503050406030204" pitchFamily="18" charset="0"/>
                              <a:ea typeface="Cambria Math" panose="02040503050406030204" pitchFamily="18" charset="0"/>
                            </a:rPr>
                          </m:ctrlPr>
                        </m:dPr>
                        <m:e>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𝑡</m:t>
                              </m:r>
                            </m:e>
                            <m:sub>
                              <m:r>
                                <a:rPr lang="es-ES" sz="1200" b="0" i="1" smtClean="0">
                                  <a:latin typeface="Cambria Math" panose="02040503050406030204" pitchFamily="18" charset="0"/>
                                  <a:ea typeface="Cambria Math" panose="02040503050406030204" pitchFamily="18" charset="0"/>
                                </a:rPr>
                                <m:t>𝑛</m:t>
                              </m:r>
                            </m:sub>
                          </m:sSub>
                        </m:e>
                      </m:d>
                      <m:r>
                        <a:rPr lang="es-ES" sz="1200" b="0" i="1" smtClean="0">
                          <a:latin typeface="Cambria Math" panose="02040503050406030204" pitchFamily="18" charset="0"/>
                          <a:ea typeface="Cambria Math" panose="02040503050406030204" pitchFamily="18" charset="0"/>
                        </a:rPr>
                        <m:t>+</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𝑘</m:t>
                          </m:r>
                        </m:e>
                        <m:sub>
                          <m:r>
                            <a:rPr lang="es-ES" sz="1200" b="0" i="1" smtClean="0">
                              <a:latin typeface="Cambria Math" panose="02040503050406030204" pitchFamily="18" charset="0"/>
                              <a:ea typeface="Cambria Math" panose="02040503050406030204" pitchFamily="18" charset="0"/>
                            </a:rPr>
                            <m:t>3</m:t>
                          </m:r>
                        </m:sub>
                      </m:sSub>
                      <m:r>
                        <a:rPr lang="es-ES" sz="1200" i="1">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𝑡</m:t>
                      </m:r>
                      <m:r>
                        <a:rPr lang="es-ES" sz="1200" b="0" i="1" smtClean="0">
                          <a:latin typeface="Cambria Math" panose="02040503050406030204" pitchFamily="18" charset="0"/>
                          <a:ea typeface="Cambria Math" panose="02040503050406030204" pitchFamily="18" charset="0"/>
                        </a:rPr>
                        <m:t>)</m:t>
                      </m:r>
                    </m:oMath>
                  </m:oMathPara>
                </a14:m>
                <a:endParaRPr lang="es-ES" sz="1200" dirty="0">
                  <a:ea typeface="Cambria Math" panose="02040503050406030204" pitchFamily="18" charset="0"/>
                </a:endParaRPr>
              </a:p>
              <a:p>
                <a:pPr algn="just"/>
                <a:endParaRPr lang="es-ES" sz="1200" dirty="0">
                  <a:ea typeface="Cambria Math" panose="02040503050406030204" pitchFamily="18" charset="0"/>
                </a:endParaRPr>
              </a:p>
              <a:p>
                <a:pPr algn="just"/>
                <a:endParaRPr lang="es-ES" sz="1200" dirty="0"/>
              </a:p>
              <a:p>
                <a:pPr algn="just"/>
                <a:r>
                  <a:rPr lang="es-ES" sz="1200" dirty="0"/>
                  <a:t>Este esquema numérico ya no es tan similar a la definición de derivada. Sigue basándose en ella, pero ahora es hace una media ponderada a la hora de estimar la pendiente entre los extremos del intervalo </a:t>
                </a:r>
                <a14:m>
                  <m:oMath xmlns:m="http://schemas.openxmlformats.org/officeDocument/2006/math">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𝑛</m:t>
                        </m:r>
                      </m:sub>
                    </m:sSub>
                  </m:oMath>
                </a14:m>
                <a:r>
                  <a:rPr lang="es-ES" sz="1200" dirty="0"/>
                  <a:t> y </a:t>
                </a:r>
                <a14:m>
                  <m:oMath xmlns:m="http://schemas.openxmlformats.org/officeDocument/2006/math">
                    <m:sSub>
                      <m:sSubPr>
                        <m:ctrlPr>
                          <a:rPr lang="es-ES" sz="1200" i="1">
                            <a:latin typeface="Cambria Math" panose="02040503050406030204" pitchFamily="18" charset="0"/>
                          </a:rPr>
                        </m:ctrlPr>
                      </m:sSubPr>
                      <m:e>
                        <m:r>
                          <a:rPr lang="es-ES" sz="1200" i="1">
                            <a:latin typeface="Cambria Math" panose="02040503050406030204" pitchFamily="18" charset="0"/>
                          </a:rPr>
                          <m:t>𝑡</m:t>
                        </m:r>
                      </m:e>
                      <m:sub>
                        <m:r>
                          <a:rPr lang="es-ES" sz="1200" i="1">
                            <a:latin typeface="Cambria Math" panose="02040503050406030204" pitchFamily="18" charset="0"/>
                          </a:rPr>
                          <m:t>𝑛</m:t>
                        </m:r>
                        <m:r>
                          <a:rPr lang="es-ES" sz="1200" b="0" i="1" smtClean="0">
                            <a:latin typeface="Cambria Math" panose="02040503050406030204" pitchFamily="18" charset="0"/>
                          </a:rPr>
                          <m:t>+1</m:t>
                        </m:r>
                      </m:sub>
                    </m:sSub>
                  </m:oMath>
                </a14:m>
                <a:r>
                  <a:rPr lang="es-ES" sz="1200" dirty="0"/>
                  <a:t>, dándole mayor importancia en la ponderación al instante </a:t>
                </a:r>
                <a14:m>
                  <m:oMath xmlns:m="http://schemas.openxmlformats.org/officeDocument/2006/math">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𝑚𝑒𝑑𝑖𝑜</m:t>
                        </m:r>
                      </m:sub>
                    </m:sSub>
                    <m:r>
                      <a:rPr lang="es-ES" sz="1200" b="0" i="1" smtClean="0">
                        <a:latin typeface="Cambria Math" panose="02040503050406030204" pitchFamily="18" charset="0"/>
                      </a:rPr>
                      <m:t>=(</m:t>
                    </m:r>
                    <m:sSub>
                      <m:sSubPr>
                        <m:ctrlPr>
                          <a:rPr lang="es-ES" sz="1200" i="1">
                            <a:latin typeface="Cambria Math" panose="02040503050406030204" pitchFamily="18" charset="0"/>
                          </a:rPr>
                        </m:ctrlPr>
                      </m:sSubPr>
                      <m:e>
                        <m:r>
                          <a:rPr lang="es-ES" sz="1200" i="1">
                            <a:latin typeface="Cambria Math" panose="02040503050406030204" pitchFamily="18" charset="0"/>
                          </a:rPr>
                          <m:t>𝑡</m:t>
                        </m:r>
                      </m:e>
                      <m:sub>
                        <m:r>
                          <a:rPr lang="es-ES" sz="1200" i="1">
                            <a:latin typeface="Cambria Math" panose="02040503050406030204" pitchFamily="18" charset="0"/>
                          </a:rPr>
                          <m:t>𝑛</m:t>
                        </m:r>
                      </m:sub>
                    </m:sSub>
                    <m:r>
                      <a:rPr lang="es-ES" sz="1200" b="0" i="1" smtClean="0">
                        <a:latin typeface="Cambria Math" panose="02040503050406030204" pitchFamily="18" charset="0"/>
                      </a:rPr>
                      <m:t>+</m:t>
                    </m:r>
                    <m:sSub>
                      <m:sSubPr>
                        <m:ctrlPr>
                          <a:rPr lang="es-ES" sz="1200" i="1">
                            <a:latin typeface="Cambria Math" panose="02040503050406030204" pitchFamily="18" charset="0"/>
                          </a:rPr>
                        </m:ctrlPr>
                      </m:sSubPr>
                      <m:e>
                        <m:r>
                          <a:rPr lang="es-ES" sz="1200" i="1">
                            <a:latin typeface="Cambria Math" panose="02040503050406030204" pitchFamily="18" charset="0"/>
                          </a:rPr>
                          <m:t>𝑡</m:t>
                        </m:r>
                      </m:e>
                      <m:sub>
                        <m:r>
                          <a:rPr lang="es-ES" sz="1200" i="1">
                            <a:latin typeface="Cambria Math" panose="02040503050406030204" pitchFamily="18" charset="0"/>
                          </a:rPr>
                          <m:t>𝑛</m:t>
                        </m:r>
                        <m:r>
                          <a:rPr lang="es-ES" sz="1200" b="0" i="1" smtClean="0">
                            <a:latin typeface="Cambria Math" panose="02040503050406030204" pitchFamily="18" charset="0"/>
                          </a:rPr>
                          <m:t>+1</m:t>
                        </m:r>
                      </m:sub>
                    </m:sSub>
                    <m:r>
                      <a:rPr lang="es-ES" sz="1200" b="0" i="1" smtClean="0">
                        <a:latin typeface="Cambria Math" panose="02040503050406030204" pitchFamily="18" charset="0"/>
                      </a:rPr>
                      <m:t>)/2</m:t>
                    </m:r>
                  </m:oMath>
                </a14:m>
                <a:r>
                  <a:rPr lang="es-ES" sz="1200" dirty="0"/>
                  <a:t> que a los instantes extremos del intervalo. </a:t>
                </a:r>
              </a:p>
              <a:p>
                <a:pPr algn="just"/>
                <a:endParaRPr lang="es-ES" sz="1200" dirty="0"/>
              </a:p>
              <a:p>
                <a:pPr algn="just"/>
                <a:r>
                  <a:rPr lang="es-ES" sz="1200" dirty="0"/>
                  <a:t>La ventaja es que se consigue una estimación de la derivada más precisa, para un mismo tamaño del intervalo, resultando en un esquema numérico de mayor precisión para un mismo</a:t>
                </a:r>
                <a:r>
                  <a:rPr lang="es-ES" sz="1200" b="0" dirty="0"/>
                  <a:t> </a:t>
                </a:r>
                <a14:m>
                  <m:oMath xmlns:m="http://schemas.openxmlformats.org/officeDocument/2006/math">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𝑡</m:t>
                    </m:r>
                  </m:oMath>
                </a14:m>
                <a:r>
                  <a:rPr lang="es-ES" sz="1200" dirty="0"/>
                  <a:t>. </a:t>
                </a:r>
              </a:p>
              <a:p>
                <a:pPr algn="just"/>
                <a:endParaRPr lang="es-ES" sz="1200" dirty="0"/>
              </a:p>
              <a:p>
                <a:pPr algn="just"/>
                <a:r>
                  <a:rPr lang="es-ES" sz="1200" dirty="0"/>
                  <a:t>En cuanto al coste computacional, si en el Euler explícito se necesitaban más intervalos (que éstos fuesen más cortos), en el RK4 no hace falta. No obstante, mientras que en el Euler se hace una sola operación (solo se necesita calcular </a:t>
                </a:r>
                <a14:m>
                  <m:oMath xmlns:m="http://schemas.openxmlformats.org/officeDocument/2006/math">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𝑘</m:t>
                        </m:r>
                      </m:e>
                      <m:sub>
                        <m:r>
                          <a:rPr lang="es-ES" sz="1200" b="0" i="1" smtClean="0">
                            <a:latin typeface="Cambria Math" panose="02040503050406030204" pitchFamily="18" charset="0"/>
                          </a:rPr>
                          <m:t>1</m:t>
                        </m:r>
                      </m:sub>
                    </m:sSub>
                  </m:oMath>
                </a14:m>
                <a:r>
                  <a:rPr lang="es-ES" sz="1200" dirty="0"/>
                  <a:t>), en el RK4 se necesitan 3 operaciones más (</a:t>
                </a:r>
                <a14:m>
                  <m:oMath xmlns:m="http://schemas.openxmlformats.org/officeDocument/2006/math">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𝑘</m:t>
                        </m:r>
                      </m:e>
                      <m:sub>
                        <m:r>
                          <a:rPr lang="es-ES" sz="1200" b="0" i="1" smtClean="0">
                            <a:latin typeface="Cambria Math" panose="02040503050406030204" pitchFamily="18" charset="0"/>
                          </a:rPr>
                          <m:t>2</m:t>
                        </m:r>
                      </m:sub>
                    </m:sSub>
                  </m:oMath>
                </a14:m>
                <a:r>
                  <a:rPr lang="es-ES" sz="1200" dirty="0"/>
                  <a:t>, </a:t>
                </a:r>
                <a14:m>
                  <m:oMath xmlns:m="http://schemas.openxmlformats.org/officeDocument/2006/math">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𝑘</m:t>
                        </m:r>
                      </m:e>
                      <m:sub>
                        <m:r>
                          <a:rPr lang="es-ES" sz="1200" b="0" i="1" smtClean="0">
                            <a:latin typeface="Cambria Math" panose="02040503050406030204" pitchFamily="18" charset="0"/>
                          </a:rPr>
                          <m:t>3</m:t>
                        </m:r>
                      </m:sub>
                    </m:sSub>
                  </m:oMath>
                </a14:m>
                <a:r>
                  <a:rPr lang="es-ES" sz="1200" dirty="0"/>
                  <a:t> y </a:t>
                </a:r>
                <a14:m>
                  <m:oMath xmlns:m="http://schemas.openxmlformats.org/officeDocument/2006/math">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rPr>
                          <m:t>𝑘</m:t>
                        </m:r>
                      </m:e>
                      <m:sub>
                        <m:r>
                          <a:rPr lang="es-ES" sz="1200" b="0" i="1" smtClean="0">
                            <a:latin typeface="Cambria Math" panose="02040503050406030204" pitchFamily="18" charset="0"/>
                          </a:rPr>
                          <m:t>4</m:t>
                        </m:r>
                      </m:sub>
                    </m:sSub>
                  </m:oMath>
                </a14:m>
                <a:r>
                  <a:rPr lang="es-ES" sz="1200" dirty="0"/>
                  <a:t>). </a:t>
                </a:r>
              </a:p>
              <a:p>
                <a:pPr algn="just"/>
                <a:endParaRPr lang="es-ES" sz="1200" dirty="0"/>
              </a:p>
              <a:p>
                <a:pPr algn="just"/>
                <a:r>
                  <a:rPr lang="es-ES" sz="1200" b="1" dirty="0"/>
                  <a:t>NOTA: </a:t>
                </a:r>
                <a:r>
                  <a:rPr lang="es-ES" sz="1200" dirty="0"/>
                  <a:t>Comprobar que el método Euler explícito no es más que un RK de 1 sola etapa.</a:t>
                </a:r>
              </a:p>
            </p:txBody>
          </p:sp>
        </mc:Choice>
        <mc:Fallback xmlns="">
          <p:sp>
            <p:nvSpPr>
              <p:cNvPr id="6" name="CuadroTexto 5">
                <a:extLst>
                  <a:ext uri="{FF2B5EF4-FFF2-40B4-BE49-F238E27FC236}">
                    <a16:creationId xmlns:a16="http://schemas.microsoft.com/office/drawing/2014/main" id="{4B1AB7F0-E084-973C-F0D7-3CFD6F1D03CF}"/>
                  </a:ext>
                </a:extLst>
              </p:cNvPr>
              <p:cNvSpPr txBox="1">
                <a:spLocks noRot="1" noChangeAspect="1" noMove="1" noResize="1" noEditPoints="1" noAdjustHandles="1" noChangeArrowheads="1" noChangeShapeType="1" noTextEdit="1"/>
              </p:cNvSpPr>
              <p:nvPr/>
            </p:nvSpPr>
            <p:spPr>
              <a:xfrm>
                <a:off x="6425970" y="301924"/>
                <a:ext cx="5443268" cy="5747214"/>
              </a:xfrm>
              <a:prstGeom prst="rect">
                <a:avLst/>
              </a:prstGeom>
              <a:blipFill>
                <a:blip r:embed="rId3"/>
                <a:stretch>
                  <a:fillRect r="-112"/>
                </a:stretch>
              </a:blipFill>
            </p:spPr>
            <p:txBody>
              <a:bodyPr/>
              <a:lstStyle/>
              <a:p>
                <a:r>
                  <a:rPr lang="es-ES">
                    <a:noFill/>
                  </a:rPr>
                  <a:t> </a:t>
                </a:r>
              </a:p>
            </p:txBody>
          </p:sp>
        </mc:Fallback>
      </mc:AlternateContent>
      <p:sp>
        <p:nvSpPr>
          <p:cNvPr id="13" name="Abrir llave 12">
            <a:extLst>
              <a:ext uri="{FF2B5EF4-FFF2-40B4-BE49-F238E27FC236}">
                <a16:creationId xmlns:a16="http://schemas.microsoft.com/office/drawing/2014/main" id="{8FE0AB73-9BFE-0BB3-F92B-7416C90F22B3}"/>
              </a:ext>
            </a:extLst>
          </p:cNvPr>
          <p:cNvSpPr/>
          <p:nvPr/>
        </p:nvSpPr>
        <p:spPr>
          <a:xfrm>
            <a:off x="7874000" y="1390530"/>
            <a:ext cx="149277" cy="10605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90473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AC7A5D93-5DEC-D10E-CCFD-FFE693841227}"/>
              </a:ext>
            </a:extLst>
          </p:cNvPr>
          <p:cNvSpPr/>
          <p:nvPr/>
        </p:nvSpPr>
        <p:spPr>
          <a:xfrm>
            <a:off x="210620" y="181154"/>
            <a:ext cx="5650302" cy="1523821"/>
          </a:xfrm>
          <a:prstGeom prst="roundRect">
            <a:avLst>
              <a:gd name="adj" fmla="val 7354"/>
            </a:avLst>
          </a:prstGeom>
          <a:solidFill>
            <a:schemeClr val="tx2">
              <a:lumMod val="10000"/>
              <a:lumOff val="9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9504075-26BC-3CE0-7519-3B797E663D2E}"/>
              </a:ext>
            </a:extLst>
          </p:cNvPr>
          <p:cNvSpPr/>
          <p:nvPr/>
        </p:nvSpPr>
        <p:spPr>
          <a:xfrm>
            <a:off x="305510" y="836762"/>
            <a:ext cx="5180890" cy="38243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1D77252A-03F0-EBDD-ECC5-3195922616C5}"/>
                  </a:ext>
                </a:extLst>
              </p:cNvPr>
              <p:cNvSpPr txBox="1"/>
              <p:nvPr/>
            </p:nvSpPr>
            <p:spPr>
              <a:xfrm>
                <a:off x="305510" y="301924"/>
                <a:ext cx="5443268" cy="861774"/>
              </a:xfrm>
              <a:prstGeom prst="rect">
                <a:avLst/>
              </a:prstGeom>
              <a:noFill/>
            </p:spPr>
            <p:txBody>
              <a:bodyPr wrap="square" rtlCol="0">
                <a:spAutoFit/>
              </a:bodyPr>
              <a:lstStyle/>
              <a:p>
                <a:pPr algn="just"/>
                <a:r>
                  <a:rPr lang="es-ES" sz="1200" dirty="0">
                    <a:sym typeface="Wingdings" panose="05000000000000000000" pitchFamily="2" charset="2"/>
                  </a:rPr>
                  <a:t> </a:t>
                </a:r>
                <a:r>
                  <a:rPr lang="es-ES" sz="1400" b="1" u="sng" dirty="0">
                    <a:sym typeface="Wingdings" panose="05000000000000000000" pitchFamily="2" charset="2"/>
                  </a:rPr>
                  <a:t>Esquema tipo </a:t>
                </a:r>
                <a:r>
                  <a:rPr lang="es-ES" sz="1400" b="1" u="sng" dirty="0" err="1">
                    <a:sym typeface="Wingdings" panose="05000000000000000000" pitchFamily="2" charset="2"/>
                  </a:rPr>
                  <a:t>Crank-Nicolson</a:t>
                </a:r>
                <a:endParaRPr lang="es-ES" sz="1400" b="1" u="sng" dirty="0">
                  <a:sym typeface="Wingdings" panose="05000000000000000000" pitchFamily="2" charset="2"/>
                </a:endParaRPr>
              </a:p>
              <a:p>
                <a:pPr marL="171450" indent="-171450" algn="just">
                  <a:buFont typeface="Wingdings" panose="05000000000000000000" pitchFamily="2" charset="2"/>
                  <a:buChar char="à"/>
                </a:pPr>
                <a:endParaRPr lang="es-ES" sz="1200" b="1" dirty="0">
                  <a:sym typeface="Wingdings" panose="05000000000000000000" pitchFamily="2" charset="2"/>
                </a:endParaRPr>
              </a:p>
              <a:p>
                <a:pPr marL="171450" indent="-171450" algn="just">
                  <a:buFont typeface="Wingdings" panose="05000000000000000000" pitchFamily="2" charset="2"/>
                  <a:buChar char="à"/>
                </a:pPr>
                <a:endParaRPr lang="es-ES" sz="1200" b="1" dirty="0">
                  <a:sym typeface="Wingdings" panose="05000000000000000000" pitchFamily="2" charset="2"/>
                </a:endParaRPr>
              </a:p>
              <a:p>
                <a:pPr algn="just"/>
                <a14:m>
                  <m:oMathPara xmlns:m="http://schemas.openxmlformats.org/officeDocument/2006/math">
                    <m:oMathParaPr>
                      <m:jc m:val="left"/>
                    </m:oMathParaPr>
                    <m:oMath xmlns:m="http://schemas.openxmlformats.org/officeDocument/2006/math">
                      <m:r>
                        <a:rPr lang="es-ES" sz="1200" b="0" i="1" smtClean="0">
                          <a:latin typeface="Cambria Math" panose="02040503050406030204" pitchFamily="18" charset="0"/>
                        </a:rPr>
                        <m:t>𝐸𝑠𝑞𝑢𝑒𝑚𝑎</m:t>
                      </m:r>
                      <m:r>
                        <a:rPr lang="es-ES" sz="1200" b="0" i="1" smtClean="0">
                          <a:latin typeface="Cambria Math" panose="02040503050406030204" pitchFamily="18" charset="0"/>
                        </a:rPr>
                        <m:t> </m:t>
                      </m:r>
                      <m:r>
                        <a:rPr lang="es-ES" sz="1200" b="0" i="1" smtClean="0">
                          <a:latin typeface="Cambria Math" panose="02040503050406030204" pitchFamily="18" charset="0"/>
                        </a:rPr>
                        <m:t>𝑛𝑢𝑚</m:t>
                      </m:r>
                      <m:r>
                        <a:rPr lang="es-ES" sz="1200" b="0" i="1" smtClean="0">
                          <a:latin typeface="Cambria Math" panose="02040503050406030204" pitchFamily="18" charset="0"/>
                        </a:rPr>
                        <m:t>é</m:t>
                      </m:r>
                      <m:r>
                        <a:rPr lang="es-ES" sz="1200" b="0" i="1" smtClean="0">
                          <a:latin typeface="Cambria Math" panose="02040503050406030204" pitchFamily="18" charset="0"/>
                        </a:rPr>
                        <m:t>𝑟𝑖𝑐𝑜</m:t>
                      </m:r>
                      <m:r>
                        <a:rPr lang="es-ES" sz="1200" b="0" i="1" smtClean="0">
                          <a:latin typeface="Cambria Math" panose="02040503050406030204" pitchFamily="18" charset="0"/>
                        </a:rPr>
                        <m:t>:           </m:t>
                      </m:r>
                      <m:r>
                        <a:rPr lang="es-ES" sz="1200" b="0" i="1" smtClean="0">
                          <a:latin typeface="Cambria Math" panose="02040503050406030204" pitchFamily="18" charset="0"/>
                        </a:rPr>
                        <m:t>𝑈</m:t>
                      </m:r>
                      <m:d>
                        <m:dPr>
                          <m:ctrlPr>
                            <a:rPr lang="es-ES" sz="1200" i="1" smtClean="0">
                              <a:latin typeface="Cambria Math" panose="02040503050406030204" pitchFamily="18" charset="0"/>
                            </a:rPr>
                          </m:ctrlPr>
                        </m:dPr>
                        <m:e>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𝑛</m:t>
                              </m:r>
                              <m:r>
                                <a:rPr lang="es-ES" sz="1200" b="0" i="1" smtClean="0">
                                  <a:latin typeface="Cambria Math" panose="02040503050406030204" pitchFamily="18" charset="0"/>
                                </a:rPr>
                                <m:t>+1</m:t>
                              </m:r>
                            </m:sub>
                          </m:sSub>
                        </m:e>
                      </m:d>
                      <m:r>
                        <a:rPr lang="es-ES" sz="1200" b="0" i="1" smtClean="0">
                          <a:latin typeface="Cambria Math" panose="02040503050406030204" pitchFamily="18" charset="0"/>
                        </a:rPr>
                        <m:t>=</m:t>
                      </m:r>
                      <m:r>
                        <a:rPr lang="es-ES" sz="1200" b="0" i="1" smtClean="0">
                          <a:latin typeface="Cambria Math" panose="02040503050406030204" pitchFamily="18" charset="0"/>
                        </a:rPr>
                        <m:t>𝑈</m:t>
                      </m:r>
                      <m:d>
                        <m:dPr>
                          <m:ctrlPr>
                            <a:rPr lang="es-ES" sz="1200" i="1" smtClean="0">
                              <a:latin typeface="Cambria Math" panose="02040503050406030204" pitchFamily="18" charset="0"/>
                            </a:rPr>
                          </m:ctrlPr>
                        </m:dPr>
                        <m:e>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𝑛</m:t>
                              </m:r>
                            </m:sub>
                          </m:sSub>
                        </m:e>
                      </m:d>
                      <m:r>
                        <a:rPr lang="es-ES" sz="1200" b="0" i="0" smtClean="0">
                          <a:latin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𝑡</m:t>
                      </m:r>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𝐹</m:t>
                      </m:r>
                      <m:d>
                        <m:dPr>
                          <m:ctrlPr>
                            <a:rPr lang="es-ES" sz="1200" i="1" smtClean="0">
                              <a:latin typeface="Cambria Math" panose="02040503050406030204" pitchFamily="18" charset="0"/>
                              <a:ea typeface="Cambria Math" panose="02040503050406030204" pitchFamily="18" charset="0"/>
                            </a:rPr>
                          </m:ctrlPr>
                        </m:dPr>
                        <m:e>
                          <m:r>
                            <a:rPr lang="es-ES" sz="1200" b="0" i="1" smtClean="0">
                              <a:latin typeface="Cambria Math" panose="02040503050406030204" pitchFamily="18" charset="0"/>
                              <a:ea typeface="Cambria Math" panose="02040503050406030204" pitchFamily="18" charset="0"/>
                            </a:rPr>
                            <m:t>𝑈</m:t>
                          </m:r>
                          <m:r>
                            <a:rPr lang="es-ES" sz="1200" b="0" i="1" smtClean="0">
                              <a:latin typeface="Cambria Math" panose="02040503050406030204" pitchFamily="18" charset="0"/>
                              <a:ea typeface="Cambria Math" panose="02040503050406030204" pitchFamily="18" charset="0"/>
                            </a:rPr>
                            <m:t>(</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𝑡</m:t>
                              </m:r>
                            </m:e>
                            <m:sub>
                              <m:r>
                                <a:rPr lang="es-ES" sz="1200" b="0" i="1" smtClean="0">
                                  <a:latin typeface="Cambria Math" panose="02040503050406030204" pitchFamily="18" charset="0"/>
                                  <a:ea typeface="Cambria Math" panose="02040503050406030204" pitchFamily="18" charset="0"/>
                                </a:rPr>
                                <m:t>𝑛</m:t>
                              </m:r>
                              <m:r>
                                <a:rPr lang="es-ES" sz="1200" b="0" i="1" smtClean="0">
                                  <a:latin typeface="Cambria Math" panose="02040503050406030204" pitchFamily="18" charset="0"/>
                                  <a:ea typeface="Cambria Math" panose="02040503050406030204" pitchFamily="18" charset="0"/>
                                </a:rPr>
                                <m:t>+1</m:t>
                              </m:r>
                            </m:sub>
                          </m:sSub>
                          <m:r>
                            <a:rPr lang="es-ES" sz="1200" b="0" i="1" smtClean="0">
                              <a:latin typeface="Cambria Math" panose="02040503050406030204" pitchFamily="18" charset="0"/>
                              <a:ea typeface="Cambria Math" panose="02040503050406030204" pitchFamily="18" charset="0"/>
                            </a:rPr>
                            <m:t>);</m:t>
                          </m:r>
                          <m:sSub>
                            <m:sSubPr>
                              <m:ctrlPr>
                                <a:rPr lang="es-ES" sz="1200" b="0" i="1" smtClean="0">
                                  <a:latin typeface="Cambria Math" panose="02040503050406030204" pitchFamily="18" charset="0"/>
                                  <a:ea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𝑡</m:t>
                              </m:r>
                            </m:e>
                            <m:sub>
                              <m:r>
                                <a:rPr lang="es-ES" sz="1200" b="0" i="1" smtClean="0">
                                  <a:latin typeface="Cambria Math" panose="02040503050406030204" pitchFamily="18" charset="0"/>
                                  <a:ea typeface="Cambria Math" panose="02040503050406030204" pitchFamily="18" charset="0"/>
                                </a:rPr>
                                <m:t>𝑛</m:t>
                              </m:r>
                              <m:r>
                                <a:rPr lang="es-ES" sz="1200" b="0" i="1" smtClean="0">
                                  <a:latin typeface="Cambria Math" panose="02040503050406030204" pitchFamily="18" charset="0"/>
                                  <a:ea typeface="Cambria Math" panose="02040503050406030204" pitchFamily="18" charset="0"/>
                                </a:rPr>
                                <m:t>+1</m:t>
                              </m:r>
                            </m:sub>
                          </m:sSub>
                        </m:e>
                      </m:d>
                    </m:oMath>
                  </m:oMathPara>
                </a14:m>
                <a:endParaRPr lang="es-ES" sz="1200" dirty="0">
                  <a:ea typeface="Cambria Math" panose="02040503050406030204" pitchFamily="18" charset="0"/>
                </a:endParaRPr>
              </a:p>
            </p:txBody>
          </p:sp>
        </mc:Choice>
        <mc:Fallback xmlns="">
          <p:sp>
            <p:nvSpPr>
              <p:cNvPr id="3" name="CuadroTexto 2">
                <a:extLst>
                  <a:ext uri="{FF2B5EF4-FFF2-40B4-BE49-F238E27FC236}">
                    <a16:creationId xmlns:a16="http://schemas.microsoft.com/office/drawing/2014/main" id="{1D77252A-03F0-EBDD-ECC5-3195922616C5}"/>
                  </a:ext>
                </a:extLst>
              </p:cNvPr>
              <p:cNvSpPr txBox="1">
                <a:spLocks noRot="1" noChangeAspect="1" noMove="1" noResize="1" noEditPoints="1" noAdjustHandles="1" noChangeArrowheads="1" noChangeShapeType="1" noTextEdit="1"/>
              </p:cNvSpPr>
              <p:nvPr/>
            </p:nvSpPr>
            <p:spPr>
              <a:xfrm>
                <a:off x="305510" y="301924"/>
                <a:ext cx="5443268" cy="861774"/>
              </a:xfrm>
              <a:prstGeom prst="rect">
                <a:avLst/>
              </a:prstGeom>
              <a:blipFill>
                <a:blip r:embed="rId2"/>
                <a:stretch>
                  <a:fillRect t="-1418" b="-2128"/>
                </a:stretch>
              </a:blipFill>
            </p:spPr>
            <p:txBody>
              <a:bodyPr/>
              <a:lstStyle/>
              <a:p>
                <a:r>
                  <a:rPr lang="es-ES">
                    <a:noFill/>
                  </a:rPr>
                  <a:t> </a:t>
                </a:r>
              </a:p>
            </p:txBody>
          </p:sp>
        </mc:Fallback>
      </mc:AlternateContent>
      <p:sp>
        <p:nvSpPr>
          <p:cNvPr id="2" name="Rectángulo: esquinas redondeadas 1">
            <a:extLst>
              <a:ext uri="{FF2B5EF4-FFF2-40B4-BE49-F238E27FC236}">
                <a16:creationId xmlns:a16="http://schemas.microsoft.com/office/drawing/2014/main" id="{0D9112A7-4CD4-DD95-8CFA-B8BF3F51AFF0}"/>
              </a:ext>
            </a:extLst>
          </p:cNvPr>
          <p:cNvSpPr/>
          <p:nvPr/>
        </p:nvSpPr>
        <p:spPr>
          <a:xfrm>
            <a:off x="6331080" y="181154"/>
            <a:ext cx="5650302" cy="1523821"/>
          </a:xfrm>
          <a:prstGeom prst="roundRect">
            <a:avLst>
              <a:gd name="adj" fmla="val 7354"/>
            </a:avLst>
          </a:prstGeom>
          <a:solidFill>
            <a:schemeClr val="tx2">
              <a:lumMod val="10000"/>
              <a:lumOff val="9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esquinas redondeadas 4">
            <a:extLst>
              <a:ext uri="{FF2B5EF4-FFF2-40B4-BE49-F238E27FC236}">
                <a16:creationId xmlns:a16="http://schemas.microsoft.com/office/drawing/2014/main" id="{46BC4795-B809-5C04-5335-47FCB70FEB9F}"/>
              </a:ext>
            </a:extLst>
          </p:cNvPr>
          <p:cNvSpPr/>
          <p:nvPr/>
        </p:nvSpPr>
        <p:spPr>
          <a:xfrm>
            <a:off x="6425970" y="732810"/>
            <a:ext cx="5460520" cy="40722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4B1AB7F0-E084-973C-F0D7-3CFD6F1D03CF}"/>
                  </a:ext>
                </a:extLst>
              </p:cNvPr>
              <p:cNvSpPr txBox="1"/>
              <p:nvPr/>
            </p:nvSpPr>
            <p:spPr>
              <a:xfrm>
                <a:off x="6425970" y="301924"/>
                <a:ext cx="5766030" cy="838115"/>
              </a:xfrm>
              <a:prstGeom prst="rect">
                <a:avLst/>
              </a:prstGeom>
              <a:noFill/>
            </p:spPr>
            <p:txBody>
              <a:bodyPr wrap="square" rtlCol="0">
                <a:spAutoFit/>
              </a:bodyPr>
              <a:lstStyle/>
              <a:p>
                <a:pPr algn="just"/>
                <a:r>
                  <a:rPr lang="es-ES" sz="1200" u="sng" dirty="0">
                    <a:sym typeface="Wingdings" panose="05000000000000000000" pitchFamily="2" charset="2"/>
                  </a:rPr>
                  <a:t> </a:t>
                </a:r>
                <a:r>
                  <a:rPr lang="es-ES" sz="1400" b="1" u="sng" dirty="0">
                    <a:sym typeface="Wingdings" panose="05000000000000000000" pitchFamily="2" charset="2"/>
                  </a:rPr>
                  <a:t>Esquema tipo Euler inverso</a:t>
                </a:r>
              </a:p>
              <a:p>
                <a:pPr marL="171450" indent="-171450" algn="just">
                  <a:buFont typeface="Wingdings" panose="05000000000000000000" pitchFamily="2" charset="2"/>
                  <a:buChar char="à"/>
                </a:pPr>
                <a:endParaRPr lang="es-ES" sz="1200" b="1" dirty="0">
                  <a:sym typeface="Wingdings" panose="05000000000000000000" pitchFamily="2" charset="2"/>
                </a:endParaRPr>
              </a:p>
              <a:p>
                <a:pPr algn="just"/>
                <a14:m>
                  <m:oMathPara xmlns:m="http://schemas.openxmlformats.org/officeDocument/2006/math">
                    <m:oMathParaPr>
                      <m:jc m:val="left"/>
                    </m:oMathParaPr>
                    <m:oMath xmlns:m="http://schemas.openxmlformats.org/officeDocument/2006/math">
                      <m:r>
                        <a:rPr lang="es-ES" sz="1200" b="0" i="1" smtClean="0">
                          <a:latin typeface="Cambria Math" panose="02040503050406030204" pitchFamily="18" charset="0"/>
                        </a:rPr>
                        <m:t>𝐸𝑠𝑞𝑢𝑒𝑚𝑎</m:t>
                      </m:r>
                      <m:r>
                        <a:rPr lang="es-ES" sz="1200" b="0" i="1" smtClean="0">
                          <a:latin typeface="Cambria Math" panose="02040503050406030204" pitchFamily="18" charset="0"/>
                        </a:rPr>
                        <m:t> </m:t>
                      </m:r>
                      <m:r>
                        <a:rPr lang="es-ES" sz="1200" b="0" i="1" smtClean="0">
                          <a:latin typeface="Cambria Math" panose="02040503050406030204" pitchFamily="18" charset="0"/>
                        </a:rPr>
                        <m:t>𝑛𝑢𝑚</m:t>
                      </m:r>
                      <m:r>
                        <a:rPr lang="es-ES" sz="1200" b="0" i="1" smtClean="0">
                          <a:latin typeface="Cambria Math" panose="02040503050406030204" pitchFamily="18" charset="0"/>
                        </a:rPr>
                        <m:t>é</m:t>
                      </m:r>
                      <m:r>
                        <a:rPr lang="es-ES" sz="1200" b="0" i="1" smtClean="0">
                          <a:latin typeface="Cambria Math" panose="02040503050406030204" pitchFamily="18" charset="0"/>
                        </a:rPr>
                        <m:t>𝑟𝑖𝑐𝑜</m:t>
                      </m:r>
                      <m:r>
                        <a:rPr lang="es-ES" sz="1200" b="0" i="1" smtClean="0">
                          <a:latin typeface="Cambria Math" panose="02040503050406030204" pitchFamily="18" charset="0"/>
                        </a:rPr>
                        <m:t>:   </m:t>
                      </m:r>
                      <m:r>
                        <a:rPr lang="es-ES" sz="1200" b="0" i="1" smtClean="0">
                          <a:latin typeface="Cambria Math" panose="02040503050406030204" pitchFamily="18" charset="0"/>
                        </a:rPr>
                        <m:t>𝑈</m:t>
                      </m:r>
                      <m:d>
                        <m:dPr>
                          <m:ctrlPr>
                            <a:rPr lang="es-ES" sz="1200" i="1" smtClean="0">
                              <a:latin typeface="Cambria Math" panose="02040503050406030204" pitchFamily="18" charset="0"/>
                            </a:rPr>
                          </m:ctrlPr>
                        </m:dPr>
                        <m:e>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𝑛</m:t>
                              </m:r>
                              <m:r>
                                <a:rPr lang="es-ES" sz="1200" b="0" i="1" smtClean="0">
                                  <a:latin typeface="Cambria Math" panose="02040503050406030204" pitchFamily="18" charset="0"/>
                                </a:rPr>
                                <m:t>+1</m:t>
                              </m:r>
                            </m:sub>
                          </m:sSub>
                        </m:e>
                      </m:d>
                      <m:r>
                        <a:rPr lang="es-ES" sz="1200" b="0" i="1" smtClean="0">
                          <a:latin typeface="Cambria Math" panose="02040503050406030204" pitchFamily="18" charset="0"/>
                        </a:rPr>
                        <m:t>=</m:t>
                      </m:r>
                      <m:r>
                        <a:rPr lang="es-ES" sz="1200" b="0" i="1" smtClean="0">
                          <a:latin typeface="Cambria Math" panose="02040503050406030204" pitchFamily="18" charset="0"/>
                        </a:rPr>
                        <m:t>𝑈</m:t>
                      </m:r>
                      <m:d>
                        <m:dPr>
                          <m:ctrlPr>
                            <a:rPr lang="es-ES" sz="1200" i="1" smtClean="0">
                              <a:latin typeface="Cambria Math" panose="02040503050406030204" pitchFamily="18" charset="0"/>
                            </a:rPr>
                          </m:ctrlPr>
                        </m:dPr>
                        <m:e>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𝑡</m:t>
                              </m:r>
                            </m:e>
                            <m:sub>
                              <m:r>
                                <a:rPr lang="es-ES" sz="1200" b="0" i="1" smtClean="0">
                                  <a:latin typeface="Cambria Math" panose="02040503050406030204" pitchFamily="18" charset="0"/>
                                </a:rPr>
                                <m:t>𝑛</m:t>
                              </m:r>
                            </m:sub>
                          </m:sSub>
                        </m:e>
                      </m:d>
                      <m:r>
                        <a:rPr lang="es-ES" sz="1200" b="0" i="0" smtClean="0">
                          <a:latin typeface="Cambria Math" panose="02040503050406030204" pitchFamily="18" charset="0"/>
                        </a:rPr>
                        <m:t>+</m:t>
                      </m:r>
                      <m:f>
                        <m:fPr>
                          <m:ctrlPr>
                            <a:rPr lang="es-ES" sz="1200" b="0" i="1" smtClean="0">
                              <a:latin typeface="Cambria Math" panose="02040503050406030204" pitchFamily="18" charset="0"/>
                              <a:ea typeface="Cambria Math" panose="02040503050406030204" pitchFamily="18" charset="0"/>
                            </a:rPr>
                          </m:ctrlPr>
                        </m:fPr>
                        <m:num>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𝑡</m:t>
                          </m:r>
                        </m:num>
                        <m:den>
                          <m:r>
                            <a:rPr lang="es-ES" sz="1200" b="0" i="1" smtClean="0">
                              <a:latin typeface="Cambria Math" panose="02040503050406030204" pitchFamily="18" charset="0"/>
                              <a:ea typeface="Cambria Math" panose="02040503050406030204" pitchFamily="18" charset="0"/>
                            </a:rPr>
                            <m:t>2</m:t>
                          </m:r>
                        </m:den>
                      </m:f>
                      <m:r>
                        <a:rPr lang="es-ES" sz="1200" b="0" i="1" smtClean="0">
                          <a:latin typeface="Cambria Math" panose="02040503050406030204" pitchFamily="18" charset="0"/>
                          <a:ea typeface="Cambria Math" panose="02040503050406030204" pitchFamily="18" charset="0"/>
                        </a:rPr>
                        <m:t>·</m:t>
                      </m:r>
                      <m:d>
                        <m:dPr>
                          <m:ctrlPr>
                            <a:rPr lang="es-ES" sz="1200" b="0" i="1" smtClean="0">
                              <a:latin typeface="Cambria Math" panose="02040503050406030204" pitchFamily="18" charset="0"/>
                              <a:ea typeface="Cambria Math" panose="02040503050406030204" pitchFamily="18" charset="0"/>
                            </a:rPr>
                          </m:ctrlPr>
                        </m:dPr>
                        <m:e>
                          <m:r>
                            <a:rPr lang="es-ES" sz="1200" i="1">
                              <a:latin typeface="Cambria Math" panose="02040503050406030204" pitchFamily="18" charset="0"/>
                              <a:ea typeface="Cambria Math" panose="02040503050406030204" pitchFamily="18" charset="0"/>
                            </a:rPr>
                            <m:t>𝐹</m:t>
                          </m:r>
                          <m:d>
                            <m:dPr>
                              <m:ctrlPr>
                                <a:rPr lang="es-ES" sz="1200" i="1">
                                  <a:latin typeface="Cambria Math" panose="02040503050406030204" pitchFamily="18" charset="0"/>
                                  <a:ea typeface="Cambria Math" panose="02040503050406030204" pitchFamily="18" charset="0"/>
                                </a:rPr>
                              </m:ctrlPr>
                            </m:dPr>
                            <m:e>
                              <m:r>
                                <a:rPr lang="es-ES" sz="1200" i="1">
                                  <a:latin typeface="Cambria Math" panose="02040503050406030204" pitchFamily="18" charset="0"/>
                                  <a:ea typeface="Cambria Math" panose="02040503050406030204" pitchFamily="18" charset="0"/>
                                </a:rPr>
                                <m:t>𝑈</m:t>
                              </m:r>
                              <m:r>
                                <a:rPr lang="es-ES" sz="1200" i="1">
                                  <a:latin typeface="Cambria Math" panose="02040503050406030204" pitchFamily="18" charset="0"/>
                                  <a:ea typeface="Cambria Math" panose="02040503050406030204" pitchFamily="18" charset="0"/>
                                </a:rPr>
                                <m:t>(</m:t>
                              </m:r>
                              <m:sSub>
                                <m:sSubPr>
                                  <m:ctrlPr>
                                    <a:rPr lang="es-ES" sz="1200" i="1">
                                      <a:latin typeface="Cambria Math" panose="02040503050406030204" pitchFamily="18" charset="0"/>
                                      <a:ea typeface="Cambria Math" panose="02040503050406030204" pitchFamily="18" charset="0"/>
                                    </a:rPr>
                                  </m:ctrlPr>
                                </m:sSubPr>
                                <m:e>
                                  <m:r>
                                    <a:rPr lang="es-ES" sz="1200" i="1">
                                      <a:latin typeface="Cambria Math" panose="02040503050406030204" pitchFamily="18" charset="0"/>
                                      <a:ea typeface="Cambria Math" panose="02040503050406030204" pitchFamily="18" charset="0"/>
                                    </a:rPr>
                                    <m:t>𝑡</m:t>
                                  </m:r>
                                </m:e>
                                <m:sub>
                                  <m:r>
                                    <a:rPr lang="es-ES" sz="1200" i="1">
                                      <a:latin typeface="Cambria Math" panose="02040503050406030204" pitchFamily="18" charset="0"/>
                                      <a:ea typeface="Cambria Math" panose="02040503050406030204" pitchFamily="18" charset="0"/>
                                    </a:rPr>
                                    <m:t>𝑛</m:t>
                                  </m:r>
                                  <m:r>
                                    <a:rPr lang="es-ES" sz="1200" i="1">
                                      <a:latin typeface="Cambria Math" panose="02040503050406030204" pitchFamily="18" charset="0"/>
                                      <a:ea typeface="Cambria Math" panose="02040503050406030204" pitchFamily="18" charset="0"/>
                                    </a:rPr>
                                    <m:t>+1</m:t>
                                  </m:r>
                                </m:sub>
                              </m:sSub>
                              <m:r>
                                <a:rPr lang="es-ES" sz="1200" i="1">
                                  <a:latin typeface="Cambria Math" panose="02040503050406030204" pitchFamily="18" charset="0"/>
                                  <a:ea typeface="Cambria Math" panose="02040503050406030204" pitchFamily="18" charset="0"/>
                                </a:rPr>
                                <m:t>);</m:t>
                              </m:r>
                              <m:sSub>
                                <m:sSubPr>
                                  <m:ctrlPr>
                                    <a:rPr lang="es-ES" sz="1200" i="1">
                                      <a:latin typeface="Cambria Math" panose="02040503050406030204" pitchFamily="18" charset="0"/>
                                      <a:ea typeface="Cambria Math" panose="02040503050406030204" pitchFamily="18" charset="0"/>
                                    </a:rPr>
                                  </m:ctrlPr>
                                </m:sSubPr>
                                <m:e>
                                  <m:r>
                                    <a:rPr lang="es-ES" sz="1200" i="1">
                                      <a:latin typeface="Cambria Math" panose="02040503050406030204" pitchFamily="18" charset="0"/>
                                      <a:ea typeface="Cambria Math" panose="02040503050406030204" pitchFamily="18" charset="0"/>
                                    </a:rPr>
                                    <m:t>𝑡</m:t>
                                  </m:r>
                                </m:e>
                                <m:sub>
                                  <m:r>
                                    <a:rPr lang="es-ES" sz="1200" i="1">
                                      <a:latin typeface="Cambria Math" panose="02040503050406030204" pitchFamily="18" charset="0"/>
                                      <a:ea typeface="Cambria Math" panose="02040503050406030204" pitchFamily="18" charset="0"/>
                                    </a:rPr>
                                    <m:t>𝑛</m:t>
                                  </m:r>
                                  <m:r>
                                    <a:rPr lang="es-ES" sz="1200" i="1">
                                      <a:latin typeface="Cambria Math" panose="02040503050406030204" pitchFamily="18" charset="0"/>
                                      <a:ea typeface="Cambria Math" panose="02040503050406030204" pitchFamily="18" charset="0"/>
                                    </a:rPr>
                                    <m:t>+1</m:t>
                                  </m:r>
                                </m:sub>
                              </m:sSub>
                            </m:e>
                          </m:d>
                          <m:r>
                            <a:rPr lang="es-ES" sz="1200" b="0" i="1" smtClean="0">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𝐹</m:t>
                          </m:r>
                          <m:d>
                            <m:dPr>
                              <m:ctrlPr>
                                <a:rPr lang="es-ES" sz="1200" i="1">
                                  <a:latin typeface="Cambria Math" panose="02040503050406030204" pitchFamily="18" charset="0"/>
                                  <a:ea typeface="Cambria Math" panose="02040503050406030204" pitchFamily="18" charset="0"/>
                                </a:rPr>
                              </m:ctrlPr>
                            </m:dPr>
                            <m:e>
                              <m:r>
                                <a:rPr lang="es-ES" sz="1200" i="1">
                                  <a:latin typeface="Cambria Math" panose="02040503050406030204" pitchFamily="18" charset="0"/>
                                  <a:ea typeface="Cambria Math" panose="02040503050406030204" pitchFamily="18" charset="0"/>
                                </a:rPr>
                                <m:t>𝑈</m:t>
                              </m:r>
                              <m:r>
                                <a:rPr lang="es-ES" sz="1200" i="1">
                                  <a:latin typeface="Cambria Math" panose="02040503050406030204" pitchFamily="18" charset="0"/>
                                  <a:ea typeface="Cambria Math" panose="02040503050406030204" pitchFamily="18" charset="0"/>
                                </a:rPr>
                                <m:t>(</m:t>
                              </m:r>
                              <m:sSub>
                                <m:sSubPr>
                                  <m:ctrlPr>
                                    <a:rPr lang="es-ES" sz="1200" i="1">
                                      <a:latin typeface="Cambria Math" panose="02040503050406030204" pitchFamily="18" charset="0"/>
                                      <a:ea typeface="Cambria Math" panose="02040503050406030204" pitchFamily="18" charset="0"/>
                                    </a:rPr>
                                  </m:ctrlPr>
                                </m:sSubPr>
                                <m:e>
                                  <m:r>
                                    <a:rPr lang="es-ES" sz="1200" i="1">
                                      <a:latin typeface="Cambria Math" panose="02040503050406030204" pitchFamily="18" charset="0"/>
                                      <a:ea typeface="Cambria Math" panose="02040503050406030204" pitchFamily="18" charset="0"/>
                                    </a:rPr>
                                    <m:t>𝑡</m:t>
                                  </m:r>
                                </m:e>
                                <m:sub>
                                  <m:r>
                                    <a:rPr lang="es-ES" sz="1200" i="1">
                                      <a:latin typeface="Cambria Math" panose="02040503050406030204" pitchFamily="18" charset="0"/>
                                      <a:ea typeface="Cambria Math" panose="02040503050406030204" pitchFamily="18" charset="0"/>
                                    </a:rPr>
                                    <m:t>𝑛</m:t>
                                  </m:r>
                                </m:sub>
                              </m:sSub>
                              <m:r>
                                <a:rPr lang="es-ES" sz="1200" i="1">
                                  <a:latin typeface="Cambria Math" panose="02040503050406030204" pitchFamily="18" charset="0"/>
                                  <a:ea typeface="Cambria Math" panose="02040503050406030204" pitchFamily="18" charset="0"/>
                                </a:rPr>
                                <m:t>);</m:t>
                              </m:r>
                              <m:sSub>
                                <m:sSubPr>
                                  <m:ctrlPr>
                                    <a:rPr lang="es-ES" sz="1200" i="1">
                                      <a:latin typeface="Cambria Math" panose="02040503050406030204" pitchFamily="18" charset="0"/>
                                      <a:ea typeface="Cambria Math" panose="02040503050406030204" pitchFamily="18" charset="0"/>
                                    </a:rPr>
                                  </m:ctrlPr>
                                </m:sSubPr>
                                <m:e>
                                  <m:r>
                                    <a:rPr lang="es-ES" sz="1200" i="1">
                                      <a:latin typeface="Cambria Math" panose="02040503050406030204" pitchFamily="18" charset="0"/>
                                      <a:ea typeface="Cambria Math" panose="02040503050406030204" pitchFamily="18" charset="0"/>
                                    </a:rPr>
                                    <m:t>𝑡</m:t>
                                  </m:r>
                                </m:e>
                                <m:sub>
                                  <m:r>
                                    <a:rPr lang="es-ES" sz="1200" i="1">
                                      <a:latin typeface="Cambria Math" panose="02040503050406030204" pitchFamily="18" charset="0"/>
                                      <a:ea typeface="Cambria Math" panose="02040503050406030204" pitchFamily="18" charset="0"/>
                                    </a:rPr>
                                    <m:t>𝑛</m:t>
                                  </m:r>
                                </m:sub>
                              </m:sSub>
                            </m:e>
                          </m:d>
                        </m:e>
                      </m:d>
                    </m:oMath>
                  </m:oMathPara>
                </a14:m>
                <a:endParaRPr lang="es-ES" sz="1200" dirty="0">
                  <a:ea typeface="Cambria Math" panose="02040503050406030204" pitchFamily="18" charset="0"/>
                </a:endParaRPr>
              </a:p>
            </p:txBody>
          </p:sp>
        </mc:Choice>
        <mc:Fallback xmlns="">
          <p:sp>
            <p:nvSpPr>
              <p:cNvPr id="6" name="CuadroTexto 5">
                <a:extLst>
                  <a:ext uri="{FF2B5EF4-FFF2-40B4-BE49-F238E27FC236}">
                    <a16:creationId xmlns:a16="http://schemas.microsoft.com/office/drawing/2014/main" id="{4B1AB7F0-E084-973C-F0D7-3CFD6F1D03CF}"/>
                  </a:ext>
                </a:extLst>
              </p:cNvPr>
              <p:cNvSpPr txBox="1">
                <a:spLocks noRot="1" noChangeAspect="1" noMove="1" noResize="1" noEditPoints="1" noAdjustHandles="1" noChangeArrowheads="1" noChangeShapeType="1" noTextEdit="1"/>
              </p:cNvSpPr>
              <p:nvPr/>
            </p:nvSpPr>
            <p:spPr>
              <a:xfrm>
                <a:off x="6425970" y="301924"/>
                <a:ext cx="5766030" cy="838115"/>
              </a:xfrm>
              <a:prstGeom prst="rect">
                <a:avLst/>
              </a:prstGeom>
              <a:blipFill>
                <a:blip r:embed="rId3"/>
                <a:stretch>
                  <a:fillRect t="-1460"/>
                </a:stretch>
              </a:blipFill>
            </p:spPr>
            <p:txBody>
              <a:bodyPr/>
              <a:lstStyle/>
              <a:p>
                <a:r>
                  <a:rPr lang="es-ES">
                    <a:noFill/>
                  </a:rPr>
                  <a:t> </a:t>
                </a:r>
              </a:p>
            </p:txBody>
          </p:sp>
        </mc:Fallback>
      </mc:AlternateContent>
    </p:spTree>
    <p:extLst>
      <p:ext uri="{BB962C8B-B14F-4D97-AF65-F5344CB8AC3E}">
        <p14:creationId xmlns:p14="http://schemas.microsoft.com/office/powerpoint/2010/main" val="43295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ángulo: esquinas redondeadas 61">
            <a:extLst>
              <a:ext uri="{FF2B5EF4-FFF2-40B4-BE49-F238E27FC236}">
                <a16:creationId xmlns:a16="http://schemas.microsoft.com/office/drawing/2014/main" id="{42EFC578-9E0B-4968-8E5F-B69B9EC8C7B6}"/>
              </a:ext>
            </a:extLst>
          </p:cNvPr>
          <p:cNvSpPr/>
          <p:nvPr/>
        </p:nvSpPr>
        <p:spPr>
          <a:xfrm>
            <a:off x="7057556" y="1934499"/>
            <a:ext cx="4547769" cy="1782218"/>
          </a:xfrm>
          <a:prstGeom prst="roundRect">
            <a:avLst>
              <a:gd name="adj" fmla="val 25035"/>
            </a:avLst>
          </a:prstGeom>
          <a:solidFill>
            <a:schemeClr val="tx2">
              <a:lumMod val="10000"/>
              <a:lumOff val="9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Rectángulo: esquinas redondeadas 60">
            <a:extLst>
              <a:ext uri="{FF2B5EF4-FFF2-40B4-BE49-F238E27FC236}">
                <a16:creationId xmlns:a16="http://schemas.microsoft.com/office/drawing/2014/main" id="{7FD4FBE2-F078-AA6E-C82E-BD92D76A8B08}"/>
              </a:ext>
            </a:extLst>
          </p:cNvPr>
          <p:cNvSpPr/>
          <p:nvPr/>
        </p:nvSpPr>
        <p:spPr>
          <a:xfrm>
            <a:off x="2300745" y="448624"/>
            <a:ext cx="2520416" cy="363818"/>
          </a:xfrm>
          <a:prstGeom prst="roundRect">
            <a:avLst>
              <a:gd name="adj" fmla="val 34121"/>
            </a:avLst>
          </a:prstGeom>
          <a:solidFill>
            <a:schemeClr val="tx2">
              <a:lumMod val="10000"/>
              <a:lumOff val="9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8" name="Conector recto 57">
            <a:extLst>
              <a:ext uri="{FF2B5EF4-FFF2-40B4-BE49-F238E27FC236}">
                <a16:creationId xmlns:a16="http://schemas.microsoft.com/office/drawing/2014/main" id="{9DE66B94-3484-24BF-68CB-C7E8CD1EEC7D}"/>
              </a:ext>
            </a:extLst>
          </p:cNvPr>
          <p:cNvCxnSpPr/>
          <p:nvPr/>
        </p:nvCxnSpPr>
        <p:spPr>
          <a:xfrm>
            <a:off x="2856866" y="1490358"/>
            <a:ext cx="1700238" cy="0"/>
          </a:xfrm>
          <a:prstGeom prst="line">
            <a:avLst/>
          </a:prstGeom>
          <a:ln w="9525">
            <a:solidFill>
              <a:srgbClr val="7030A0"/>
            </a:solidFill>
            <a:prstDash val="lgDash"/>
          </a:ln>
        </p:spPr>
        <p:style>
          <a:lnRef idx="2">
            <a:schemeClr val="accent1"/>
          </a:lnRef>
          <a:fillRef idx="0">
            <a:schemeClr val="accent1"/>
          </a:fillRef>
          <a:effectRef idx="1">
            <a:schemeClr val="accent1"/>
          </a:effectRef>
          <a:fontRef idx="minor">
            <a:schemeClr val="tx1"/>
          </a:fontRef>
        </p:style>
      </p:cxnSp>
      <p:cxnSp>
        <p:nvCxnSpPr>
          <p:cNvPr id="59" name="Conector recto 58">
            <a:extLst>
              <a:ext uri="{FF2B5EF4-FFF2-40B4-BE49-F238E27FC236}">
                <a16:creationId xmlns:a16="http://schemas.microsoft.com/office/drawing/2014/main" id="{F6D92A15-B874-C003-7D33-7B4ABE28BD99}"/>
              </a:ext>
            </a:extLst>
          </p:cNvPr>
          <p:cNvCxnSpPr/>
          <p:nvPr/>
        </p:nvCxnSpPr>
        <p:spPr>
          <a:xfrm>
            <a:off x="2830051" y="2921625"/>
            <a:ext cx="1700238" cy="0"/>
          </a:xfrm>
          <a:prstGeom prst="line">
            <a:avLst/>
          </a:prstGeom>
          <a:ln w="9525">
            <a:solidFill>
              <a:srgbClr val="7030A0"/>
            </a:solidFill>
            <a:prstDash val="lgDash"/>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C3980190-0A0D-2504-6B19-A07A00FDF1FE}"/>
              </a:ext>
            </a:extLst>
          </p:cNvPr>
          <p:cNvCxnSpPr>
            <a:cxnSpLocks/>
          </p:cNvCxnSpPr>
          <p:nvPr/>
        </p:nvCxnSpPr>
        <p:spPr>
          <a:xfrm flipV="1">
            <a:off x="2755900" y="1461142"/>
            <a:ext cx="19050" cy="32052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6E0B9D57-DD76-9338-C150-EB9BE90DF5C6}"/>
                  </a:ext>
                </a:extLst>
              </p:cNvPr>
              <p:cNvSpPr txBox="1"/>
              <p:nvPr/>
            </p:nvSpPr>
            <p:spPr>
              <a:xfrm>
                <a:off x="2831467" y="2548609"/>
                <a:ext cx="1343316"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solidFill>
                                <a:srgbClr val="FF0000"/>
                              </a:solidFill>
                              <a:latin typeface="Cambria Math" panose="02040503050406030204" pitchFamily="18" charset="0"/>
                            </a:rPr>
                          </m:ctrlPr>
                        </m:sSubPr>
                        <m:e>
                          <m:r>
                            <a:rPr lang="es-ES" b="0" i="1" smtClean="0">
                              <a:solidFill>
                                <a:srgbClr val="FF0000"/>
                              </a:solidFill>
                              <a:latin typeface="Cambria Math" panose="02040503050406030204" pitchFamily="18" charset="0"/>
                            </a:rPr>
                            <m:t>𝑈</m:t>
                          </m:r>
                        </m:e>
                        <m:sub>
                          <m:r>
                            <a:rPr lang="es-ES" b="0" i="1" smtClean="0">
                              <a:solidFill>
                                <a:srgbClr val="FF0000"/>
                              </a:solidFill>
                              <a:latin typeface="Cambria Math" panose="02040503050406030204" pitchFamily="18" charset="0"/>
                            </a:rPr>
                            <m:t>𝑎𝑛𝑎𝑙𝑖𝑡𝑖𝑐𝑜</m:t>
                          </m:r>
                        </m:sub>
                      </m:sSub>
                      <m:r>
                        <a:rPr lang="es-ES" b="0" i="1" smtClean="0">
                          <a:solidFill>
                            <a:srgbClr val="FF0000"/>
                          </a:solidFill>
                          <a:latin typeface="Cambria Math" panose="02040503050406030204" pitchFamily="18" charset="0"/>
                        </a:rPr>
                        <m:t>(</m:t>
                      </m:r>
                      <m:sSub>
                        <m:sSubPr>
                          <m:ctrlPr>
                            <a:rPr lang="es-ES" b="0" i="1" smtClean="0">
                              <a:solidFill>
                                <a:srgbClr val="FF0000"/>
                              </a:solidFill>
                              <a:latin typeface="Cambria Math" panose="02040503050406030204" pitchFamily="18" charset="0"/>
                            </a:rPr>
                          </m:ctrlPr>
                        </m:sSubPr>
                        <m:e>
                          <m:r>
                            <a:rPr lang="es-ES" b="0" i="1" smtClean="0">
                              <a:solidFill>
                                <a:srgbClr val="FF0000"/>
                              </a:solidFill>
                              <a:latin typeface="Cambria Math" panose="02040503050406030204" pitchFamily="18" charset="0"/>
                            </a:rPr>
                            <m:t>𝑡</m:t>
                          </m:r>
                        </m:e>
                        <m:sub>
                          <m:r>
                            <a:rPr lang="es-ES" b="0" i="1" smtClean="0">
                              <a:solidFill>
                                <a:srgbClr val="FF0000"/>
                              </a:solidFill>
                              <a:latin typeface="Cambria Math" panose="02040503050406030204" pitchFamily="18" charset="0"/>
                            </a:rPr>
                            <m:t>1</m:t>
                          </m:r>
                        </m:sub>
                      </m:sSub>
                      <m:r>
                        <a:rPr lang="es-ES" b="0" i="1" smtClean="0">
                          <a:solidFill>
                            <a:srgbClr val="FF0000"/>
                          </a:solidFill>
                          <a:latin typeface="Cambria Math" panose="02040503050406030204" pitchFamily="18" charset="0"/>
                        </a:rPr>
                        <m:t>)</m:t>
                      </m:r>
                    </m:oMath>
                  </m:oMathPara>
                </a14:m>
                <a:endParaRPr lang="es-ES" dirty="0">
                  <a:solidFill>
                    <a:srgbClr val="FF0000"/>
                  </a:solidFill>
                </a:endParaRPr>
              </a:p>
            </p:txBody>
          </p:sp>
        </mc:Choice>
        <mc:Fallback xmlns="">
          <p:sp>
            <p:nvSpPr>
              <p:cNvPr id="33" name="CuadroTexto 32">
                <a:extLst>
                  <a:ext uri="{FF2B5EF4-FFF2-40B4-BE49-F238E27FC236}">
                    <a16:creationId xmlns:a16="http://schemas.microsoft.com/office/drawing/2014/main" id="{6E0B9D57-DD76-9338-C150-EB9BE90DF5C6}"/>
                  </a:ext>
                </a:extLst>
              </p:cNvPr>
              <p:cNvSpPr txBox="1">
                <a:spLocks noRot="1" noChangeAspect="1" noMove="1" noResize="1" noEditPoints="1" noAdjustHandles="1" noChangeArrowheads="1" noChangeShapeType="1" noTextEdit="1"/>
              </p:cNvSpPr>
              <p:nvPr/>
            </p:nvSpPr>
            <p:spPr>
              <a:xfrm>
                <a:off x="2831467" y="2548609"/>
                <a:ext cx="1343316" cy="276999"/>
              </a:xfrm>
              <a:prstGeom prst="rect">
                <a:avLst/>
              </a:prstGeom>
              <a:blipFill>
                <a:blip r:embed="rId2"/>
                <a:stretch>
                  <a:fillRect l="-3620" t="-2174" r="-5882" b="-3260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2B206633-99E9-D6E1-70F8-06DA8FABE7BA}"/>
                  </a:ext>
                </a:extLst>
              </p:cNvPr>
              <p:cNvSpPr txBox="1"/>
              <p:nvPr/>
            </p:nvSpPr>
            <p:spPr>
              <a:xfrm>
                <a:off x="660400" y="978009"/>
                <a:ext cx="2869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400" b="1" i="1" smtClean="0">
                          <a:latin typeface="Cambria Math" panose="02040503050406030204" pitchFamily="18" charset="0"/>
                        </a:rPr>
                        <m:t>𝑼</m:t>
                      </m:r>
                    </m:oMath>
                  </m:oMathPara>
                </a14:m>
                <a:endParaRPr lang="es-ES" sz="2400" b="1" dirty="0"/>
              </a:p>
            </p:txBody>
          </p:sp>
        </mc:Choice>
        <mc:Fallback xmlns="">
          <p:sp>
            <p:nvSpPr>
              <p:cNvPr id="8" name="CuadroTexto 7">
                <a:extLst>
                  <a:ext uri="{FF2B5EF4-FFF2-40B4-BE49-F238E27FC236}">
                    <a16:creationId xmlns:a16="http://schemas.microsoft.com/office/drawing/2014/main" id="{2B206633-99E9-D6E1-70F8-06DA8FABE7BA}"/>
                  </a:ext>
                </a:extLst>
              </p:cNvPr>
              <p:cNvSpPr txBox="1">
                <a:spLocks noRot="1" noChangeAspect="1" noMove="1" noResize="1" noEditPoints="1" noAdjustHandles="1" noChangeArrowheads="1" noChangeShapeType="1" noTextEdit="1"/>
              </p:cNvSpPr>
              <p:nvPr/>
            </p:nvSpPr>
            <p:spPr>
              <a:xfrm>
                <a:off x="660400" y="978009"/>
                <a:ext cx="286938" cy="369332"/>
              </a:xfrm>
              <a:prstGeom prst="rect">
                <a:avLst/>
              </a:prstGeom>
              <a:blipFill>
                <a:blip r:embed="rId3"/>
                <a:stretch>
                  <a:fillRect l="-25532" r="-25532" b="-491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AC00AC8-7DEE-769D-0760-D6EAC430B75B}"/>
                  </a:ext>
                </a:extLst>
              </p:cNvPr>
              <p:cNvSpPr txBox="1"/>
              <p:nvPr/>
            </p:nvSpPr>
            <p:spPr>
              <a:xfrm>
                <a:off x="6597650" y="4827709"/>
                <a:ext cx="19236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400" b="1" i="1" smtClean="0">
                          <a:latin typeface="Cambria Math" panose="02040503050406030204" pitchFamily="18" charset="0"/>
                        </a:rPr>
                        <m:t>𝒕</m:t>
                      </m:r>
                    </m:oMath>
                  </m:oMathPara>
                </a14:m>
                <a:endParaRPr lang="es-ES" sz="2400" b="1" dirty="0"/>
              </a:p>
            </p:txBody>
          </p:sp>
        </mc:Choice>
        <mc:Fallback xmlns="">
          <p:sp>
            <p:nvSpPr>
              <p:cNvPr id="9" name="CuadroTexto 8">
                <a:extLst>
                  <a:ext uri="{FF2B5EF4-FFF2-40B4-BE49-F238E27FC236}">
                    <a16:creationId xmlns:a16="http://schemas.microsoft.com/office/drawing/2014/main" id="{5AC00AC8-7DEE-769D-0760-D6EAC430B75B}"/>
                  </a:ext>
                </a:extLst>
              </p:cNvPr>
              <p:cNvSpPr txBox="1">
                <a:spLocks noRot="1" noChangeAspect="1" noMove="1" noResize="1" noEditPoints="1" noAdjustHandles="1" noChangeArrowheads="1" noChangeShapeType="1" noTextEdit="1"/>
              </p:cNvSpPr>
              <p:nvPr/>
            </p:nvSpPr>
            <p:spPr>
              <a:xfrm>
                <a:off x="6597650" y="4827709"/>
                <a:ext cx="192360" cy="369332"/>
              </a:xfrm>
              <a:prstGeom prst="rect">
                <a:avLst/>
              </a:prstGeom>
              <a:blipFill>
                <a:blip r:embed="rId4"/>
                <a:stretch>
                  <a:fillRect l="-34375" r="-31250" b="-1639"/>
                </a:stretch>
              </a:blipFill>
            </p:spPr>
            <p:txBody>
              <a:bodyPr/>
              <a:lstStyle/>
              <a:p>
                <a:r>
                  <a:rPr lang="es-ES">
                    <a:noFill/>
                  </a:rPr>
                  <a:t> </a:t>
                </a:r>
              </a:p>
            </p:txBody>
          </p:sp>
        </mc:Fallback>
      </mc:AlternateContent>
      <p:sp>
        <p:nvSpPr>
          <p:cNvPr id="10" name="Forma libre: forma 9">
            <a:extLst>
              <a:ext uri="{FF2B5EF4-FFF2-40B4-BE49-F238E27FC236}">
                <a16:creationId xmlns:a16="http://schemas.microsoft.com/office/drawing/2014/main" id="{A5214862-FF12-14DE-311F-6D2811A771D9}"/>
              </a:ext>
            </a:extLst>
          </p:cNvPr>
          <p:cNvSpPr/>
          <p:nvPr/>
        </p:nvSpPr>
        <p:spPr>
          <a:xfrm>
            <a:off x="1066800" y="2037442"/>
            <a:ext cx="5105400" cy="2628900"/>
          </a:xfrm>
          <a:custGeom>
            <a:avLst/>
            <a:gdLst>
              <a:gd name="connsiteX0" fmla="*/ 0 w 5105400"/>
              <a:gd name="connsiteY0" fmla="*/ 2628900 h 2628900"/>
              <a:gd name="connsiteX1" fmla="*/ 1435100 w 5105400"/>
              <a:gd name="connsiteY1" fmla="*/ 863600 h 2628900"/>
              <a:gd name="connsiteX2" fmla="*/ 3213100 w 5105400"/>
              <a:gd name="connsiteY2" fmla="*/ 1600200 h 2628900"/>
              <a:gd name="connsiteX3" fmla="*/ 5105400 w 5105400"/>
              <a:gd name="connsiteY3" fmla="*/ 0 h 2628900"/>
            </a:gdLst>
            <a:ahLst/>
            <a:cxnLst>
              <a:cxn ang="0">
                <a:pos x="connsiteX0" y="connsiteY0"/>
              </a:cxn>
              <a:cxn ang="0">
                <a:pos x="connsiteX1" y="connsiteY1"/>
              </a:cxn>
              <a:cxn ang="0">
                <a:pos x="connsiteX2" y="connsiteY2"/>
              </a:cxn>
              <a:cxn ang="0">
                <a:pos x="connsiteX3" y="connsiteY3"/>
              </a:cxn>
            </a:cxnLst>
            <a:rect l="l" t="t" r="r" b="b"/>
            <a:pathLst>
              <a:path w="5105400" h="2628900">
                <a:moveTo>
                  <a:pt x="0" y="2628900"/>
                </a:moveTo>
                <a:cubicBezTo>
                  <a:pt x="449791" y="1831975"/>
                  <a:pt x="899583" y="1035050"/>
                  <a:pt x="1435100" y="863600"/>
                </a:cubicBezTo>
                <a:cubicBezTo>
                  <a:pt x="1970617" y="692150"/>
                  <a:pt x="2601383" y="1744133"/>
                  <a:pt x="3213100" y="1600200"/>
                </a:cubicBezTo>
                <a:cubicBezTo>
                  <a:pt x="3824817" y="1456267"/>
                  <a:pt x="4465108" y="728133"/>
                  <a:pt x="5105400" y="0"/>
                </a:cubicBezTo>
              </a:path>
            </a:pathLst>
          </a:cu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 name="Conector recto de flecha 2">
            <a:extLst>
              <a:ext uri="{FF2B5EF4-FFF2-40B4-BE49-F238E27FC236}">
                <a16:creationId xmlns:a16="http://schemas.microsoft.com/office/drawing/2014/main" id="{A839398E-99ED-0971-37D1-244BFFC90F44}"/>
              </a:ext>
            </a:extLst>
          </p:cNvPr>
          <p:cNvCxnSpPr/>
          <p:nvPr/>
        </p:nvCxnSpPr>
        <p:spPr>
          <a:xfrm flipV="1">
            <a:off x="1047750" y="1162675"/>
            <a:ext cx="0" cy="351790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 name="Conector recto de flecha 3">
            <a:extLst>
              <a:ext uri="{FF2B5EF4-FFF2-40B4-BE49-F238E27FC236}">
                <a16:creationId xmlns:a16="http://schemas.microsoft.com/office/drawing/2014/main" id="{FD35F775-54EA-7A41-2228-638CFE7AC227}"/>
              </a:ext>
            </a:extLst>
          </p:cNvPr>
          <p:cNvCxnSpPr>
            <a:cxnSpLocks/>
          </p:cNvCxnSpPr>
          <p:nvPr/>
        </p:nvCxnSpPr>
        <p:spPr>
          <a:xfrm>
            <a:off x="1047750" y="4680575"/>
            <a:ext cx="554990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456216F3-7526-FC87-5E87-5FB5A9BB0E07}"/>
                  </a:ext>
                </a:extLst>
              </p:cNvPr>
              <p:cNvSpPr txBox="1"/>
              <p:nvPr/>
            </p:nvSpPr>
            <p:spPr>
              <a:xfrm>
                <a:off x="339993" y="4508377"/>
                <a:ext cx="6160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solidFill>
                            <a:schemeClr val="accent4">
                              <a:lumMod val="60000"/>
                              <a:lumOff val="40000"/>
                            </a:schemeClr>
                          </a:solidFill>
                          <a:latin typeface="Cambria Math" panose="02040503050406030204" pitchFamily="18" charset="0"/>
                        </a:rPr>
                        <m:t>𝑈</m:t>
                      </m:r>
                      <m:d>
                        <m:dPr>
                          <m:ctrlPr>
                            <a:rPr lang="es-ES" b="0" i="1" smtClean="0">
                              <a:solidFill>
                                <a:schemeClr val="accent4">
                                  <a:lumMod val="60000"/>
                                  <a:lumOff val="40000"/>
                                </a:schemeClr>
                              </a:solidFill>
                              <a:latin typeface="Cambria Math" panose="02040503050406030204" pitchFamily="18" charset="0"/>
                            </a:rPr>
                          </m:ctrlPr>
                        </m:dPr>
                        <m:e>
                          <m:sSub>
                            <m:sSubPr>
                              <m:ctrlPr>
                                <a:rPr lang="es-ES" b="0" i="1" smtClean="0">
                                  <a:solidFill>
                                    <a:schemeClr val="accent4">
                                      <a:lumMod val="60000"/>
                                      <a:lumOff val="40000"/>
                                    </a:schemeClr>
                                  </a:solidFill>
                                  <a:latin typeface="Cambria Math" panose="02040503050406030204" pitchFamily="18" charset="0"/>
                                </a:rPr>
                              </m:ctrlPr>
                            </m:sSubPr>
                            <m:e>
                              <m:r>
                                <a:rPr lang="es-ES" b="0" i="1" smtClean="0">
                                  <a:solidFill>
                                    <a:schemeClr val="accent4">
                                      <a:lumMod val="60000"/>
                                      <a:lumOff val="40000"/>
                                    </a:schemeClr>
                                  </a:solidFill>
                                  <a:latin typeface="Cambria Math" panose="02040503050406030204" pitchFamily="18" charset="0"/>
                                </a:rPr>
                                <m:t>𝑡</m:t>
                              </m:r>
                            </m:e>
                            <m:sub>
                              <m:r>
                                <a:rPr lang="es-ES" b="0" i="1" smtClean="0">
                                  <a:solidFill>
                                    <a:schemeClr val="accent4">
                                      <a:lumMod val="60000"/>
                                      <a:lumOff val="40000"/>
                                    </a:schemeClr>
                                  </a:solidFill>
                                  <a:latin typeface="Cambria Math" panose="02040503050406030204" pitchFamily="18" charset="0"/>
                                </a:rPr>
                                <m:t>0</m:t>
                              </m:r>
                            </m:sub>
                          </m:sSub>
                        </m:e>
                      </m:d>
                    </m:oMath>
                  </m:oMathPara>
                </a14:m>
                <a:endParaRPr lang="es-ES" dirty="0">
                  <a:solidFill>
                    <a:schemeClr val="accent4">
                      <a:lumMod val="60000"/>
                      <a:lumOff val="40000"/>
                    </a:schemeClr>
                  </a:solidFill>
                </a:endParaRPr>
              </a:p>
            </p:txBody>
          </p:sp>
        </mc:Choice>
        <mc:Fallback xmlns="">
          <p:sp>
            <p:nvSpPr>
              <p:cNvPr id="11" name="CuadroTexto 10">
                <a:extLst>
                  <a:ext uri="{FF2B5EF4-FFF2-40B4-BE49-F238E27FC236}">
                    <a16:creationId xmlns:a16="http://schemas.microsoft.com/office/drawing/2014/main" id="{456216F3-7526-FC87-5E87-5FB5A9BB0E07}"/>
                  </a:ext>
                </a:extLst>
              </p:cNvPr>
              <p:cNvSpPr txBox="1">
                <a:spLocks noRot="1" noChangeAspect="1" noMove="1" noResize="1" noEditPoints="1" noAdjustHandles="1" noChangeArrowheads="1" noChangeShapeType="1" noTextEdit="1"/>
              </p:cNvSpPr>
              <p:nvPr/>
            </p:nvSpPr>
            <p:spPr>
              <a:xfrm>
                <a:off x="339993" y="4508377"/>
                <a:ext cx="616066" cy="276999"/>
              </a:xfrm>
              <a:prstGeom prst="rect">
                <a:avLst/>
              </a:prstGeom>
              <a:blipFill>
                <a:blip r:embed="rId5"/>
                <a:stretch>
                  <a:fillRect l="-7921" b="-1555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41B03E43-4EC8-72B0-EAEE-5086849088C9}"/>
                  </a:ext>
                </a:extLst>
              </p:cNvPr>
              <p:cNvSpPr txBox="1"/>
              <p:nvPr/>
            </p:nvSpPr>
            <p:spPr>
              <a:xfrm>
                <a:off x="930053" y="4762943"/>
                <a:ext cx="2417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0</m:t>
                          </m:r>
                        </m:sub>
                      </m:sSub>
                    </m:oMath>
                  </m:oMathPara>
                </a14:m>
                <a:endParaRPr lang="es-ES" dirty="0"/>
              </a:p>
            </p:txBody>
          </p:sp>
        </mc:Choice>
        <mc:Fallback xmlns="">
          <p:sp>
            <p:nvSpPr>
              <p:cNvPr id="12" name="CuadroTexto 11">
                <a:extLst>
                  <a:ext uri="{FF2B5EF4-FFF2-40B4-BE49-F238E27FC236}">
                    <a16:creationId xmlns:a16="http://schemas.microsoft.com/office/drawing/2014/main" id="{41B03E43-4EC8-72B0-EAEE-5086849088C9}"/>
                  </a:ext>
                </a:extLst>
              </p:cNvPr>
              <p:cNvSpPr txBox="1">
                <a:spLocks noRot="1" noChangeAspect="1" noMove="1" noResize="1" noEditPoints="1" noAdjustHandles="1" noChangeArrowheads="1" noChangeShapeType="1" noTextEdit="1"/>
              </p:cNvSpPr>
              <p:nvPr/>
            </p:nvSpPr>
            <p:spPr>
              <a:xfrm>
                <a:off x="930053" y="4762943"/>
                <a:ext cx="241796" cy="276999"/>
              </a:xfrm>
              <a:prstGeom prst="rect">
                <a:avLst/>
              </a:prstGeom>
              <a:blipFill>
                <a:blip r:embed="rId6"/>
                <a:stretch>
                  <a:fillRect l="-23077" r="-10256" b="-15217"/>
                </a:stretch>
              </a:blipFill>
            </p:spPr>
            <p:txBody>
              <a:bodyPr/>
              <a:lstStyle/>
              <a:p>
                <a:r>
                  <a:rPr lang="es-ES">
                    <a:noFill/>
                  </a:rPr>
                  <a:t> </a:t>
                </a:r>
              </a:p>
            </p:txBody>
          </p:sp>
        </mc:Fallback>
      </mc:AlternateContent>
      <p:cxnSp>
        <p:nvCxnSpPr>
          <p:cNvPr id="14" name="Conector recto 13">
            <a:extLst>
              <a:ext uri="{FF2B5EF4-FFF2-40B4-BE49-F238E27FC236}">
                <a16:creationId xmlns:a16="http://schemas.microsoft.com/office/drawing/2014/main" id="{50261521-5920-3FED-CAA5-E21A5AF27B4B}"/>
              </a:ext>
            </a:extLst>
          </p:cNvPr>
          <p:cNvCxnSpPr>
            <a:cxnSpLocks/>
            <a:endCxn id="10" idx="3"/>
          </p:cNvCxnSpPr>
          <p:nvPr/>
        </p:nvCxnSpPr>
        <p:spPr>
          <a:xfrm flipV="1">
            <a:off x="6172200" y="2037442"/>
            <a:ext cx="0" cy="26289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cxnSp>
        <p:nvCxnSpPr>
          <p:cNvPr id="17" name="Conector recto 16">
            <a:extLst>
              <a:ext uri="{FF2B5EF4-FFF2-40B4-BE49-F238E27FC236}">
                <a16:creationId xmlns:a16="http://schemas.microsoft.com/office/drawing/2014/main" id="{A162E4DC-18CA-DFD7-633B-885492367538}"/>
              </a:ext>
            </a:extLst>
          </p:cNvPr>
          <p:cNvCxnSpPr>
            <a:cxnSpLocks/>
          </p:cNvCxnSpPr>
          <p:nvPr/>
        </p:nvCxnSpPr>
        <p:spPr>
          <a:xfrm flipV="1">
            <a:off x="4483100" y="3599542"/>
            <a:ext cx="0" cy="1081033"/>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309C9481-2033-5327-9C01-540602B258E9}"/>
              </a:ext>
            </a:extLst>
          </p:cNvPr>
          <p:cNvCxnSpPr/>
          <p:nvPr/>
        </p:nvCxnSpPr>
        <p:spPr>
          <a:xfrm>
            <a:off x="1047750" y="5479142"/>
            <a:ext cx="1695450"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Conector recto de flecha 19">
            <a:extLst>
              <a:ext uri="{FF2B5EF4-FFF2-40B4-BE49-F238E27FC236}">
                <a16:creationId xmlns:a16="http://schemas.microsoft.com/office/drawing/2014/main" id="{B37E6A58-4F3C-CAF8-FC1F-8356D3FE7CFE}"/>
              </a:ext>
            </a:extLst>
          </p:cNvPr>
          <p:cNvCxnSpPr/>
          <p:nvPr/>
        </p:nvCxnSpPr>
        <p:spPr>
          <a:xfrm>
            <a:off x="2800350" y="5479142"/>
            <a:ext cx="1695450"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ector recto de flecha 20">
            <a:extLst>
              <a:ext uri="{FF2B5EF4-FFF2-40B4-BE49-F238E27FC236}">
                <a16:creationId xmlns:a16="http://schemas.microsoft.com/office/drawing/2014/main" id="{9A200317-EBF1-D16F-BB84-6F75D04FE5C8}"/>
              </a:ext>
            </a:extLst>
          </p:cNvPr>
          <p:cNvCxnSpPr/>
          <p:nvPr/>
        </p:nvCxnSpPr>
        <p:spPr>
          <a:xfrm>
            <a:off x="4557104" y="5479142"/>
            <a:ext cx="1695450"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82083DC1-5DB2-FB70-D551-CA995A508178}"/>
                  </a:ext>
                </a:extLst>
              </p:cNvPr>
              <p:cNvSpPr txBox="1"/>
              <p:nvPr/>
            </p:nvSpPr>
            <p:spPr>
              <a:xfrm>
                <a:off x="2664208" y="4767642"/>
                <a:ext cx="2364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1</m:t>
                          </m:r>
                        </m:sub>
                      </m:sSub>
                    </m:oMath>
                  </m:oMathPara>
                </a14:m>
                <a:endParaRPr lang="es-ES" dirty="0"/>
              </a:p>
            </p:txBody>
          </p:sp>
        </mc:Choice>
        <mc:Fallback xmlns="">
          <p:sp>
            <p:nvSpPr>
              <p:cNvPr id="25" name="CuadroTexto 24">
                <a:extLst>
                  <a:ext uri="{FF2B5EF4-FFF2-40B4-BE49-F238E27FC236}">
                    <a16:creationId xmlns:a16="http://schemas.microsoft.com/office/drawing/2014/main" id="{82083DC1-5DB2-FB70-D551-CA995A508178}"/>
                  </a:ext>
                </a:extLst>
              </p:cNvPr>
              <p:cNvSpPr txBox="1">
                <a:spLocks noRot="1" noChangeAspect="1" noMove="1" noResize="1" noEditPoints="1" noAdjustHandles="1" noChangeArrowheads="1" noChangeShapeType="1" noTextEdit="1"/>
              </p:cNvSpPr>
              <p:nvPr/>
            </p:nvSpPr>
            <p:spPr>
              <a:xfrm>
                <a:off x="2664208" y="4767642"/>
                <a:ext cx="236475" cy="276999"/>
              </a:xfrm>
              <a:prstGeom prst="rect">
                <a:avLst/>
              </a:prstGeom>
              <a:blipFill>
                <a:blip r:embed="rId7"/>
                <a:stretch>
                  <a:fillRect l="-20513" r="-10256" b="-1521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31717179-4122-91B2-97B8-0C4FDADC3402}"/>
                  </a:ext>
                </a:extLst>
              </p:cNvPr>
              <p:cNvSpPr txBox="1"/>
              <p:nvPr/>
            </p:nvSpPr>
            <p:spPr>
              <a:xfrm>
                <a:off x="4364862" y="4785376"/>
                <a:ext cx="2417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2</m:t>
                          </m:r>
                        </m:sub>
                      </m:sSub>
                    </m:oMath>
                  </m:oMathPara>
                </a14:m>
                <a:endParaRPr lang="es-ES" dirty="0"/>
              </a:p>
            </p:txBody>
          </p:sp>
        </mc:Choice>
        <mc:Fallback xmlns="">
          <p:sp>
            <p:nvSpPr>
              <p:cNvPr id="26" name="CuadroTexto 25">
                <a:extLst>
                  <a:ext uri="{FF2B5EF4-FFF2-40B4-BE49-F238E27FC236}">
                    <a16:creationId xmlns:a16="http://schemas.microsoft.com/office/drawing/2014/main" id="{31717179-4122-91B2-97B8-0C4FDADC3402}"/>
                  </a:ext>
                </a:extLst>
              </p:cNvPr>
              <p:cNvSpPr txBox="1">
                <a:spLocks noRot="1" noChangeAspect="1" noMove="1" noResize="1" noEditPoints="1" noAdjustHandles="1" noChangeArrowheads="1" noChangeShapeType="1" noTextEdit="1"/>
              </p:cNvSpPr>
              <p:nvPr/>
            </p:nvSpPr>
            <p:spPr>
              <a:xfrm>
                <a:off x="4364862" y="4785376"/>
                <a:ext cx="241797" cy="276999"/>
              </a:xfrm>
              <a:prstGeom prst="rect">
                <a:avLst/>
              </a:prstGeom>
              <a:blipFill>
                <a:blip r:embed="rId8"/>
                <a:stretch>
                  <a:fillRect l="-20000" r="-10000" b="-1777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708EC035-B942-5EF0-63B3-9C09ED644C78}"/>
                  </a:ext>
                </a:extLst>
              </p:cNvPr>
              <p:cNvSpPr txBox="1"/>
              <p:nvPr/>
            </p:nvSpPr>
            <p:spPr>
              <a:xfrm>
                <a:off x="6070103" y="4767641"/>
                <a:ext cx="2417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4</m:t>
                          </m:r>
                        </m:sub>
                      </m:sSub>
                    </m:oMath>
                  </m:oMathPara>
                </a14:m>
                <a:endParaRPr lang="es-ES" dirty="0"/>
              </a:p>
            </p:txBody>
          </p:sp>
        </mc:Choice>
        <mc:Fallback xmlns="">
          <p:sp>
            <p:nvSpPr>
              <p:cNvPr id="27" name="CuadroTexto 26">
                <a:extLst>
                  <a:ext uri="{FF2B5EF4-FFF2-40B4-BE49-F238E27FC236}">
                    <a16:creationId xmlns:a16="http://schemas.microsoft.com/office/drawing/2014/main" id="{708EC035-B942-5EF0-63B3-9C09ED644C78}"/>
                  </a:ext>
                </a:extLst>
              </p:cNvPr>
              <p:cNvSpPr txBox="1">
                <a:spLocks noRot="1" noChangeAspect="1" noMove="1" noResize="1" noEditPoints="1" noAdjustHandles="1" noChangeArrowheads="1" noChangeShapeType="1" noTextEdit="1"/>
              </p:cNvSpPr>
              <p:nvPr/>
            </p:nvSpPr>
            <p:spPr>
              <a:xfrm>
                <a:off x="6070103" y="4767641"/>
                <a:ext cx="241797" cy="276999"/>
              </a:xfrm>
              <a:prstGeom prst="rect">
                <a:avLst/>
              </a:prstGeom>
              <a:blipFill>
                <a:blip r:embed="rId9"/>
                <a:stretch>
                  <a:fillRect l="-23077" r="-10256" b="-1521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2B6CE26D-DB35-7E3C-BF0B-94A76B44B3F5}"/>
                  </a:ext>
                </a:extLst>
              </p:cNvPr>
              <p:cNvSpPr txBox="1"/>
              <p:nvPr/>
            </p:nvSpPr>
            <p:spPr>
              <a:xfrm>
                <a:off x="1765300" y="5178276"/>
                <a:ext cx="281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𝑡</m:t>
                      </m:r>
                    </m:oMath>
                  </m:oMathPara>
                </a14:m>
                <a:endParaRPr lang="es-ES" dirty="0"/>
              </a:p>
            </p:txBody>
          </p:sp>
        </mc:Choice>
        <mc:Fallback xmlns="">
          <p:sp>
            <p:nvSpPr>
              <p:cNvPr id="28" name="CuadroTexto 27">
                <a:extLst>
                  <a:ext uri="{FF2B5EF4-FFF2-40B4-BE49-F238E27FC236}">
                    <a16:creationId xmlns:a16="http://schemas.microsoft.com/office/drawing/2014/main" id="{2B6CE26D-DB35-7E3C-BF0B-94A76B44B3F5}"/>
                  </a:ext>
                </a:extLst>
              </p:cNvPr>
              <p:cNvSpPr txBox="1">
                <a:spLocks noRot="1" noChangeAspect="1" noMove="1" noResize="1" noEditPoints="1" noAdjustHandles="1" noChangeArrowheads="1" noChangeShapeType="1" noTextEdit="1"/>
              </p:cNvSpPr>
              <p:nvPr/>
            </p:nvSpPr>
            <p:spPr>
              <a:xfrm>
                <a:off x="1765300" y="5178276"/>
                <a:ext cx="281359" cy="276999"/>
              </a:xfrm>
              <a:prstGeom prst="rect">
                <a:avLst/>
              </a:prstGeom>
              <a:blipFill>
                <a:blip r:embed="rId10"/>
                <a:stretch>
                  <a:fillRect l="-21739" r="-17391" b="-652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E2491C7F-D5A3-F625-9301-CDFEA6FECDCE}"/>
                  </a:ext>
                </a:extLst>
              </p:cNvPr>
              <p:cNvSpPr txBox="1"/>
              <p:nvPr/>
            </p:nvSpPr>
            <p:spPr>
              <a:xfrm>
                <a:off x="3557028" y="5178275"/>
                <a:ext cx="281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𝑡</m:t>
                      </m:r>
                    </m:oMath>
                  </m:oMathPara>
                </a14:m>
                <a:endParaRPr lang="es-ES" dirty="0"/>
              </a:p>
            </p:txBody>
          </p:sp>
        </mc:Choice>
        <mc:Fallback xmlns="">
          <p:sp>
            <p:nvSpPr>
              <p:cNvPr id="29" name="CuadroTexto 28">
                <a:extLst>
                  <a:ext uri="{FF2B5EF4-FFF2-40B4-BE49-F238E27FC236}">
                    <a16:creationId xmlns:a16="http://schemas.microsoft.com/office/drawing/2014/main" id="{E2491C7F-D5A3-F625-9301-CDFEA6FECDCE}"/>
                  </a:ext>
                </a:extLst>
              </p:cNvPr>
              <p:cNvSpPr txBox="1">
                <a:spLocks noRot="1" noChangeAspect="1" noMove="1" noResize="1" noEditPoints="1" noAdjustHandles="1" noChangeArrowheads="1" noChangeShapeType="1" noTextEdit="1"/>
              </p:cNvSpPr>
              <p:nvPr/>
            </p:nvSpPr>
            <p:spPr>
              <a:xfrm>
                <a:off x="3557028" y="5178275"/>
                <a:ext cx="281359" cy="276999"/>
              </a:xfrm>
              <a:prstGeom prst="rect">
                <a:avLst/>
              </a:prstGeom>
              <a:blipFill>
                <a:blip r:embed="rId11"/>
                <a:stretch>
                  <a:fillRect l="-21739" r="-17391" b="-652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38FD7A3-A358-DBF5-B401-E06FE6E88251}"/>
                  </a:ext>
                </a:extLst>
              </p:cNvPr>
              <p:cNvSpPr txBox="1"/>
              <p:nvPr/>
            </p:nvSpPr>
            <p:spPr>
              <a:xfrm>
                <a:off x="5261392" y="5178275"/>
                <a:ext cx="281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𝑡</m:t>
                      </m:r>
                    </m:oMath>
                  </m:oMathPara>
                </a14:m>
                <a:endParaRPr lang="es-ES" dirty="0"/>
              </a:p>
            </p:txBody>
          </p:sp>
        </mc:Choice>
        <mc:Fallback xmlns="">
          <p:sp>
            <p:nvSpPr>
              <p:cNvPr id="30" name="CuadroTexto 29">
                <a:extLst>
                  <a:ext uri="{FF2B5EF4-FFF2-40B4-BE49-F238E27FC236}">
                    <a16:creationId xmlns:a16="http://schemas.microsoft.com/office/drawing/2014/main" id="{B38FD7A3-A358-DBF5-B401-E06FE6E88251}"/>
                  </a:ext>
                </a:extLst>
              </p:cNvPr>
              <p:cNvSpPr txBox="1">
                <a:spLocks noRot="1" noChangeAspect="1" noMove="1" noResize="1" noEditPoints="1" noAdjustHandles="1" noChangeArrowheads="1" noChangeShapeType="1" noTextEdit="1"/>
              </p:cNvSpPr>
              <p:nvPr/>
            </p:nvSpPr>
            <p:spPr>
              <a:xfrm>
                <a:off x="5261392" y="5178275"/>
                <a:ext cx="281359" cy="276999"/>
              </a:xfrm>
              <a:prstGeom prst="rect">
                <a:avLst/>
              </a:prstGeom>
              <a:blipFill>
                <a:blip r:embed="rId12"/>
                <a:stretch>
                  <a:fillRect l="-19565" r="-19565" b="-6522"/>
                </a:stretch>
              </a:blipFill>
            </p:spPr>
            <p:txBody>
              <a:bodyPr/>
              <a:lstStyle/>
              <a:p>
                <a:r>
                  <a:rPr lang="es-ES">
                    <a:noFill/>
                  </a:rPr>
                  <a:t> </a:t>
                </a:r>
              </a:p>
            </p:txBody>
          </p:sp>
        </mc:Fallback>
      </mc:AlternateContent>
      <p:sp>
        <p:nvSpPr>
          <p:cNvPr id="32" name="Elipse 31">
            <a:extLst>
              <a:ext uri="{FF2B5EF4-FFF2-40B4-BE49-F238E27FC236}">
                <a16:creationId xmlns:a16="http://schemas.microsoft.com/office/drawing/2014/main" id="{0665217D-4DE0-1553-8C5B-4BC5B4F4EAD7}"/>
              </a:ext>
            </a:extLst>
          </p:cNvPr>
          <p:cNvSpPr/>
          <p:nvPr/>
        </p:nvSpPr>
        <p:spPr>
          <a:xfrm>
            <a:off x="2677158" y="2825608"/>
            <a:ext cx="157483" cy="147801"/>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id="{799C3D28-2EE9-BF48-22A6-1D4866B98D43}"/>
              </a:ext>
            </a:extLst>
          </p:cNvPr>
          <p:cNvSpPr/>
          <p:nvPr/>
        </p:nvSpPr>
        <p:spPr>
          <a:xfrm>
            <a:off x="967562" y="4599558"/>
            <a:ext cx="157483" cy="147801"/>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CuadroTexto 34">
            <a:extLst>
              <a:ext uri="{FF2B5EF4-FFF2-40B4-BE49-F238E27FC236}">
                <a16:creationId xmlns:a16="http://schemas.microsoft.com/office/drawing/2014/main" id="{A7C18867-6604-A7BE-D2A0-476E407C02FA}"/>
              </a:ext>
            </a:extLst>
          </p:cNvPr>
          <p:cNvSpPr txBox="1"/>
          <p:nvPr/>
        </p:nvSpPr>
        <p:spPr>
          <a:xfrm>
            <a:off x="2300745" y="448624"/>
            <a:ext cx="2520416" cy="369332"/>
          </a:xfrm>
          <a:prstGeom prst="rect">
            <a:avLst/>
          </a:prstGeom>
          <a:noFill/>
        </p:spPr>
        <p:txBody>
          <a:bodyPr wrap="square" rtlCol="0">
            <a:spAutoFit/>
          </a:bodyPr>
          <a:lstStyle/>
          <a:p>
            <a:pPr algn="ctr"/>
            <a:r>
              <a:rPr lang="es-ES" b="1" i="1" dirty="0">
                <a:latin typeface="+mj-lt"/>
              </a:rPr>
              <a:t>Euler explícito con n=3</a:t>
            </a:r>
            <a:endParaRPr lang="es-ES" b="1" i="1" dirty="0"/>
          </a:p>
        </p:txBody>
      </p:sp>
      <p:sp>
        <p:nvSpPr>
          <p:cNvPr id="64" name="Rectángulo: esquinas redondeadas 63">
            <a:extLst>
              <a:ext uri="{FF2B5EF4-FFF2-40B4-BE49-F238E27FC236}">
                <a16:creationId xmlns:a16="http://schemas.microsoft.com/office/drawing/2014/main" id="{8E7D6A98-515A-79E0-4C75-3E4E12E79789}"/>
              </a:ext>
            </a:extLst>
          </p:cNvPr>
          <p:cNvSpPr/>
          <p:nvPr/>
        </p:nvSpPr>
        <p:spPr>
          <a:xfrm>
            <a:off x="7905281" y="2064783"/>
            <a:ext cx="2922169" cy="407324"/>
          </a:xfrm>
          <a:prstGeom prst="roundRect">
            <a:avLst>
              <a:gd name="adj" fmla="val 3412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7" name="Conector recto 36">
            <a:extLst>
              <a:ext uri="{FF2B5EF4-FFF2-40B4-BE49-F238E27FC236}">
                <a16:creationId xmlns:a16="http://schemas.microsoft.com/office/drawing/2014/main" id="{C17230E1-CF10-3515-362A-70400620354E}"/>
              </a:ext>
            </a:extLst>
          </p:cNvPr>
          <p:cNvCxnSpPr>
            <a:cxnSpLocks/>
          </p:cNvCxnSpPr>
          <p:nvPr/>
        </p:nvCxnSpPr>
        <p:spPr>
          <a:xfrm flipV="1">
            <a:off x="1080797" y="1461142"/>
            <a:ext cx="1694153" cy="3152650"/>
          </a:xfrm>
          <a:prstGeom prst="line">
            <a:avLst/>
          </a:prstGeom>
          <a:ln>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0" name="Conector recto de flecha 39">
            <a:extLst>
              <a:ext uri="{FF2B5EF4-FFF2-40B4-BE49-F238E27FC236}">
                <a16:creationId xmlns:a16="http://schemas.microsoft.com/office/drawing/2014/main" id="{D3C561F7-1204-50F6-83B3-4515D01D52A2}"/>
              </a:ext>
            </a:extLst>
          </p:cNvPr>
          <p:cNvCxnSpPr>
            <a:cxnSpLocks/>
          </p:cNvCxnSpPr>
          <p:nvPr/>
        </p:nvCxnSpPr>
        <p:spPr>
          <a:xfrm>
            <a:off x="1865804" y="1782876"/>
            <a:ext cx="434941" cy="311566"/>
          </a:xfrm>
          <a:prstGeom prst="straightConnector1">
            <a:avLst/>
          </a:prstGeom>
          <a:ln>
            <a:solidFill>
              <a:schemeClr val="accent4">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E348E06F-6CAD-3B11-B878-A2711AE5A7F7}"/>
                  </a:ext>
                </a:extLst>
              </p:cNvPr>
              <p:cNvSpPr txBox="1"/>
              <p:nvPr/>
            </p:nvSpPr>
            <p:spPr>
              <a:xfrm>
                <a:off x="967562" y="1430232"/>
                <a:ext cx="1796485" cy="516680"/>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s-ES" sz="1050" b="0" i="1" smtClean="0">
                              <a:solidFill>
                                <a:schemeClr val="tx2">
                                  <a:lumMod val="50000"/>
                                  <a:lumOff val="50000"/>
                                </a:schemeClr>
                              </a:solidFill>
                              <a:latin typeface="Cambria Math" panose="02040503050406030204" pitchFamily="18" charset="0"/>
                            </a:rPr>
                          </m:ctrlPr>
                        </m:sSubPr>
                        <m:e>
                          <m:d>
                            <m:dPr>
                              <m:ctrlPr>
                                <a:rPr lang="es-ES" sz="1050" b="0" i="1" smtClean="0">
                                  <a:solidFill>
                                    <a:schemeClr val="tx2">
                                      <a:lumMod val="50000"/>
                                      <a:lumOff val="50000"/>
                                    </a:schemeClr>
                                  </a:solidFill>
                                  <a:latin typeface="Cambria Math" panose="02040503050406030204" pitchFamily="18" charset="0"/>
                                </a:rPr>
                              </m:ctrlPr>
                            </m:dPr>
                            <m:e>
                              <m:f>
                                <m:fPr>
                                  <m:ctrlPr>
                                    <a:rPr lang="es-ES" sz="1050" b="0" i="1" smtClean="0">
                                      <a:solidFill>
                                        <a:schemeClr val="tx2">
                                          <a:lumMod val="50000"/>
                                          <a:lumOff val="50000"/>
                                        </a:schemeClr>
                                      </a:solidFill>
                                      <a:latin typeface="Cambria Math" panose="02040503050406030204" pitchFamily="18" charset="0"/>
                                    </a:rPr>
                                  </m:ctrlPr>
                                </m:fPr>
                                <m:num>
                                  <m:r>
                                    <a:rPr lang="es-ES" sz="1050" b="0" i="1" smtClean="0">
                                      <a:solidFill>
                                        <a:schemeClr val="tx2">
                                          <a:lumMod val="50000"/>
                                          <a:lumOff val="50000"/>
                                        </a:schemeClr>
                                      </a:solidFill>
                                      <a:latin typeface="Cambria Math" panose="02040503050406030204" pitchFamily="18" charset="0"/>
                                    </a:rPr>
                                    <m:t>𝑑𝑈</m:t>
                                  </m:r>
                                </m:num>
                                <m:den>
                                  <m:r>
                                    <a:rPr lang="es-ES" sz="1050" b="0" i="1" smtClean="0">
                                      <a:solidFill>
                                        <a:schemeClr val="tx2">
                                          <a:lumMod val="50000"/>
                                          <a:lumOff val="50000"/>
                                        </a:schemeClr>
                                      </a:solidFill>
                                      <a:latin typeface="Cambria Math" panose="02040503050406030204" pitchFamily="18" charset="0"/>
                                    </a:rPr>
                                    <m:t>𝑑𝑡</m:t>
                                  </m:r>
                                </m:den>
                              </m:f>
                            </m:e>
                          </m:d>
                        </m:e>
                        <m:sub>
                          <m:r>
                            <a:rPr lang="es-ES" sz="1050" i="1">
                              <a:solidFill>
                                <a:schemeClr val="tx2">
                                  <a:lumMod val="50000"/>
                                  <a:lumOff val="50000"/>
                                </a:schemeClr>
                              </a:solidFill>
                              <a:latin typeface="Cambria Math" panose="02040503050406030204" pitchFamily="18" charset="0"/>
                            </a:rPr>
                            <m:t>𝑡</m:t>
                          </m:r>
                          <m:r>
                            <a:rPr lang="es-ES" sz="1050" b="0" i="1" smtClean="0">
                              <a:solidFill>
                                <a:schemeClr val="tx2">
                                  <a:lumMod val="50000"/>
                                  <a:lumOff val="50000"/>
                                </a:schemeClr>
                              </a:solidFill>
                              <a:latin typeface="Cambria Math" panose="02040503050406030204" pitchFamily="18" charset="0"/>
                            </a:rPr>
                            <m:t>=</m:t>
                          </m:r>
                          <m:sSub>
                            <m:sSubPr>
                              <m:ctrlPr>
                                <a:rPr lang="es-ES" sz="1050" b="0" i="1" smtClean="0">
                                  <a:solidFill>
                                    <a:schemeClr val="tx2">
                                      <a:lumMod val="50000"/>
                                      <a:lumOff val="50000"/>
                                    </a:schemeClr>
                                  </a:solidFill>
                                  <a:latin typeface="Cambria Math" panose="02040503050406030204" pitchFamily="18" charset="0"/>
                                </a:rPr>
                              </m:ctrlPr>
                            </m:sSubPr>
                            <m:e>
                              <m:r>
                                <a:rPr lang="es-ES" sz="1050" b="0" i="1" smtClean="0">
                                  <a:solidFill>
                                    <a:schemeClr val="tx2">
                                      <a:lumMod val="50000"/>
                                      <a:lumOff val="50000"/>
                                    </a:schemeClr>
                                  </a:solidFill>
                                  <a:latin typeface="Cambria Math" panose="02040503050406030204" pitchFamily="18" charset="0"/>
                                </a:rPr>
                                <m:t>𝑡</m:t>
                              </m:r>
                            </m:e>
                            <m:sub>
                              <m:r>
                                <a:rPr lang="es-ES" sz="1050" b="0" i="1" smtClean="0">
                                  <a:solidFill>
                                    <a:schemeClr val="tx2">
                                      <a:lumMod val="50000"/>
                                      <a:lumOff val="50000"/>
                                    </a:schemeClr>
                                  </a:solidFill>
                                  <a:latin typeface="Cambria Math" panose="02040503050406030204" pitchFamily="18" charset="0"/>
                                </a:rPr>
                                <m:t>0</m:t>
                              </m:r>
                            </m:sub>
                          </m:sSub>
                        </m:sub>
                      </m:sSub>
                      <m:r>
                        <a:rPr lang="es-ES" sz="1050" b="0" i="1" smtClean="0">
                          <a:solidFill>
                            <a:schemeClr val="tx2">
                              <a:lumMod val="50000"/>
                              <a:lumOff val="50000"/>
                            </a:schemeClr>
                          </a:solidFill>
                          <a:latin typeface="Cambria Math" panose="02040503050406030204" pitchFamily="18" charset="0"/>
                        </a:rPr>
                        <m:t>=</m:t>
                      </m:r>
                      <m:r>
                        <a:rPr lang="es-ES" sz="1050" i="1">
                          <a:solidFill>
                            <a:schemeClr val="tx2">
                              <a:lumMod val="50000"/>
                              <a:lumOff val="50000"/>
                            </a:schemeClr>
                          </a:solidFill>
                          <a:latin typeface="Cambria Math" panose="02040503050406030204" pitchFamily="18" charset="0"/>
                          <a:ea typeface="Cambria Math" panose="02040503050406030204" pitchFamily="18" charset="0"/>
                        </a:rPr>
                        <m:t>𝐹</m:t>
                      </m:r>
                      <m:d>
                        <m:dPr>
                          <m:ctrlPr>
                            <a:rPr lang="es-ES" sz="1050" i="1">
                              <a:solidFill>
                                <a:schemeClr val="tx2">
                                  <a:lumMod val="50000"/>
                                  <a:lumOff val="50000"/>
                                </a:schemeClr>
                              </a:solidFill>
                              <a:latin typeface="Cambria Math" panose="02040503050406030204" pitchFamily="18" charset="0"/>
                              <a:ea typeface="Cambria Math" panose="02040503050406030204" pitchFamily="18" charset="0"/>
                            </a:rPr>
                          </m:ctrlPr>
                        </m:dPr>
                        <m:e>
                          <m:r>
                            <a:rPr lang="es-ES" sz="1050" i="1">
                              <a:solidFill>
                                <a:schemeClr val="tx2">
                                  <a:lumMod val="50000"/>
                                  <a:lumOff val="50000"/>
                                </a:schemeClr>
                              </a:solidFill>
                              <a:latin typeface="Cambria Math" panose="02040503050406030204" pitchFamily="18" charset="0"/>
                              <a:ea typeface="Cambria Math" panose="02040503050406030204" pitchFamily="18" charset="0"/>
                            </a:rPr>
                            <m:t>𝑈</m:t>
                          </m:r>
                          <m:d>
                            <m:dPr>
                              <m:ctrlPr>
                                <a:rPr lang="es-ES" sz="1050" i="1">
                                  <a:solidFill>
                                    <a:schemeClr val="tx2">
                                      <a:lumMod val="50000"/>
                                      <a:lumOff val="50000"/>
                                    </a:schemeClr>
                                  </a:solidFill>
                                  <a:latin typeface="Cambria Math" panose="02040503050406030204" pitchFamily="18" charset="0"/>
                                  <a:ea typeface="Cambria Math" panose="02040503050406030204" pitchFamily="18" charset="0"/>
                                </a:rPr>
                              </m:ctrlPr>
                            </m:dPr>
                            <m:e>
                              <m:sSub>
                                <m:sSubPr>
                                  <m:ctrlPr>
                                    <a:rPr lang="es-ES" sz="1050" i="1">
                                      <a:solidFill>
                                        <a:schemeClr val="tx2">
                                          <a:lumMod val="50000"/>
                                          <a:lumOff val="50000"/>
                                        </a:schemeClr>
                                      </a:solidFill>
                                      <a:latin typeface="Cambria Math" panose="02040503050406030204" pitchFamily="18" charset="0"/>
                                      <a:ea typeface="Cambria Math" panose="02040503050406030204" pitchFamily="18" charset="0"/>
                                    </a:rPr>
                                  </m:ctrlPr>
                                </m:sSubPr>
                                <m:e>
                                  <m:r>
                                    <a:rPr lang="es-ES" sz="1050" i="1">
                                      <a:solidFill>
                                        <a:schemeClr val="tx2">
                                          <a:lumMod val="50000"/>
                                          <a:lumOff val="50000"/>
                                        </a:schemeClr>
                                      </a:solidFill>
                                      <a:latin typeface="Cambria Math" panose="02040503050406030204" pitchFamily="18" charset="0"/>
                                      <a:ea typeface="Cambria Math" panose="02040503050406030204" pitchFamily="18" charset="0"/>
                                    </a:rPr>
                                    <m:t>𝑡</m:t>
                                  </m:r>
                                </m:e>
                                <m:sub>
                                  <m:r>
                                    <a:rPr lang="es-ES" sz="1050" b="0" i="1" smtClean="0">
                                      <a:solidFill>
                                        <a:schemeClr val="tx2">
                                          <a:lumMod val="50000"/>
                                          <a:lumOff val="50000"/>
                                        </a:schemeClr>
                                      </a:solidFill>
                                      <a:latin typeface="Cambria Math" panose="02040503050406030204" pitchFamily="18" charset="0"/>
                                      <a:ea typeface="Cambria Math" panose="02040503050406030204" pitchFamily="18" charset="0"/>
                                    </a:rPr>
                                    <m:t>0</m:t>
                                  </m:r>
                                </m:sub>
                              </m:sSub>
                            </m:e>
                          </m:d>
                          <m:r>
                            <a:rPr lang="es-ES" sz="1050" b="0" i="1" smtClean="0">
                              <a:solidFill>
                                <a:schemeClr val="tx2">
                                  <a:lumMod val="50000"/>
                                  <a:lumOff val="50000"/>
                                </a:schemeClr>
                              </a:solidFill>
                              <a:latin typeface="Cambria Math" panose="02040503050406030204" pitchFamily="18" charset="0"/>
                              <a:ea typeface="Cambria Math" panose="02040503050406030204" pitchFamily="18" charset="0"/>
                            </a:rPr>
                            <m:t>  </m:t>
                          </m:r>
                          <m:r>
                            <a:rPr lang="es-ES" sz="1050" i="1">
                              <a:solidFill>
                                <a:schemeClr val="tx2">
                                  <a:lumMod val="50000"/>
                                  <a:lumOff val="50000"/>
                                </a:schemeClr>
                              </a:solidFill>
                              <a:latin typeface="Cambria Math" panose="02040503050406030204" pitchFamily="18" charset="0"/>
                              <a:ea typeface="Cambria Math" panose="02040503050406030204" pitchFamily="18" charset="0"/>
                            </a:rPr>
                            <m:t>;</m:t>
                          </m:r>
                          <m:r>
                            <a:rPr lang="es-ES" sz="1050" b="0" i="1" smtClean="0">
                              <a:solidFill>
                                <a:schemeClr val="tx2">
                                  <a:lumMod val="50000"/>
                                  <a:lumOff val="50000"/>
                                </a:schemeClr>
                              </a:solidFill>
                              <a:latin typeface="Cambria Math" panose="02040503050406030204" pitchFamily="18" charset="0"/>
                              <a:ea typeface="Cambria Math" panose="02040503050406030204" pitchFamily="18" charset="0"/>
                            </a:rPr>
                            <m:t>  </m:t>
                          </m:r>
                          <m:sSub>
                            <m:sSubPr>
                              <m:ctrlPr>
                                <a:rPr lang="es-ES" sz="1050" i="1">
                                  <a:solidFill>
                                    <a:schemeClr val="tx2">
                                      <a:lumMod val="50000"/>
                                      <a:lumOff val="50000"/>
                                    </a:schemeClr>
                                  </a:solidFill>
                                  <a:latin typeface="Cambria Math" panose="02040503050406030204" pitchFamily="18" charset="0"/>
                                  <a:ea typeface="Cambria Math" panose="02040503050406030204" pitchFamily="18" charset="0"/>
                                </a:rPr>
                              </m:ctrlPr>
                            </m:sSubPr>
                            <m:e>
                              <m:r>
                                <a:rPr lang="es-ES" sz="1050" i="1">
                                  <a:solidFill>
                                    <a:schemeClr val="tx2">
                                      <a:lumMod val="50000"/>
                                      <a:lumOff val="50000"/>
                                    </a:schemeClr>
                                  </a:solidFill>
                                  <a:latin typeface="Cambria Math" panose="02040503050406030204" pitchFamily="18" charset="0"/>
                                  <a:ea typeface="Cambria Math" panose="02040503050406030204" pitchFamily="18" charset="0"/>
                                </a:rPr>
                                <m:t>𝑡</m:t>
                              </m:r>
                            </m:e>
                            <m:sub>
                              <m:r>
                                <a:rPr lang="es-ES" sz="1050" b="0" i="1" smtClean="0">
                                  <a:solidFill>
                                    <a:schemeClr val="tx2">
                                      <a:lumMod val="50000"/>
                                      <a:lumOff val="50000"/>
                                    </a:schemeClr>
                                  </a:solidFill>
                                  <a:latin typeface="Cambria Math" panose="02040503050406030204" pitchFamily="18" charset="0"/>
                                  <a:ea typeface="Cambria Math" panose="02040503050406030204" pitchFamily="18" charset="0"/>
                                </a:rPr>
                                <m:t>0</m:t>
                              </m:r>
                            </m:sub>
                          </m:sSub>
                        </m:e>
                      </m:d>
                    </m:oMath>
                  </m:oMathPara>
                </a14:m>
                <a:endParaRPr lang="es-ES" sz="1050" dirty="0">
                  <a:solidFill>
                    <a:schemeClr val="tx2">
                      <a:lumMod val="50000"/>
                      <a:lumOff val="50000"/>
                    </a:schemeClr>
                  </a:solidFill>
                </a:endParaRPr>
              </a:p>
            </p:txBody>
          </p:sp>
        </mc:Choice>
        <mc:Fallback xmlns="">
          <p:sp>
            <p:nvSpPr>
              <p:cNvPr id="41" name="CuadroTexto 40">
                <a:extLst>
                  <a:ext uri="{FF2B5EF4-FFF2-40B4-BE49-F238E27FC236}">
                    <a16:creationId xmlns:a16="http://schemas.microsoft.com/office/drawing/2014/main" id="{E348E06F-6CAD-3B11-B878-A2711AE5A7F7}"/>
                  </a:ext>
                </a:extLst>
              </p:cNvPr>
              <p:cNvSpPr txBox="1">
                <a:spLocks noRot="1" noChangeAspect="1" noMove="1" noResize="1" noEditPoints="1" noAdjustHandles="1" noChangeArrowheads="1" noChangeShapeType="1" noTextEdit="1"/>
              </p:cNvSpPr>
              <p:nvPr/>
            </p:nvSpPr>
            <p:spPr>
              <a:xfrm>
                <a:off x="967562" y="1430232"/>
                <a:ext cx="1796485" cy="516680"/>
              </a:xfrm>
              <a:prstGeom prst="rect">
                <a:avLst/>
              </a:prstGeom>
              <a:blipFill>
                <a:blip r:embed="rId13"/>
                <a:stretch>
                  <a:fillRect/>
                </a:stretch>
              </a:blipFill>
            </p:spPr>
            <p:txBody>
              <a:bodyPr/>
              <a:lstStyle/>
              <a:p>
                <a:r>
                  <a:rPr lang="es-ES">
                    <a:noFill/>
                  </a:rPr>
                  <a:t> </a:t>
                </a:r>
              </a:p>
            </p:txBody>
          </p:sp>
        </mc:Fallback>
      </mc:AlternateContent>
      <p:sp>
        <p:nvSpPr>
          <p:cNvPr id="45" name="Forma libre: forma 44">
            <a:extLst>
              <a:ext uri="{FF2B5EF4-FFF2-40B4-BE49-F238E27FC236}">
                <a16:creationId xmlns:a16="http://schemas.microsoft.com/office/drawing/2014/main" id="{DAC03AC0-4047-C081-FAE6-E1CFF7C6A96D}"/>
              </a:ext>
            </a:extLst>
          </p:cNvPr>
          <p:cNvSpPr/>
          <p:nvPr/>
        </p:nvSpPr>
        <p:spPr>
          <a:xfrm>
            <a:off x="1199072" y="4390297"/>
            <a:ext cx="250166" cy="301924"/>
          </a:xfrm>
          <a:custGeom>
            <a:avLst/>
            <a:gdLst>
              <a:gd name="connsiteX0" fmla="*/ 0 w 250166"/>
              <a:gd name="connsiteY0" fmla="*/ 0 h 301924"/>
              <a:gd name="connsiteX1" fmla="*/ 189781 w 250166"/>
              <a:gd name="connsiteY1" fmla="*/ 103517 h 301924"/>
              <a:gd name="connsiteX2" fmla="*/ 250166 w 250166"/>
              <a:gd name="connsiteY2" fmla="*/ 301924 h 301924"/>
            </a:gdLst>
            <a:ahLst/>
            <a:cxnLst>
              <a:cxn ang="0">
                <a:pos x="connsiteX0" y="connsiteY0"/>
              </a:cxn>
              <a:cxn ang="0">
                <a:pos x="connsiteX1" y="connsiteY1"/>
              </a:cxn>
              <a:cxn ang="0">
                <a:pos x="connsiteX2" y="connsiteY2"/>
              </a:cxn>
            </a:cxnLst>
            <a:rect l="l" t="t" r="r" b="b"/>
            <a:pathLst>
              <a:path w="250166" h="301924">
                <a:moveTo>
                  <a:pt x="0" y="0"/>
                </a:moveTo>
                <a:cubicBezTo>
                  <a:pt x="74043" y="26598"/>
                  <a:pt x="148087" y="53196"/>
                  <a:pt x="189781" y="103517"/>
                </a:cubicBezTo>
                <a:cubicBezTo>
                  <a:pt x="231475" y="153838"/>
                  <a:pt x="240820" y="227881"/>
                  <a:pt x="250166" y="301924"/>
                </a:cubicBezTo>
              </a:path>
            </a:pathLst>
          </a:cu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0F1B71EB-559E-05AB-35F0-17B664DF2D24}"/>
              </a:ext>
            </a:extLst>
          </p:cNvPr>
          <p:cNvSpPr/>
          <p:nvPr/>
        </p:nvSpPr>
        <p:spPr>
          <a:xfrm>
            <a:off x="2699383" y="1416458"/>
            <a:ext cx="157483" cy="147801"/>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76FDBA89-FDBF-D9B8-1C1D-870CB7261CD1}"/>
                  </a:ext>
                </a:extLst>
              </p:cNvPr>
              <p:cNvSpPr txBox="1"/>
              <p:nvPr/>
            </p:nvSpPr>
            <p:spPr>
              <a:xfrm>
                <a:off x="2755156" y="1068358"/>
                <a:ext cx="2258311" cy="4630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1200" b="0" i="1" smtClean="0">
                              <a:solidFill>
                                <a:srgbClr val="00B050"/>
                              </a:solidFill>
                              <a:latin typeface="Cambria Math" panose="02040503050406030204" pitchFamily="18" charset="0"/>
                            </a:rPr>
                          </m:ctrlPr>
                        </m:sSubPr>
                        <m:e>
                          <m:r>
                            <a:rPr lang="es-ES" sz="1200" b="0" i="1" smtClean="0">
                              <a:solidFill>
                                <a:srgbClr val="00B050"/>
                              </a:solidFill>
                              <a:latin typeface="Cambria Math" panose="02040503050406030204" pitchFamily="18" charset="0"/>
                            </a:rPr>
                            <m:t>𝑈</m:t>
                          </m:r>
                        </m:e>
                        <m:sub>
                          <m:r>
                            <a:rPr lang="es-ES" sz="1200" b="0" i="1" smtClean="0">
                              <a:solidFill>
                                <a:srgbClr val="00B050"/>
                              </a:solidFill>
                              <a:latin typeface="Cambria Math" panose="02040503050406030204" pitchFamily="18" charset="0"/>
                            </a:rPr>
                            <m:t>𝐸𝑢𝑙𝑒𝑟</m:t>
                          </m:r>
                        </m:sub>
                      </m:sSub>
                      <m:d>
                        <m:dPr>
                          <m:ctrlPr>
                            <a:rPr lang="es-ES" sz="1200" b="0" i="1" smtClean="0">
                              <a:solidFill>
                                <a:srgbClr val="00B050"/>
                              </a:solidFill>
                              <a:latin typeface="Cambria Math" panose="02040503050406030204" pitchFamily="18" charset="0"/>
                            </a:rPr>
                          </m:ctrlPr>
                        </m:dPr>
                        <m:e>
                          <m:sSub>
                            <m:sSubPr>
                              <m:ctrlPr>
                                <a:rPr lang="es-ES" sz="1200" b="0" i="1" smtClean="0">
                                  <a:solidFill>
                                    <a:srgbClr val="00B050"/>
                                  </a:solidFill>
                                  <a:latin typeface="Cambria Math" panose="02040503050406030204" pitchFamily="18" charset="0"/>
                                </a:rPr>
                              </m:ctrlPr>
                            </m:sSubPr>
                            <m:e>
                              <m:r>
                                <a:rPr lang="es-ES" sz="1200" b="0" i="1" smtClean="0">
                                  <a:solidFill>
                                    <a:srgbClr val="00B050"/>
                                  </a:solidFill>
                                  <a:latin typeface="Cambria Math" panose="02040503050406030204" pitchFamily="18" charset="0"/>
                                </a:rPr>
                                <m:t>𝑡</m:t>
                              </m:r>
                            </m:e>
                            <m:sub>
                              <m:r>
                                <a:rPr lang="es-ES" sz="1200" b="0" i="1" smtClean="0">
                                  <a:solidFill>
                                    <a:srgbClr val="00B050"/>
                                  </a:solidFill>
                                  <a:latin typeface="Cambria Math" panose="02040503050406030204" pitchFamily="18" charset="0"/>
                                </a:rPr>
                                <m:t>1</m:t>
                              </m:r>
                            </m:sub>
                          </m:sSub>
                        </m:e>
                      </m:d>
                      <m:r>
                        <a:rPr lang="es-ES" sz="1200" b="0" i="1" smtClean="0">
                          <a:solidFill>
                            <a:srgbClr val="00B050"/>
                          </a:solidFill>
                          <a:latin typeface="Cambria Math" panose="02040503050406030204" pitchFamily="18" charset="0"/>
                        </a:rPr>
                        <m:t>=</m:t>
                      </m:r>
                      <m:r>
                        <a:rPr lang="es-ES" sz="1200" b="0" i="1" smtClean="0">
                          <a:solidFill>
                            <a:srgbClr val="00B050"/>
                          </a:solidFill>
                          <a:latin typeface="Cambria Math" panose="02040503050406030204" pitchFamily="18" charset="0"/>
                        </a:rPr>
                        <m:t>𝑈</m:t>
                      </m:r>
                      <m:d>
                        <m:dPr>
                          <m:ctrlPr>
                            <a:rPr lang="es-ES" sz="1200" b="0" i="1" smtClean="0">
                              <a:solidFill>
                                <a:srgbClr val="00B050"/>
                              </a:solidFill>
                              <a:latin typeface="Cambria Math" panose="02040503050406030204" pitchFamily="18" charset="0"/>
                            </a:rPr>
                          </m:ctrlPr>
                        </m:dPr>
                        <m:e>
                          <m:sSub>
                            <m:sSubPr>
                              <m:ctrlPr>
                                <a:rPr lang="es-ES" sz="1200" b="0" i="1" smtClean="0">
                                  <a:solidFill>
                                    <a:srgbClr val="00B050"/>
                                  </a:solidFill>
                                  <a:latin typeface="Cambria Math" panose="02040503050406030204" pitchFamily="18" charset="0"/>
                                </a:rPr>
                              </m:ctrlPr>
                            </m:sSubPr>
                            <m:e>
                              <m:r>
                                <a:rPr lang="es-ES" sz="1200" b="0" i="1" smtClean="0">
                                  <a:solidFill>
                                    <a:srgbClr val="00B050"/>
                                  </a:solidFill>
                                  <a:latin typeface="Cambria Math" panose="02040503050406030204" pitchFamily="18" charset="0"/>
                                </a:rPr>
                                <m:t>𝑡</m:t>
                              </m:r>
                            </m:e>
                            <m:sub>
                              <m:r>
                                <a:rPr lang="es-ES" sz="1200" b="0" i="1" smtClean="0">
                                  <a:solidFill>
                                    <a:srgbClr val="00B050"/>
                                  </a:solidFill>
                                  <a:latin typeface="Cambria Math" panose="02040503050406030204" pitchFamily="18" charset="0"/>
                                </a:rPr>
                                <m:t>0</m:t>
                              </m:r>
                            </m:sub>
                          </m:sSub>
                        </m:e>
                      </m:d>
                      <m:r>
                        <a:rPr lang="es-ES" sz="1200" b="0" i="1" smtClean="0">
                          <a:solidFill>
                            <a:srgbClr val="00B050"/>
                          </a:solidFill>
                          <a:latin typeface="Cambria Math" panose="02040503050406030204" pitchFamily="18" charset="0"/>
                        </a:rPr>
                        <m:t>+</m:t>
                      </m:r>
                      <m:r>
                        <a:rPr lang="es-ES" sz="1200" i="1">
                          <a:solidFill>
                            <a:srgbClr val="00B050"/>
                          </a:solidFill>
                          <a:latin typeface="Cambria Math" panose="02040503050406030204" pitchFamily="18" charset="0"/>
                          <a:ea typeface="Cambria Math" panose="02040503050406030204" pitchFamily="18" charset="0"/>
                        </a:rPr>
                        <m:t>∆</m:t>
                      </m:r>
                      <m:r>
                        <a:rPr lang="es-ES" sz="1200" i="1">
                          <a:solidFill>
                            <a:srgbClr val="00B050"/>
                          </a:solidFill>
                          <a:latin typeface="Cambria Math" panose="02040503050406030204" pitchFamily="18" charset="0"/>
                          <a:ea typeface="Cambria Math" panose="02040503050406030204" pitchFamily="18" charset="0"/>
                        </a:rPr>
                        <m:t>𝑡</m:t>
                      </m:r>
                      <m:sSub>
                        <m:sSubPr>
                          <m:ctrlPr>
                            <a:rPr lang="es-ES" sz="1200" i="1">
                              <a:solidFill>
                                <a:srgbClr val="00B050"/>
                              </a:solidFill>
                              <a:latin typeface="Cambria Math" panose="02040503050406030204" pitchFamily="18" charset="0"/>
                            </a:rPr>
                          </m:ctrlPr>
                        </m:sSubPr>
                        <m:e>
                          <m:d>
                            <m:dPr>
                              <m:ctrlPr>
                                <a:rPr lang="es-ES" sz="1200" i="1">
                                  <a:solidFill>
                                    <a:srgbClr val="00B050"/>
                                  </a:solidFill>
                                  <a:latin typeface="Cambria Math" panose="02040503050406030204" pitchFamily="18" charset="0"/>
                                </a:rPr>
                              </m:ctrlPr>
                            </m:dPr>
                            <m:e>
                              <m:f>
                                <m:fPr>
                                  <m:ctrlPr>
                                    <a:rPr lang="es-ES" sz="1200" i="1">
                                      <a:solidFill>
                                        <a:srgbClr val="00B050"/>
                                      </a:solidFill>
                                      <a:latin typeface="Cambria Math" panose="02040503050406030204" pitchFamily="18" charset="0"/>
                                    </a:rPr>
                                  </m:ctrlPr>
                                </m:fPr>
                                <m:num>
                                  <m:r>
                                    <a:rPr lang="es-ES" sz="1200" i="1">
                                      <a:solidFill>
                                        <a:srgbClr val="00B050"/>
                                      </a:solidFill>
                                      <a:latin typeface="Cambria Math" panose="02040503050406030204" pitchFamily="18" charset="0"/>
                                    </a:rPr>
                                    <m:t>𝑑𝑈</m:t>
                                  </m:r>
                                </m:num>
                                <m:den>
                                  <m:r>
                                    <a:rPr lang="es-ES" sz="1200" i="1">
                                      <a:solidFill>
                                        <a:srgbClr val="00B050"/>
                                      </a:solidFill>
                                      <a:latin typeface="Cambria Math" panose="02040503050406030204" pitchFamily="18" charset="0"/>
                                    </a:rPr>
                                    <m:t>𝑑𝑡</m:t>
                                  </m:r>
                                </m:den>
                              </m:f>
                            </m:e>
                          </m:d>
                        </m:e>
                        <m:sub>
                          <m:r>
                            <a:rPr lang="es-ES" sz="1200" i="1">
                              <a:solidFill>
                                <a:srgbClr val="00B050"/>
                              </a:solidFill>
                              <a:latin typeface="Cambria Math" panose="02040503050406030204" pitchFamily="18" charset="0"/>
                            </a:rPr>
                            <m:t>𝑡</m:t>
                          </m:r>
                          <m:r>
                            <a:rPr lang="es-ES" sz="1200" i="1">
                              <a:solidFill>
                                <a:srgbClr val="00B050"/>
                              </a:solidFill>
                              <a:latin typeface="Cambria Math" panose="02040503050406030204" pitchFamily="18" charset="0"/>
                            </a:rPr>
                            <m:t>=</m:t>
                          </m:r>
                          <m:sSub>
                            <m:sSubPr>
                              <m:ctrlPr>
                                <a:rPr lang="es-ES" sz="1200" i="1">
                                  <a:solidFill>
                                    <a:srgbClr val="00B050"/>
                                  </a:solidFill>
                                  <a:latin typeface="Cambria Math" panose="02040503050406030204" pitchFamily="18" charset="0"/>
                                </a:rPr>
                              </m:ctrlPr>
                            </m:sSubPr>
                            <m:e>
                              <m:r>
                                <a:rPr lang="es-ES" sz="1200" i="1">
                                  <a:solidFill>
                                    <a:srgbClr val="00B050"/>
                                  </a:solidFill>
                                  <a:latin typeface="Cambria Math" panose="02040503050406030204" pitchFamily="18" charset="0"/>
                                </a:rPr>
                                <m:t>𝑡</m:t>
                              </m:r>
                            </m:e>
                            <m:sub>
                              <m:r>
                                <a:rPr lang="es-ES" sz="1200" i="1">
                                  <a:solidFill>
                                    <a:srgbClr val="00B050"/>
                                  </a:solidFill>
                                  <a:latin typeface="Cambria Math" panose="02040503050406030204" pitchFamily="18" charset="0"/>
                                </a:rPr>
                                <m:t>0</m:t>
                              </m:r>
                            </m:sub>
                          </m:sSub>
                        </m:sub>
                      </m:sSub>
                    </m:oMath>
                  </m:oMathPara>
                </a14:m>
                <a:endParaRPr lang="es-ES" sz="1200" dirty="0">
                  <a:solidFill>
                    <a:srgbClr val="00B050"/>
                  </a:solidFill>
                </a:endParaRPr>
              </a:p>
            </p:txBody>
          </p:sp>
        </mc:Choice>
        <mc:Fallback xmlns="">
          <p:sp>
            <p:nvSpPr>
              <p:cNvPr id="51" name="CuadroTexto 50">
                <a:extLst>
                  <a:ext uri="{FF2B5EF4-FFF2-40B4-BE49-F238E27FC236}">
                    <a16:creationId xmlns:a16="http://schemas.microsoft.com/office/drawing/2014/main" id="{76FDBA89-FDBF-D9B8-1C1D-870CB7261CD1}"/>
                  </a:ext>
                </a:extLst>
              </p:cNvPr>
              <p:cNvSpPr txBox="1">
                <a:spLocks noRot="1" noChangeAspect="1" noMove="1" noResize="1" noEditPoints="1" noAdjustHandles="1" noChangeArrowheads="1" noChangeShapeType="1" noTextEdit="1"/>
              </p:cNvSpPr>
              <p:nvPr/>
            </p:nvSpPr>
            <p:spPr>
              <a:xfrm>
                <a:off x="2755156" y="1068358"/>
                <a:ext cx="2258311" cy="463012"/>
              </a:xfrm>
              <a:prstGeom prst="rect">
                <a:avLst/>
              </a:prstGeom>
              <a:blipFill>
                <a:blip r:embed="rId14"/>
                <a:stretch>
                  <a:fillRect l="-1351" b="-6579"/>
                </a:stretch>
              </a:blipFill>
            </p:spPr>
            <p:txBody>
              <a:bodyPr/>
              <a:lstStyle/>
              <a:p>
                <a:r>
                  <a:rPr lang="es-ES">
                    <a:noFill/>
                  </a:rPr>
                  <a:t> </a:t>
                </a:r>
              </a:p>
            </p:txBody>
          </p:sp>
        </mc:Fallback>
      </mc:AlternateContent>
      <p:cxnSp>
        <p:nvCxnSpPr>
          <p:cNvPr id="53" name="Conector recto de flecha 52">
            <a:extLst>
              <a:ext uri="{FF2B5EF4-FFF2-40B4-BE49-F238E27FC236}">
                <a16:creationId xmlns:a16="http://schemas.microsoft.com/office/drawing/2014/main" id="{F793062B-05A9-96B1-969D-8D1E94C0490E}"/>
              </a:ext>
            </a:extLst>
          </p:cNvPr>
          <p:cNvCxnSpPr>
            <a:cxnSpLocks/>
          </p:cNvCxnSpPr>
          <p:nvPr/>
        </p:nvCxnSpPr>
        <p:spPr>
          <a:xfrm>
            <a:off x="4396740" y="1490358"/>
            <a:ext cx="0" cy="1431267"/>
          </a:xfrm>
          <a:prstGeom prst="straightConnector1">
            <a:avLst/>
          </a:prstGeom>
          <a:ln>
            <a:solidFill>
              <a:srgbClr val="7030A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60" name="CuadroTexto 59">
            <a:extLst>
              <a:ext uri="{FF2B5EF4-FFF2-40B4-BE49-F238E27FC236}">
                <a16:creationId xmlns:a16="http://schemas.microsoft.com/office/drawing/2014/main" id="{F45B0D76-6BA8-69C2-0F90-875B0FB2D492}"/>
              </a:ext>
            </a:extLst>
          </p:cNvPr>
          <p:cNvSpPr txBox="1"/>
          <p:nvPr/>
        </p:nvSpPr>
        <p:spPr>
          <a:xfrm>
            <a:off x="4327985" y="2099508"/>
            <a:ext cx="1087660" cy="307777"/>
          </a:xfrm>
          <a:prstGeom prst="rect">
            <a:avLst/>
          </a:prstGeom>
          <a:noFill/>
        </p:spPr>
        <p:txBody>
          <a:bodyPr wrap="square" rtlCol="0">
            <a:spAutoFit/>
          </a:bodyPr>
          <a:lstStyle/>
          <a:p>
            <a:pPr algn="ctr"/>
            <a:r>
              <a:rPr lang="es-ES" sz="1400" b="1" i="1" dirty="0">
                <a:solidFill>
                  <a:srgbClr val="7030A0"/>
                </a:solidFill>
                <a:latin typeface="+mj-lt"/>
              </a:rPr>
              <a:t>Error = f(n)</a:t>
            </a:r>
            <a:endParaRPr lang="es-ES" sz="1400" b="1" i="1" dirty="0">
              <a:solidFill>
                <a:srgbClr val="7030A0"/>
              </a:solidFill>
            </a:endParaRPr>
          </a:p>
        </p:txBody>
      </p: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8A17F85E-0CFC-F0DD-F134-65AFA4AC4BAB}"/>
                  </a:ext>
                </a:extLst>
              </p:cNvPr>
              <p:cNvSpPr txBox="1"/>
              <p:nvPr/>
            </p:nvSpPr>
            <p:spPr>
              <a:xfrm>
                <a:off x="7207863" y="2121874"/>
                <a:ext cx="4318000" cy="1354217"/>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𝑈</m:t>
                      </m:r>
                      <m:d>
                        <m:dPr>
                          <m:ctrlPr>
                            <a:rPr lang="es-ES" sz="1400" i="1" smtClean="0">
                              <a:latin typeface="Cambria Math" panose="02040503050406030204" pitchFamily="18" charset="0"/>
                            </a:rPr>
                          </m:ctrlPr>
                        </m:dPr>
                        <m:e>
                          <m:sSub>
                            <m:sSubPr>
                              <m:ctrlPr>
                                <a:rPr lang="es-ES" sz="1400" i="1" smtClean="0">
                                  <a:solidFill>
                                    <a:srgbClr val="00B050"/>
                                  </a:solidFill>
                                  <a:latin typeface="Cambria Math" panose="02040503050406030204" pitchFamily="18" charset="0"/>
                                </a:rPr>
                              </m:ctrlPr>
                            </m:sSubPr>
                            <m:e>
                              <m:r>
                                <a:rPr lang="es-ES" sz="1400" b="0" i="1" smtClean="0">
                                  <a:solidFill>
                                    <a:srgbClr val="00B050"/>
                                  </a:solidFill>
                                  <a:latin typeface="Cambria Math" panose="02040503050406030204" pitchFamily="18" charset="0"/>
                                </a:rPr>
                                <m:t>𝑡</m:t>
                              </m:r>
                            </m:e>
                            <m:sub>
                              <m:r>
                                <a:rPr lang="es-ES" sz="1400" b="0" i="1" smtClean="0">
                                  <a:solidFill>
                                    <a:srgbClr val="00B050"/>
                                  </a:solidFill>
                                  <a:latin typeface="Cambria Math" panose="02040503050406030204" pitchFamily="18" charset="0"/>
                                </a:rPr>
                                <m:t>𝑛</m:t>
                              </m:r>
                              <m:r>
                                <a:rPr lang="es-ES" sz="1400" b="0" i="1" smtClean="0">
                                  <a:solidFill>
                                    <a:srgbClr val="00B050"/>
                                  </a:solidFill>
                                  <a:latin typeface="Cambria Math" panose="02040503050406030204" pitchFamily="18" charset="0"/>
                                </a:rPr>
                                <m:t>+1</m:t>
                              </m:r>
                            </m:sub>
                          </m:sSub>
                        </m:e>
                      </m:d>
                      <m:r>
                        <a:rPr lang="es-ES" sz="1400" b="0" i="1" smtClean="0">
                          <a:latin typeface="Cambria Math" panose="02040503050406030204" pitchFamily="18" charset="0"/>
                        </a:rPr>
                        <m:t>=</m:t>
                      </m:r>
                      <m:r>
                        <a:rPr lang="es-ES" sz="1400" b="0" i="1" smtClean="0">
                          <a:latin typeface="Cambria Math" panose="02040503050406030204" pitchFamily="18" charset="0"/>
                        </a:rPr>
                        <m:t>𝑈</m:t>
                      </m:r>
                      <m:d>
                        <m:dPr>
                          <m:ctrlPr>
                            <a:rPr lang="es-ES" sz="1400" i="1" smtClean="0">
                              <a:latin typeface="Cambria Math" panose="02040503050406030204" pitchFamily="18" charset="0"/>
                            </a:rPr>
                          </m:ctrlPr>
                        </m:dPr>
                        <m:e>
                          <m:sSub>
                            <m:sSubPr>
                              <m:ctrlPr>
                                <a:rPr lang="es-ES" sz="1400" i="1" smtClean="0">
                                  <a:solidFill>
                                    <a:schemeClr val="accent4">
                                      <a:lumMod val="60000"/>
                                      <a:lumOff val="40000"/>
                                    </a:schemeClr>
                                  </a:solidFill>
                                  <a:latin typeface="Cambria Math" panose="02040503050406030204" pitchFamily="18" charset="0"/>
                                </a:rPr>
                              </m:ctrlPr>
                            </m:sSubPr>
                            <m:e>
                              <m:r>
                                <a:rPr lang="es-ES" sz="1400" b="0" i="1" smtClean="0">
                                  <a:solidFill>
                                    <a:schemeClr val="accent4">
                                      <a:lumMod val="60000"/>
                                      <a:lumOff val="40000"/>
                                    </a:schemeClr>
                                  </a:solidFill>
                                  <a:latin typeface="Cambria Math" panose="02040503050406030204" pitchFamily="18" charset="0"/>
                                </a:rPr>
                                <m:t>𝑡</m:t>
                              </m:r>
                            </m:e>
                            <m:sub>
                              <m:r>
                                <a:rPr lang="es-ES" sz="1400" b="0" i="1" smtClean="0">
                                  <a:solidFill>
                                    <a:schemeClr val="accent4">
                                      <a:lumMod val="60000"/>
                                      <a:lumOff val="40000"/>
                                    </a:schemeClr>
                                  </a:solidFill>
                                  <a:latin typeface="Cambria Math" panose="02040503050406030204" pitchFamily="18" charset="0"/>
                                </a:rPr>
                                <m:t>𝑛</m:t>
                              </m:r>
                            </m:sub>
                          </m:sSub>
                        </m:e>
                      </m:d>
                      <m:r>
                        <a:rPr lang="es-ES" sz="1400" b="0" i="0" smtClean="0">
                          <a:latin typeface="Cambria Math" panose="02040503050406030204" pitchFamily="18" charset="0"/>
                        </a:rPr>
                        <m:t>+</m:t>
                      </m:r>
                      <m:r>
                        <a:rPr lang="es-ES" sz="1400" b="0" i="1" smtClean="0">
                          <a:latin typeface="Cambria Math" panose="02040503050406030204" pitchFamily="18" charset="0"/>
                          <a:ea typeface="Cambria Math" panose="02040503050406030204" pitchFamily="18" charset="0"/>
                        </a:rPr>
                        <m:t>∆</m:t>
                      </m:r>
                      <m:r>
                        <a:rPr lang="es-ES" sz="1400" b="0" i="1" smtClean="0">
                          <a:latin typeface="Cambria Math" panose="02040503050406030204" pitchFamily="18" charset="0"/>
                          <a:ea typeface="Cambria Math" panose="02040503050406030204" pitchFamily="18" charset="0"/>
                        </a:rPr>
                        <m:t>𝑡</m:t>
                      </m:r>
                      <m:r>
                        <a:rPr lang="es-ES" sz="1400" b="0" i="1" smtClean="0">
                          <a:latin typeface="Cambria Math" panose="02040503050406030204" pitchFamily="18" charset="0"/>
                          <a:ea typeface="Cambria Math" panose="02040503050406030204" pitchFamily="18" charset="0"/>
                        </a:rPr>
                        <m:t>·</m:t>
                      </m:r>
                      <m:r>
                        <a:rPr lang="es-ES" sz="1400" b="0" i="1" smtClean="0">
                          <a:latin typeface="Cambria Math" panose="02040503050406030204" pitchFamily="18" charset="0"/>
                          <a:ea typeface="Cambria Math" panose="02040503050406030204" pitchFamily="18" charset="0"/>
                        </a:rPr>
                        <m:t>𝐹</m:t>
                      </m:r>
                      <m:d>
                        <m:dPr>
                          <m:ctrlPr>
                            <a:rPr lang="es-ES" sz="1400" i="1" smtClean="0">
                              <a:latin typeface="Cambria Math" panose="02040503050406030204" pitchFamily="18" charset="0"/>
                              <a:ea typeface="Cambria Math" panose="02040503050406030204" pitchFamily="18" charset="0"/>
                            </a:rPr>
                          </m:ctrlPr>
                        </m:dPr>
                        <m:e>
                          <m:r>
                            <a:rPr lang="es-ES" sz="1400" b="0" i="1" smtClean="0">
                              <a:latin typeface="Cambria Math" panose="02040503050406030204" pitchFamily="18" charset="0"/>
                              <a:ea typeface="Cambria Math" panose="02040503050406030204" pitchFamily="18" charset="0"/>
                            </a:rPr>
                            <m:t>𝑈</m:t>
                          </m:r>
                          <m:r>
                            <a:rPr lang="es-ES" sz="1400" b="0" i="1" smtClean="0">
                              <a:latin typeface="Cambria Math" panose="02040503050406030204" pitchFamily="18" charset="0"/>
                              <a:ea typeface="Cambria Math" panose="02040503050406030204" pitchFamily="18" charset="0"/>
                            </a:rPr>
                            <m:t>(</m:t>
                          </m:r>
                          <m:sSub>
                            <m:sSubPr>
                              <m:ctrlPr>
                                <a:rPr lang="es-ES" sz="1400" b="0" i="1" smtClean="0">
                                  <a:solidFill>
                                    <a:schemeClr val="accent4">
                                      <a:lumMod val="60000"/>
                                      <a:lumOff val="40000"/>
                                    </a:schemeClr>
                                  </a:solidFill>
                                  <a:latin typeface="Cambria Math" panose="02040503050406030204" pitchFamily="18" charset="0"/>
                                  <a:ea typeface="Cambria Math" panose="02040503050406030204" pitchFamily="18" charset="0"/>
                                </a:rPr>
                              </m:ctrlPr>
                            </m:sSubPr>
                            <m:e>
                              <m:r>
                                <a:rPr lang="es-ES" sz="1400" b="0" i="1" smtClean="0">
                                  <a:solidFill>
                                    <a:schemeClr val="accent4">
                                      <a:lumMod val="60000"/>
                                      <a:lumOff val="40000"/>
                                    </a:schemeClr>
                                  </a:solidFill>
                                  <a:latin typeface="Cambria Math" panose="02040503050406030204" pitchFamily="18" charset="0"/>
                                  <a:ea typeface="Cambria Math" panose="02040503050406030204" pitchFamily="18" charset="0"/>
                                </a:rPr>
                                <m:t>𝑡</m:t>
                              </m:r>
                            </m:e>
                            <m:sub>
                              <m:r>
                                <a:rPr lang="es-ES" sz="1400" b="0" i="1" smtClean="0">
                                  <a:solidFill>
                                    <a:schemeClr val="accent4">
                                      <a:lumMod val="60000"/>
                                      <a:lumOff val="40000"/>
                                    </a:schemeClr>
                                  </a:solidFill>
                                  <a:latin typeface="Cambria Math" panose="02040503050406030204" pitchFamily="18" charset="0"/>
                                  <a:ea typeface="Cambria Math" panose="02040503050406030204" pitchFamily="18" charset="0"/>
                                </a:rPr>
                                <m:t>𝑛</m:t>
                              </m:r>
                            </m:sub>
                          </m:sSub>
                          <m:r>
                            <a:rPr lang="es-ES" sz="1400" b="0" i="1" smtClean="0">
                              <a:latin typeface="Cambria Math" panose="02040503050406030204" pitchFamily="18" charset="0"/>
                              <a:ea typeface="Cambria Math" panose="02040503050406030204" pitchFamily="18" charset="0"/>
                            </a:rPr>
                            <m:t>);</m:t>
                          </m:r>
                          <m:sSub>
                            <m:sSubPr>
                              <m:ctrlPr>
                                <a:rPr lang="es-ES" sz="1400" b="0" i="1" smtClean="0">
                                  <a:solidFill>
                                    <a:schemeClr val="accent4">
                                      <a:lumMod val="60000"/>
                                      <a:lumOff val="40000"/>
                                    </a:schemeClr>
                                  </a:solidFill>
                                  <a:latin typeface="Cambria Math" panose="02040503050406030204" pitchFamily="18" charset="0"/>
                                  <a:ea typeface="Cambria Math" panose="02040503050406030204" pitchFamily="18" charset="0"/>
                                </a:rPr>
                              </m:ctrlPr>
                            </m:sSubPr>
                            <m:e>
                              <m:r>
                                <a:rPr lang="es-ES" sz="1400" b="0" i="1" smtClean="0">
                                  <a:solidFill>
                                    <a:schemeClr val="accent4">
                                      <a:lumMod val="60000"/>
                                      <a:lumOff val="40000"/>
                                    </a:schemeClr>
                                  </a:solidFill>
                                  <a:latin typeface="Cambria Math" panose="02040503050406030204" pitchFamily="18" charset="0"/>
                                  <a:ea typeface="Cambria Math" panose="02040503050406030204" pitchFamily="18" charset="0"/>
                                </a:rPr>
                                <m:t>𝑡</m:t>
                              </m:r>
                            </m:e>
                            <m:sub>
                              <m:r>
                                <a:rPr lang="es-ES" sz="1400" b="0" i="1" smtClean="0">
                                  <a:solidFill>
                                    <a:schemeClr val="accent4">
                                      <a:lumMod val="60000"/>
                                      <a:lumOff val="40000"/>
                                    </a:schemeClr>
                                  </a:solidFill>
                                  <a:latin typeface="Cambria Math" panose="02040503050406030204" pitchFamily="18" charset="0"/>
                                  <a:ea typeface="Cambria Math" panose="02040503050406030204" pitchFamily="18" charset="0"/>
                                </a:rPr>
                                <m:t>𝑛</m:t>
                              </m:r>
                            </m:sub>
                          </m:sSub>
                        </m:e>
                      </m:d>
                    </m:oMath>
                  </m:oMathPara>
                </a14:m>
                <a:endParaRPr lang="es-ES" sz="1400" b="1" dirty="0"/>
              </a:p>
              <a:p>
                <a:pPr algn="just"/>
                <a:endParaRPr lang="es-ES" b="1" dirty="0"/>
              </a:p>
              <a:p>
                <a:pPr algn="just"/>
                <a:r>
                  <a:rPr lang="es-ES" sz="1400" b="1" dirty="0"/>
                  <a:t>Anotaciones: </a:t>
                </a:r>
              </a:p>
              <a:p>
                <a:pPr algn="just"/>
                <a:endParaRPr lang="es-ES" sz="800" dirty="0"/>
              </a:p>
              <a:p>
                <a:pPr algn="just"/>
                <a:r>
                  <a:rPr lang="es-ES" sz="1400" dirty="0"/>
                  <a:t>[1] Esquema numérico muy dependiente de </a:t>
                </a:r>
                <a14:m>
                  <m:oMath xmlns:m="http://schemas.openxmlformats.org/officeDocument/2006/math">
                    <m:r>
                      <a:rPr lang="es-ES" sz="1400" b="0" i="1" smtClean="0">
                        <a:latin typeface="Cambria Math" panose="02040503050406030204" pitchFamily="18" charset="0"/>
                      </a:rPr>
                      <m:t>𝑛</m:t>
                    </m:r>
                  </m:oMath>
                </a14:m>
                <a:r>
                  <a:rPr lang="es-ES" sz="1400" dirty="0"/>
                  <a:t> alto para mínimo de precisión. Coste computacional</a:t>
                </a:r>
              </a:p>
            </p:txBody>
          </p:sp>
        </mc:Choice>
        <mc:Fallback xmlns="">
          <p:sp>
            <p:nvSpPr>
              <p:cNvPr id="31" name="CuadroTexto 30">
                <a:extLst>
                  <a:ext uri="{FF2B5EF4-FFF2-40B4-BE49-F238E27FC236}">
                    <a16:creationId xmlns:a16="http://schemas.microsoft.com/office/drawing/2014/main" id="{8A17F85E-0CFC-F0DD-F134-65AFA4AC4BAB}"/>
                  </a:ext>
                </a:extLst>
              </p:cNvPr>
              <p:cNvSpPr txBox="1">
                <a:spLocks noRot="1" noChangeAspect="1" noMove="1" noResize="1" noEditPoints="1" noAdjustHandles="1" noChangeArrowheads="1" noChangeShapeType="1" noTextEdit="1"/>
              </p:cNvSpPr>
              <p:nvPr/>
            </p:nvSpPr>
            <p:spPr>
              <a:xfrm>
                <a:off x="7207863" y="2121874"/>
                <a:ext cx="4318000" cy="1354217"/>
              </a:xfrm>
              <a:prstGeom prst="rect">
                <a:avLst/>
              </a:prstGeom>
              <a:blipFill>
                <a:blip r:embed="rId15"/>
                <a:stretch>
                  <a:fillRect l="-423" r="-282" b="-4054"/>
                </a:stretch>
              </a:blipFill>
            </p:spPr>
            <p:txBody>
              <a:bodyPr/>
              <a:lstStyle/>
              <a:p>
                <a:r>
                  <a:rPr lang="es-ES">
                    <a:noFill/>
                  </a:rPr>
                  <a:t> </a:t>
                </a:r>
              </a:p>
            </p:txBody>
          </p:sp>
        </mc:Fallback>
      </mc:AlternateContent>
    </p:spTree>
    <p:extLst>
      <p:ext uri="{BB962C8B-B14F-4D97-AF65-F5344CB8AC3E}">
        <p14:creationId xmlns:p14="http://schemas.microsoft.com/office/powerpoint/2010/main" val="274328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Conector recto 12">
            <a:extLst>
              <a:ext uri="{FF2B5EF4-FFF2-40B4-BE49-F238E27FC236}">
                <a16:creationId xmlns:a16="http://schemas.microsoft.com/office/drawing/2014/main" id="{113FBF83-68F3-8079-B5A1-D473E2169656}"/>
              </a:ext>
            </a:extLst>
          </p:cNvPr>
          <p:cNvCxnSpPr>
            <a:cxnSpLocks/>
          </p:cNvCxnSpPr>
          <p:nvPr/>
        </p:nvCxnSpPr>
        <p:spPr>
          <a:xfrm flipV="1">
            <a:off x="3532277" y="2622167"/>
            <a:ext cx="1938" cy="2087386"/>
          </a:xfrm>
          <a:prstGeom prst="line">
            <a:avLst/>
          </a:prstGeom>
          <a:ln w="19050">
            <a:solidFill>
              <a:srgbClr val="FFC000"/>
            </a:solidFill>
            <a:prstDash val="lgDash"/>
          </a:ln>
        </p:spPr>
        <p:style>
          <a:lnRef idx="2">
            <a:schemeClr val="accent1"/>
          </a:lnRef>
          <a:fillRef idx="0">
            <a:schemeClr val="accent1"/>
          </a:fillRef>
          <a:effectRef idx="1">
            <a:schemeClr val="accent1"/>
          </a:effectRef>
          <a:fontRef idx="minor">
            <a:schemeClr val="tx1"/>
          </a:fontRef>
        </p:style>
      </p:cxnSp>
      <p:sp>
        <p:nvSpPr>
          <p:cNvPr id="61" name="Rectángulo: esquinas redondeadas 60">
            <a:extLst>
              <a:ext uri="{FF2B5EF4-FFF2-40B4-BE49-F238E27FC236}">
                <a16:creationId xmlns:a16="http://schemas.microsoft.com/office/drawing/2014/main" id="{7FD4FBE2-F078-AA6E-C82E-BD92D76A8B08}"/>
              </a:ext>
            </a:extLst>
          </p:cNvPr>
          <p:cNvSpPr/>
          <p:nvPr/>
        </p:nvSpPr>
        <p:spPr>
          <a:xfrm>
            <a:off x="298408" y="198394"/>
            <a:ext cx="2520416" cy="363818"/>
          </a:xfrm>
          <a:prstGeom prst="roundRect">
            <a:avLst>
              <a:gd name="adj" fmla="val 34121"/>
            </a:avLst>
          </a:prstGeom>
          <a:solidFill>
            <a:schemeClr val="tx2">
              <a:lumMod val="10000"/>
              <a:lumOff val="9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6E0B9D57-DD76-9338-C150-EB9BE90DF5C6}"/>
                  </a:ext>
                </a:extLst>
              </p:cNvPr>
              <p:cNvSpPr txBox="1"/>
              <p:nvPr/>
            </p:nvSpPr>
            <p:spPr>
              <a:xfrm>
                <a:off x="5041922" y="2735409"/>
                <a:ext cx="1343316"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solidFill>
                                <a:srgbClr val="FF0000"/>
                              </a:solidFill>
                              <a:latin typeface="Cambria Math" panose="02040503050406030204" pitchFamily="18" charset="0"/>
                            </a:rPr>
                          </m:ctrlPr>
                        </m:sSubPr>
                        <m:e>
                          <m:r>
                            <a:rPr lang="es-ES" b="0" i="1" smtClean="0">
                              <a:solidFill>
                                <a:srgbClr val="FF0000"/>
                              </a:solidFill>
                              <a:latin typeface="Cambria Math" panose="02040503050406030204" pitchFamily="18" charset="0"/>
                            </a:rPr>
                            <m:t>𝑈</m:t>
                          </m:r>
                        </m:e>
                        <m:sub>
                          <m:r>
                            <a:rPr lang="es-ES" b="0" i="1" smtClean="0">
                              <a:solidFill>
                                <a:srgbClr val="FF0000"/>
                              </a:solidFill>
                              <a:latin typeface="Cambria Math" panose="02040503050406030204" pitchFamily="18" charset="0"/>
                            </a:rPr>
                            <m:t>𝑎𝑛𝑎𝑙𝑖𝑡𝑖𝑐𝑜</m:t>
                          </m:r>
                        </m:sub>
                      </m:sSub>
                      <m:r>
                        <a:rPr lang="es-ES" b="0" i="1" smtClean="0">
                          <a:solidFill>
                            <a:srgbClr val="FF0000"/>
                          </a:solidFill>
                          <a:latin typeface="Cambria Math" panose="02040503050406030204" pitchFamily="18" charset="0"/>
                        </a:rPr>
                        <m:t>(</m:t>
                      </m:r>
                      <m:sSub>
                        <m:sSubPr>
                          <m:ctrlPr>
                            <a:rPr lang="es-ES" b="0" i="1" smtClean="0">
                              <a:solidFill>
                                <a:srgbClr val="FF0000"/>
                              </a:solidFill>
                              <a:latin typeface="Cambria Math" panose="02040503050406030204" pitchFamily="18" charset="0"/>
                            </a:rPr>
                          </m:ctrlPr>
                        </m:sSubPr>
                        <m:e>
                          <m:r>
                            <a:rPr lang="es-ES" b="0" i="1" smtClean="0">
                              <a:solidFill>
                                <a:srgbClr val="FF0000"/>
                              </a:solidFill>
                              <a:latin typeface="Cambria Math" panose="02040503050406030204" pitchFamily="18" charset="0"/>
                            </a:rPr>
                            <m:t>𝑡</m:t>
                          </m:r>
                        </m:e>
                        <m:sub>
                          <m:r>
                            <a:rPr lang="es-ES" b="0" i="1" smtClean="0">
                              <a:solidFill>
                                <a:srgbClr val="FF0000"/>
                              </a:solidFill>
                              <a:latin typeface="Cambria Math" panose="02040503050406030204" pitchFamily="18" charset="0"/>
                            </a:rPr>
                            <m:t>1</m:t>
                          </m:r>
                        </m:sub>
                      </m:sSub>
                      <m:r>
                        <a:rPr lang="es-ES" b="0" i="1" smtClean="0">
                          <a:solidFill>
                            <a:srgbClr val="FF0000"/>
                          </a:solidFill>
                          <a:latin typeface="Cambria Math" panose="02040503050406030204" pitchFamily="18" charset="0"/>
                        </a:rPr>
                        <m:t>)</m:t>
                      </m:r>
                    </m:oMath>
                  </m:oMathPara>
                </a14:m>
                <a:endParaRPr lang="es-ES" dirty="0">
                  <a:solidFill>
                    <a:srgbClr val="FF0000"/>
                  </a:solidFill>
                </a:endParaRPr>
              </a:p>
            </p:txBody>
          </p:sp>
        </mc:Choice>
        <mc:Fallback xmlns="">
          <p:sp>
            <p:nvSpPr>
              <p:cNvPr id="33" name="CuadroTexto 32">
                <a:extLst>
                  <a:ext uri="{FF2B5EF4-FFF2-40B4-BE49-F238E27FC236}">
                    <a16:creationId xmlns:a16="http://schemas.microsoft.com/office/drawing/2014/main" id="{6E0B9D57-DD76-9338-C150-EB9BE90DF5C6}"/>
                  </a:ext>
                </a:extLst>
              </p:cNvPr>
              <p:cNvSpPr txBox="1">
                <a:spLocks noRot="1" noChangeAspect="1" noMove="1" noResize="1" noEditPoints="1" noAdjustHandles="1" noChangeArrowheads="1" noChangeShapeType="1" noTextEdit="1"/>
              </p:cNvSpPr>
              <p:nvPr/>
            </p:nvSpPr>
            <p:spPr>
              <a:xfrm>
                <a:off x="5041922" y="2735409"/>
                <a:ext cx="1343316" cy="276999"/>
              </a:xfrm>
              <a:prstGeom prst="rect">
                <a:avLst/>
              </a:prstGeom>
              <a:blipFill>
                <a:blip r:embed="rId2"/>
                <a:stretch>
                  <a:fillRect l="-3636" t="-4444" r="-6364" b="-3555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2B206633-99E9-D6E1-70F8-06DA8FABE7BA}"/>
                  </a:ext>
                </a:extLst>
              </p:cNvPr>
              <p:cNvSpPr txBox="1"/>
              <p:nvPr/>
            </p:nvSpPr>
            <p:spPr>
              <a:xfrm>
                <a:off x="462870" y="1025634"/>
                <a:ext cx="2869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400" b="1" i="1" smtClean="0">
                          <a:latin typeface="Cambria Math" panose="02040503050406030204" pitchFamily="18" charset="0"/>
                        </a:rPr>
                        <m:t>𝑼</m:t>
                      </m:r>
                    </m:oMath>
                  </m:oMathPara>
                </a14:m>
                <a:endParaRPr lang="es-ES" sz="2400" b="1" dirty="0"/>
              </a:p>
            </p:txBody>
          </p:sp>
        </mc:Choice>
        <mc:Fallback xmlns="">
          <p:sp>
            <p:nvSpPr>
              <p:cNvPr id="8" name="CuadroTexto 7">
                <a:extLst>
                  <a:ext uri="{FF2B5EF4-FFF2-40B4-BE49-F238E27FC236}">
                    <a16:creationId xmlns:a16="http://schemas.microsoft.com/office/drawing/2014/main" id="{2B206633-99E9-D6E1-70F8-06DA8FABE7BA}"/>
                  </a:ext>
                </a:extLst>
              </p:cNvPr>
              <p:cNvSpPr txBox="1">
                <a:spLocks noRot="1" noChangeAspect="1" noMove="1" noResize="1" noEditPoints="1" noAdjustHandles="1" noChangeArrowheads="1" noChangeShapeType="1" noTextEdit="1"/>
              </p:cNvSpPr>
              <p:nvPr/>
            </p:nvSpPr>
            <p:spPr>
              <a:xfrm>
                <a:off x="462870" y="1025634"/>
                <a:ext cx="286938" cy="369332"/>
              </a:xfrm>
              <a:prstGeom prst="rect">
                <a:avLst/>
              </a:prstGeom>
              <a:blipFill>
                <a:blip r:embed="rId3"/>
                <a:stretch>
                  <a:fillRect l="-27660" r="-23404" b="-491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AC00AC8-7DEE-769D-0760-D6EAC430B75B}"/>
                  </a:ext>
                </a:extLst>
              </p:cNvPr>
              <p:cNvSpPr txBox="1"/>
              <p:nvPr/>
            </p:nvSpPr>
            <p:spPr>
              <a:xfrm>
                <a:off x="6400120" y="4875334"/>
                <a:ext cx="19236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400" b="1" i="1" smtClean="0">
                          <a:latin typeface="Cambria Math" panose="02040503050406030204" pitchFamily="18" charset="0"/>
                        </a:rPr>
                        <m:t>𝒕</m:t>
                      </m:r>
                    </m:oMath>
                  </m:oMathPara>
                </a14:m>
                <a:endParaRPr lang="es-ES" sz="2400" b="1" dirty="0"/>
              </a:p>
            </p:txBody>
          </p:sp>
        </mc:Choice>
        <mc:Fallback xmlns="">
          <p:sp>
            <p:nvSpPr>
              <p:cNvPr id="9" name="CuadroTexto 8">
                <a:extLst>
                  <a:ext uri="{FF2B5EF4-FFF2-40B4-BE49-F238E27FC236}">
                    <a16:creationId xmlns:a16="http://schemas.microsoft.com/office/drawing/2014/main" id="{5AC00AC8-7DEE-769D-0760-D6EAC430B75B}"/>
                  </a:ext>
                </a:extLst>
              </p:cNvPr>
              <p:cNvSpPr txBox="1">
                <a:spLocks noRot="1" noChangeAspect="1" noMove="1" noResize="1" noEditPoints="1" noAdjustHandles="1" noChangeArrowheads="1" noChangeShapeType="1" noTextEdit="1"/>
              </p:cNvSpPr>
              <p:nvPr/>
            </p:nvSpPr>
            <p:spPr>
              <a:xfrm>
                <a:off x="6400120" y="4875334"/>
                <a:ext cx="192360" cy="369332"/>
              </a:xfrm>
              <a:prstGeom prst="rect">
                <a:avLst/>
              </a:prstGeom>
              <a:blipFill>
                <a:blip r:embed="rId4"/>
                <a:stretch>
                  <a:fillRect l="-35484" r="-35484" b="-3333"/>
                </a:stretch>
              </a:blipFill>
            </p:spPr>
            <p:txBody>
              <a:bodyPr/>
              <a:lstStyle/>
              <a:p>
                <a:r>
                  <a:rPr lang="es-ES">
                    <a:noFill/>
                  </a:rPr>
                  <a:t> </a:t>
                </a:r>
              </a:p>
            </p:txBody>
          </p:sp>
        </mc:Fallback>
      </mc:AlternateContent>
      <p:cxnSp>
        <p:nvCxnSpPr>
          <p:cNvPr id="3" name="Conector recto de flecha 2">
            <a:extLst>
              <a:ext uri="{FF2B5EF4-FFF2-40B4-BE49-F238E27FC236}">
                <a16:creationId xmlns:a16="http://schemas.microsoft.com/office/drawing/2014/main" id="{A839398E-99ED-0971-37D1-244BFFC90F44}"/>
              </a:ext>
            </a:extLst>
          </p:cNvPr>
          <p:cNvCxnSpPr/>
          <p:nvPr/>
        </p:nvCxnSpPr>
        <p:spPr>
          <a:xfrm flipV="1">
            <a:off x="850220" y="1210300"/>
            <a:ext cx="0" cy="351790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 name="Conector recto de flecha 3">
            <a:extLst>
              <a:ext uri="{FF2B5EF4-FFF2-40B4-BE49-F238E27FC236}">
                <a16:creationId xmlns:a16="http://schemas.microsoft.com/office/drawing/2014/main" id="{FD35F775-54EA-7A41-2228-638CFE7AC227}"/>
              </a:ext>
            </a:extLst>
          </p:cNvPr>
          <p:cNvCxnSpPr>
            <a:cxnSpLocks/>
          </p:cNvCxnSpPr>
          <p:nvPr/>
        </p:nvCxnSpPr>
        <p:spPr>
          <a:xfrm>
            <a:off x="850220" y="4728200"/>
            <a:ext cx="554990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456216F3-7526-FC87-5E87-5FB5A9BB0E07}"/>
                  </a:ext>
                </a:extLst>
              </p:cNvPr>
              <p:cNvSpPr txBox="1"/>
              <p:nvPr/>
            </p:nvSpPr>
            <p:spPr>
              <a:xfrm>
                <a:off x="142463" y="4556002"/>
                <a:ext cx="6160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solidFill>
                            <a:schemeClr val="accent4">
                              <a:lumMod val="60000"/>
                              <a:lumOff val="40000"/>
                            </a:schemeClr>
                          </a:solidFill>
                          <a:latin typeface="Cambria Math" panose="02040503050406030204" pitchFamily="18" charset="0"/>
                        </a:rPr>
                        <m:t>𝑈</m:t>
                      </m:r>
                      <m:d>
                        <m:dPr>
                          <m:ctrlPr>
                            <a:rPr lang="es-ES" b="0" i="1" smtClean="0">
                              <a:solidFill>
                                <a:schemeClr val="accent4">
                                  <a:lumMod val="60000"/>
                                  <a:lumOff val="40000"/>
                                </a:schemeClr>
                              </a:solidFill>
                              <a:latin typeface="Cambria Math" panose="02040503050406030204" pitchFamily="18" charset="0"/>
                            </a:rPr>
                          </m:ctrlPr>
                        </m:dPr>
                        <m:e>
                          <m:sSub>
                            <m:sSubPr>
                              <m:ctrlPr>
                                <a:rPr lang="es-ES" b="0" i="1" smtClean="0">
                                  <a:solidFill>
                                    <a:schemeClr val="accent4">
                                      <a:lumMod val="60000"/>
                                      <a:lumOff val="40000"/>
                                    </a:schemeClr>
                                  </a:solidFill>
                                  <a:latin typeface="Cambria Math" panose="02040503050406030204" pitchFamily="18" charset="0"/>
                                </a:rPr>
                              </m:ctrlPr>
                            </m:sSubPr>
                            <m:e>
                              <m:r>
                                <a:rPr lang="es-ES" b="0" i="1" smtClean="0">
                                  <a:solidFill>
                                    <a:schemeClr val="accent4">
                                      <a:lumMod val="60000"/>
                                      <a:lumOff val="40000"/>
                                    </a:schemeClr>
                                  </a:solidFill>
                                  <a:latin typeface="Cambria Math" panose="02040503050406030204" pitchFamily="18" charset="0"/>
                                </a:rPr>
                                <m:t>𝑡</m:t>
                              </m:r>
                            </m:e>
                            <m:sub>
                              <m:r>
                                <a:rPr lang="es-ES" b="0" i="1" smtClean="0">
                                  <a:solidFill>
                                    <a:schemeClr val="accent4">
                                      <a:lumMod val="60000"/>
                                      <a:lumOff val="40000"/>
                                    </a:schemeClr>
                                  </a:solidFill>
                                  <a:latin typeface="Cambria Math" panose="02040503050406030204" pitchFamily="18" charset="0"/>
                                </a:rPr>
                                <m:t>0</m:t>
                              </m:r>
                            </m:sub>
                          </m:sSub>
                        </m:e>
                      </m:d>
                    </m:oMath>
                  </m:oMathPara>
                </a14:m>
                <a:endParaRPr lang="es-ES" dirty="0">
                  <a:solidFill>
                    <a:schemeClr val="accent4">
                      <a:lumMod val="60000"/>
                      <a:lumOff val="40000"/>
                    </a:schemeClr>
                  </a:solidFill>
                </a:endParaRPr>
              </a:p>
            </p:txBody>
          </p:sp>
        </mc:Choice>
        <mc:Fallback xmlns="">
          <p:sp>
            <p:nvSpPr>
              <p:cNvPr id="11" name="CuadroTexto 10">
                <a:extLst>
                  <a:ext uri="{FF2B5EF4-FFF2-40B4-BE49-F238E27FC236}">
                    <a16:creationId xmlns:a16="http://schemas.microsoft.com/office/drawing/2014/main" id="{456216F3-7526-FC87-5E87-5FB5A9BB0E07}"/>
                  </a:ext>
                </a:extLst>
              </p:cNvPr>
              <p:cNvSpPr txBox="1">
                <a:spLocks noRot="1" noChangeAspect="1" noMove="1" noResize="1" noEditPoints="1" noAdjustHandles="1" noChangeArrowheads="1" noChangeShapeType="1" noTextEdit="1"/>
              </p:cNvSpPr>
              <p:nvPr/>
            </p:nvSpPr>
            <p:spPr>
              <a:xfrm>
                <a:off x="142463" y="4556002"/>
                <a:ext cx="616066" cy="276999"/>
              </a:xfrm>
              <a:prstGeom prst="rect">
                <a:avLst/>
              </a:prstGeom>
              <a:blipFill>
                <a:blip r:embed="rId5"/>
                <a:stretch>
                  <a:fillRect l="-6931" b="-1521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41B03E43-4EC8-72B0-EAEE-5086849088C9}"/>
                  </a:ext>
                </a:extLst>
              </p:cNvPr>
              <p:cNvSpPr txBox="1"/>
              <p:nvPr/>
            </p:nvSpPr>
            <p:spPr>
              <a:xfrm>
                <a:off x="732523" y="4810568"/>
                <a:ext cx="2417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0</m:t>
                          </m:r>
                        </m:sub>
                      </m:sSub>
                    </m:oMath>
                  </m:oMathPara>
                </a14:m>
                <a:endParaRPr lang="es-ES" dirty="0"/>
              </a:p>
            </p:txBody>
          </p:sp>
        </mc:Choice>
        <mc:Fallback xmlns="">
          <p:sp>
            <p:nvSpPr>
              <p:cNvPr id="12" name="CuadroTexto 11">
                <a:extLst>
                  <a:ext uri="{FF2B5EF4-FFF2-40B4-BE49-F238E27FC236}">
                    <a16:creationId xmlns:a16="http://schemas.microsoft.com/office/drawing/2014/main" id="{41B03E43-4EC8-72B0-EAEE-5086849088C9}"/>
                  </a:ext>
                </a:extLst>
              </p:cNvPr>
              <p:cNvSpPr txBox="1">
                <a:spLocks noRot="1" noChangeAspect="1" noMove="1" noResize="1" noEditPoints="1" noAdjustHandles="1" noChangeArrowheads="1" noChangeShapeType="1" noTextEdit="1"/>
              </p:cNvSpPr>
              <p:nvPr/>
            </p:nvSpPr>
            <p:spPr>
              <a:xfrm>
                <a:off x="732523" y="4810568"/>
                <a:ext cx="241796" cy="276999"/>
              </a:xfrm>
              <a:prstGeom prst="rect">
                <a:avLst/>
              </a:prstGeom>
              <a:blipFill>
                <a:blip r:embed="rId6"/>
                <a:stretch>
                  <a:fillRect l="-20000" r="-10000" b="-15217"/>
                </a:stretch>
              </a:blipFill>
            </p:spPr>
            <p:txBody>
              <a:bodyPr/>
              <a:lstStyle/>
              <a:p>
                <a:r>
                  <a:rPr lang="es-ES">
                    <a:noFill/>
                  </a:rPr>
                  <a:t> </a:t>
                </a:r>
              </a:p>
            </p:txBody>
          </p:sp>
        </mc:Fallback>
      </mc:AlternateContent>
      <p:cxnSp>
        <p:nvCxnSpPr>
          <p:cNvPr id="14" name="Conector recto 13">
            <a:extLst>
              <a:ext uri="{FF2B5EF4-FFF2-40B4-BE49-F238E27FC236}">
                <a16:creationId xmlns:a16="http://schemas.microsoft.com/office/drawing/2014/main" id="{50261521-5920-3FED-CAA5-E21A5AF27B4B}"/>
              </a:ext>
            </a:extLst>
          </p:cNvPr>
          <p:cNvCxnSpPr>
            <a:cxnSpLocks/>
          </p:cNvCxnSpPr>
          <p:nvPr/>
        </p:nvCxnSpPr>
        <p:spPr>
          <a:xfrm flipH="1" flipV="1">
            <a:off x="5970061" y="161492"/>
            <a:ext cx="4609" cy="4552475"/>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708EC035-B942-5EF0-63B3-9C09ED644C78}"/>
                  </a:ext>
                </a:extLst>
              </p:cNvPr>
              <p:cNvSpPr txBox="1"/>
              <p:nvPr/>
            </p:nvSpPr>
            <p:spPr>
              <a:xfrm>
                <a:off x="5872573" y="4815266"/>
                <a:ext cx="2364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1</m:t>
                          </m:r>
                        </m:sub>
                      </m:sSub>
                    </m:oMath>
                  </m:oMathPara>
                </a14:m>
                <a:endParaRPr lang="es-ES" dirty="0"/>
              </a:p>
            </p:txBody>
          </p:sp>
        </mc:Choice>
        <mc:Fallback xmlns="">
          <p:sp>
            <p:nvSpPr>
              <p:cNvPr id="27" name="CuadroTexto 26">
                <a:extLst>
                  <a:ext uri="{FF2B5EF4-FFF2-40B4-BE49-F238E27FC236}">
                    <a16:creationId xmlns:a16="http://schemas.microsoft.com/office/drawing/2014/main" id="{708EC035-B942-5EF0-63B3-9C09ED644C78}"/>
                  </a:ext>
                </a:extLst>
              </p:cNvPr>
              <p:cNvSpPr txBox="1">
                <a:spLocks noRot="1" noChangeAspect="1" noMove="1" noResize="1" noEditPoints="1" noAdjustHandles="1" noChangeArrowheads="1" noChangeShapeType="1" noTextEdit="1"/>
              </p:cNvSpPr>
              <p:nvPr/>
            </p:nvSpPr>
            <p:spPr>
              <a:xfrm>
                <a:off x="5872573" y="4815266"/>
                <a:ext cx="236475" cy="276999"/>
              </a:xfrm>
              <a:prstGeom prst="rect">
                <a:avLst/>
              </a:prstGeom>
              <a:blipFill>
                <a:blip r:embed="rId7"/>
                <a:stretch>
                  <a:fillRect l="-20513" r="-10256" b="-15556"/>
                </a:stretch>
              </a:blipFill>
            </p:spPr>
            <p:txBody>
              <a:bodyPr/>
              <a:lstStyle/>
              <a:p>
                <a:r>
                  <a:rPr lang="es-ES">
                    <a:noFill/>
                  </a:rPr>
                  <a:t> </a:t>
                </a:r>
              </a:p>
            </p:txBody>
          </p:sp>
        </mc:Fallback>
      </mc:AlternateContent>
      <p:sp>
        <p:nvSpPr>
          <p:cNvPr id="32" name="Elipse 31">
            <a:extLst>
              <a:ext uri="{FF2B5EF4-FFF2-40B4-BE49-F238E27FC236}">
                <a16:creationId xmlns:a16="http://schemas.microsoft.com/office/drawing/2014/main" id="{0665217D-4DE0-1553-8C5B-4BC5B4F4EAD7}"/>
              </a:ext>
            </a:extLst>
          </p:cNvPr>
          <p:cNvSpPr/>
          <p:nvPr/>
        </p:nvSpPr>
        <p:spPr>
          <a:xfrm>
            <a:off x="5909923" y="2588666"/>
            <a:ext cx="157483" cy="147801"/>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id="{799C3D28-2EE9-BF48-22A6-1D4866B98D43}"/>
              </a:ext>
            </a:extLst>
          </p:cNvPr>
          <p:cNvSpPr/>
          <p:nvPr/>
        </p:nvSpPr>
        <p:spPr>
          <a:xfrm>
            <a:off x="770032" y="4647183"/>
            <a:ext cx="157483" cy="147801"/>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CuadroTexto 34">
            <a:extLst>
              <a:ext uri="{FF2B5EF4-FFF2-40B4-BE49-F238E27FC236}">
                <a16:creationId xmlns:a16="http://schemas.microsoft.com/office/drawing/2014/main" id="{A7C18867-6604-A7BE-D2A0-476E407C02FA}"/>
              </a:ext>
            </a:extLst>
          </p:cNvPr>
          <p:cNvSpPr txBox="1"/>
          <p:nvPr/>
        </p:nvSpPr>
        <p:spPr>
          <a:xfrm>
            <a:off x="298408" y="198394"/>
            <a:ext cx="2520416" cy="369332"/>
          </a:xfrm>
          <a:prstGeom prst="rect">
            <a:avLst/>
          </a:prstGeom>
          <a:noFill/>
        </p:spPr>
        <p:txBody>
          <a:bodyPr wrap="square" rtlCol="0">
            <a:spAutoFit/>
          </a:bodyPr>
          <a:lstStyle/>
          <a:p>
            <a:pPr algn="ctr"/>
            <a:r>
              <a:rPr lang="es-ES" b="1" i="1" dirty="0">
                <a:latin typeface="+mj-lt"/>
              </a:rPr>
              <a:t>Runge-</a:t>
            </a:r>
            <a:r>
              <a:rPr lang="es-ES" b="1" i="1" dirty="0" err="1">
                <a:latin typeface="+mj-lt"/>
              </a:rPr>
              <a:t>Kutta</a:t>
            </a:r>
            <a:r>
              <a:rPr lang="es-ES" b="1" i="1" dirty="0">
                <a:latin typeface="+mj-lt"/>
              </a:rPr>
              <a:t> con n=3</a:t>
            </a:r>
            <a:endParaRPr lang="es-ES" b="1" i="1" dirty="0"/>
          </a:p>
        </p:txBody>
      </p:sp>
      <p:cxnSp>
        <p:nvCxnSpPr>
          <p:cNvPr id="37" name="Conector recto 36">
            <a:extLst>
              <a:ext uri="{FF2B5EF4-FFF2-40B4-BE49-F238E27FC236}">
                <a16:creationId xmlns:a16="http://schemas.microsoft.com/office/drawing/2014/main" id="{C17230E1-CF10-3515-362A-70400620354E}"/>
              </a:ext>
            </a:extLst>
          </p:cNvPr>
          <p:cNvCxnSpPr>
            <a:cxnSpLocks/>
          </p:cNvCxnSpPr>
          <p:nvPr/>
        </p:nvCxnSpPr>
        <p:spPr>
          <a:xfrm flipV="1">
            <a:off x="863214" y="161492"/>
            <a:ext cx="5106847" cy="4529586"/>
          </a:xfrm>
          <a:prstGeom prst="line">
            <a:avLst/>
          </a:prstGeom>
          <a:ln>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45" name="Forma libre: forma 44">
            <a:extLst>
              <a:ext uri="{FF2B5EF4-FFF2-40B4-BE49-F238E27FC236}">
                <a16:creationId xmlns:a16="http://schemas.microsoft.com/office/drawing/2014/main" id="{DAC03AC0-4047-C081-FAE6-E1CFF7C6A96D}"/>
              </a:ext>
            </a:extLst>
          </p:cNvPr>
          <p:cNvSpPr/>
          <p:nvPr/>
        </p:nvSpPr>
        <p:spPr>
          <a:xfrm rot="468354">
            <a:off x="1227741" y="4365950"/>
            <a:ext cx="308186" cy="355133"/>
          </a:xfrm>
          <a:custGeom>
            <a:avLst/>
            <a:gdLst>
              <a:gd name="connsiteX0" fmla="*/ 0 w 250166"/>
              <a:gd name="connsiteY0" fmla="*/ 0 h 301924"/>
              <a:gd name="connsiteX1" fmla="*/ 189781 w 250166"/>
              <a:gd name="connsiteY1" fmla="*/ 103517 h 301924"/>
              <a:gd name="connsiteX2" fmla="*/ 250166 w 250166"/>
              <a:gd name="connsiteY2" fmla="*/ 301924 h 301924"/>
            </a:gdLst>
            <a:ahLst/>
            <a:cxnLst>
              <a:cxn ang="0">
                <a:pos x="connsiteX0" y="connsiteY0"/>
              </a:cxn>
              <a:cxn ang="0">
                <a:pos x="connsiteX1" y="connsiteY1"/>
              </a:cxn>
              <a:cxn ang="0">
                <a:pos x="connsiteX2" y="connsiteY2"/>
              </a:cxn>
            </a:cxnLst>
            <a:rect l="l" t="t" r="r" b="b"/>
            <a:pathLst>
              <a:path w="250166" h="301924">
                <a:moveTo>
                  <a:pt x="0" y="0"/>
                </a:moveTo>
                <a:cubicBezTo>
                  <a:pt x="74043" y="26598"/>
                  <a:pt x="148087" y="53196"/>
                  <a:pt x="189781" y="103517"/>
                </a:cubicBezTo>
                <a:cubicBezTo>
                  <a:pt x="231475" y="153838"/>
                  <a:pt x="240820" y="227881"/>
                  <a:pt x="250166" y="301924"/>
                </a:cubicBezTo>
              </a:path>
            </a:pathLst>
          </a:cu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esquinas redondeadas 1">
            <a:extLst>
              <a:ext uri="{FF2B5EF4-FFF2-40B4-BE49-F238E27FC236}">
                <a16:creationId xmlns:a16="http://schemas.microsoft.com/office/drawing/2014/main" id="{9F87A1AD-3BA1-A3C2-F632-D0FA8E2833E8}"/>
              </a:ext>
            </a:extLst>
          </p:cNvPr>
          <p:cNvSpPr/>
          <p:nvPr/>
        </p:nvSpPr>
        <p:spPr>
          <a:xfrm>
            <a:off x="7613094" y="1394966"/>
            <a:ext cx="4020381" cy="3535406"/>
          </a:xfrm>
          <a:prstGeom prst="roundRect">
            <a:avLst>
              <a:gd name="adj" fmla="val 14158"/>
            </a:avLst>
          </a:prstGeom>
          <a:solidFill>
            <a:schemeClr val="tx2">
              <a:lumMod val="10000"/>
              <a:lumOff val="9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5" name="Rectángulo: esquinas redondeadas 4">
            <a:extLst>
              <a:ext uri="{FF2B5EF4-FFF2-40B4-BE49-F238E27FC236}">
                <a16:creationId xmlns:a16="http://schemas.microsoft.com/office/drawing/2014/main" id="{59AEF30D-FC4F-D54B-D032-8133E2AEB4DF}"/>
              </a:ext>
            </a:extLst>
          </p:cNvPr>
          <p:cNvSpPr/>
          <p:nvPr/>
        </p:nvSpPr>
        <p:spPr>
          <a:xfrm>
            <a:off x="7926229" y="1533538"/>
            <a:ext cx="3394109" cy="1683665"/>
          </a:xfrm>
          <a:prstGeom prst="roundRect">
            <a:avLst>
              <a:gd name="adj" fmla="val 13029"/>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40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290B5E97-F671-02CB-9427-98A5577ABEF5}"/>
                  </a:ext>
                </a:extLst>
              </p:cNvPr>
              <p:cNvSpPr txBox="1"/>
              <p:nvPr/>
            </p:nvSpPr>
            <p:spPr>
              <a:xfrm>
                <a:off x="7836311" y="1582342"/>
                <a:ext cx="3717701" cy="3244734"/>
              </a:xfrm>
              <a:prstGeom prst="rect">
                <a:avLst/>
              </a:prstGeom>
              <a:noFill/>
            </p:spPr>
            <p:txBody>
              <a:bodyPr wrap="square" rtlCol="0">
                <a:spAutoFit/>
              </a:bodyPr>
              <a:lstStyle/>
              <a:p>
                <a:pPr algn="just"/>
                <a14:m>
                  <m:oMathPara xmlns:m="http://schemas.openxmlformats.org/officeDocument/2006/math">
                    <m:oMathParaPr>
                      <m:jc m:val="center"/>
                    </m:oMathParaPr>
                    <m:oMath xmlns:m="http://schemas.openxmlformats.org/officeDocument/2006/math">
                      <m:r>
                        <a:rPr lang="es-ES" sz="1100" b="0" i="1" smtClean="0">
                          <a:latin typeface="Cambria Math" panose="02040503050406030204" pitchFamily="18" charset="0"/>
                        </a:rPr>
                        <m:t>𝑈</m:t>
                      </m:r>
                      <m:d>
                        <m:dPr>
                          <m:ctrlPr>
                            <a:rPr lang="es-ES" sz="1100" i="1" smtClean="0">
                              <a:latin typeface="Cambria Math" panose="02040503050406030204" pitchFamily="18" charset="0"/>
                            </a:rPr>
                          </m:ctrlPr>
                        </m:dPr>
                        <m:e>
                          <m:sSub>
                            <m:sSubPr>
                              <m:ctrlPr>
                                <a:rPr lang="es-ES" sz="1100" i="1" smtClean="0">
                                  <a:latin typeface="Cambria Math" panose="02040503050406030204" pitchFamily="18" charset="0"/>
                                </a:rPr>
                              </m:ctrlPr>
                            </m:sSubPr>
                            <m:e>
                              <m:r>
                                <a:rPr lang="es-ES" sz="1100" b="0" i="1" smtClean="0">
                                  <a:latin typeface="Cambria Math" panose="02040503050406030204" pitchFamily="18" charset="0"/>
                                </a:rPr>
                                <m:t>𝑡</m:t>
                              </m:r>
                            </m:e>
                            <m:sub>
                              <m:r>
                                <a:rPr lang="es-ES" sz="1100" b="0" i="1" smtClean="0">
                                  <a:latin typeface="Cambria Math" panose="02040503050406030204" pitchFamily="18" charset="0"/>
                                </a:rPr>
                                <m:t>𝑛</m:t>
                              </m:r>
                              <m:r>
                                <a:rPr lang="es-ES" sz="1100" b="0" i="1" smtClean="0">
                                  <a:latin typeface="Cambria Math" panose="02040503050406030204" pitchFamily="18" charset="0"/>
                                </a:rPr>
                                <m:t>+1</m:t>
                              </m:r>
                            </m:sub>
                          </m:sSub>
                        </m:e>
                      </m:d>
                      <m:r>
                        <a:rPr lang="es-ES" sz="1100" b="0" i="1" smtClean="0">
                          <a:latin typeface="Cambria Math" panose="02040503050406030204" pitchFamily="18" charset="0"/>
                        </a:rPr>
                        <m:t>=</m:t>
                      </m:r>
                      <m:r>
                        <a:rPr lang="es-ES" sz="1100" b="0" i="1" smtClean="0">
                          <a:latin typeface="Cambria Math" panose="02040503050406030204" pitchFamily="18" charset="0"/>
                        </a:rPr>
                        <m:t>𝑈</m:t>
                      </m:r>
                      <m:d>
                        <m:dPr>
                          <m:ctrlPr>
                            <a:rPr lang="es-ES" sz="1100" i="1" smtClean="0">
                              <a:latin typeface="Cambria Math" panose="02040503050406030204" pitchFamily="18" charset="0"/>
                            </a:rPr>
                          </m:ctrlPr>
                        </m:dPr>
                        <m:e>
                          <m:sSub>
                            <m:sSubPr>
                              <m:ctrlPr>
                                <a:rPr lang="es-ES" sz="1100" i="1" smtClean="0">
                                  <a:latin typeface="Cambria Math" panose="02040503050406030204" pitchFamily="18" charset="0"/>
                                </a:rPr>
                              </m:ctrlPr>
                            </m:sSubPr>
                            <m:e>
                              <m:r>
                                <a:rPr lang="es-ES" sz="1100" b="0" i="1" smtClean="0">
                                  <a:latin typeface="Cambria Math" panose="02040503050406030204" pitchFamily="18" charset="0"/>
                                </a:rPr>
                                <m:t>𝑡</m:t>
                              </m:r>
                            </m:e>
                            <m:sub>
                              <m:r>
                                <a:rPr lang="es-ES" sz="1100" b="0" i="1" smtClean="0">
                                  <a:latin typeface="Cambria Math" panose="02040503050406030204" pitchFamily="18" charset="0"/>
                                </a:rPr>
                                <m:t>𝑛</m:t>
                              </m:r>
                            </m:sub>
                          </m:sSub>
                        </m:e>
                      </m:d>
                      <m:r>
                        <a:rPr lang="es-ES" sz="1100" b="0" i="0" smtClean="0">
                          <a:latin typeface="Cambria Math" panose="02040503050406030204" pitchFamily="18" charset="0"/>
                        </a:rPr>
                        <m:t>+</m:t>
                      </m:r>
                      <m:f>
                        <m:fPr>
                          <m:ctrlPr>
                            <a:rPr lang="es-ES" sz="1100" b="0" i="1" smtClean="0">
                              <a:latin typeface="Cambria Math" panose="02040503050406030204" pitchFamily="18" charset="0"/>
                              <a:ea typeface="Cambria Math" panose="02040503050406030204" pitchFamily="18" charset="0"/>
                            </a:rPr>
                          </m:ctrlPr>
                        </m:fPr>
                        <m:num>
                          <m:r>
                            <a:rPr lang="es-ES" sz="1100" b="0" i="1" smtClean="0">
                              <a:latin typeface="Cambria Math" panose="02040503050406030204" pitchFamily="18" charset="0"/>
                              <a:ea typeface="Cambria Math" panose="02040503050406030204" pitchFamily="18" charset="0"/>
                            </a:rPr>
                            <m:t>∆</m:t>
                          </m:r>
                          <m:r>
                            <a:rPr lang="es-ES" sz="1100" b="0" i="1" smtClean="0">
                              <a:latin typeface="Cambria Math" panose="02040503050406030204" pitchFamily="18" charset="0"/>
                              <a:ea typeface="Cambria Math" panose="02040503050406030204" pitchFamily="18" charset="0"/>
                            </a:rPr>
                            <m:t>𝑡</m:t>
                          </m:r>
                        </m:num>
                        <m:den>
                          <m:r>
                            <a:rPr lang="es-ES" sz="1100" b="0" i="1" smtClean="0">
                              <a:latin typeface="Cambria Math" panose="02040503050406030204" pitchFamily="18" charset="0"/>
                              <a:ea typeface="Cambria Math" panose="02040503050406030204" pitchFamily="18" charset="0"/>
                            </a:rPr>
                            <m:t>6</m:t>
                          </m:r>
                        </m:den>
                      </m:f>
                      <m:r>
                        <a:rPr lang="es-ES" sz="1100" b="0" i="1" smtClean="0">
                          <a:latin typeface="Cambria Math" panose="02040503050406030204" pitchFamily="18" charset="0"/>
                          <a:ea typeface="Cambria Math" panose="02040503050406030204" pitchFamily="18" charset="0"/>
                        </a:rPr>
                        <m:t>·</m:t>
                      </m:r>
                      <m:d>
                        <m:dPr>
                          <m:ctrlPr>
                            <a:rPr lang="es-ES" sz="1100" b="0" i="1" smtClean="0">
                              <a:latin typeface="Cambria Math" panose="02040503050406030204" pitchFamily="18" charset="0"/>
                              <a:ea typeface="Cambria Math" panose="02040503050406030204" pitchFamily="18" charset="0"/>
                            </a:rPr>
                          </m:ctrlPr>
                        </m:dPr>
                        <m:e>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𝑘</m:t>
                              </m:r>
                            </m:e>
                            <m:sub>
                              <m:r>
                                <a:rPr lang="es-ES" sz="1100" b="0" i="1" smtClean="0">
                                  <a:latin typeface="Cambria Math" panose="02040503050406030204" pitchFamily="18" charset="0"/>
                                  <a:ea typeface="Cambria Math" panose="02040503050406030204" pitchFamily="18" charset="0"/>
                                </a:rPr>
                                <m:t>1</m:t>
                              </m:r>
                            </m:sub>
                          </m:sSub>
                          <m:r>
                            <a:rPr lang="es-ES" sz="1100" b="0" i="1" smtClean="0">
                              <a:latin typeface="Cambria Math" panose="02040503050406030204" pitchFamily="18" charset="0"/>
                              <a:ea typeface="Cambria Math" panose="02040503050406030204" pitchFamily="18" charset="0"/>
                            </a:rPr>
                            <m:t>+2</m:t>
                          </m:r>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𝑘</m:t>
                              </m:r>
                            </m:e>
                            <m:sub>
                              <m:r>
                                <a:rPr lang="es-ES" sz="1100" b="0" i="1" smtClean="0">
                                  <a:latin typeface="Cambria Math" panose="02040503050406030204" pitchFamily="18" charset="0"/>
                                  <a:ea typeface="Cambria Math" panose="02040503050406030204" pitchFamily="18" charset="0"/>
                                </a:rPr>
                                <m:t>2</m:t>
                              </m:r>
                            </m:sub>
                          </m:sSub>
                          <m:r>
                            <a:rPr lang="es-ES" sz="1100" b="0" i="1" smtClean="0">
                              <a:latin typeface="Cambria Math" panose="02040503050406030204" pitchFamily="18" charset="0"/>
                              <a:ea typeface="Cambria Math" panose="02040503050406030204" pitchFamily="18" charset="0"/>
                            </a:rPr>
                            <m:t>+2</m:t>
                          </m:r>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𝑘</m:t>
                              </m:r>
                            </m:e>
                            <m:sub>
                              <m:r>
                                <a:rPr lang="es-ES" sz="1100" b="0" i="1" smtClean="0">
                                  <a:latin typeface="Cambria Math" panose="02040503050406030204" pitchFamily="18" charset="0"/>
                                  <a:ea typeface="Cambria Math" panose="02040503050406030204" pitchFamily="18" charset="0"/>
                                </a:rPr>
                                <m:t>3</m:t>
                              </m:r>
                            </m:sub>
                          </m:sSub>
                          <m:r>
                            <a:rPr lang="es-ES" sz="1100" b="0" i="1" smtClean="0">
                              <a:latin typeface="Cambria Math" panose="02040503050406030204" pitchFamily="18" charset="0"/>
                              <a:ea typeface="Cambria Math" panose="02040503050406030204" pitchFamily="18" charset="0"/>
                            </a:rPr>
                            <m:t>+</m:t>
                          </m:r>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𝑘</m:t>
                              </m:r>
                            </m:e>
                            <m:sub>
                              <m:r>
                                <a:rPr lang="es-ES" sz="1100" b="0" i="1" smtClean="0">
                                  <a:latin typeface="Cambria Math" panose="02040503050406030204" pitchFamily="18" charset="0"/>
                                  <a:ea typeface="Cambria Math" panose="02040503050406030204" pitchFamily="18" charset="0"/>
                                </a:rPr>
                                <m:t>4</m:t>
                              </m:r>
                            </m:sub>
                          </m:sSub>
                        </m:e>
                      </m:d>
                    </m:oMath>
                  </m:oMathPara>
                </a14:m>
                <a:endParaRPr lang="es-ES" sz="1100" b="0" i="1" dirty="0">
                  <a:latin typeface="Cambria Math" panose="02040503050406030204" pitchFamily="18" charset="0"/>
                  <a:ea typeface="Cambria Math" panose="02040503050406030204" pitchFamily="18" charset="0"/>
                </a:endParaRPr>
              </a:p>
              <a:p>
                <a:pPr algn="just"/>
                <a:endParaRPr lang="es-ES" sz="1100" b="0" i="1" dirty="0">
                  <a:latin typeface="Cambria Math" panose="02040503050406030204" pitchFamily="18" charset="0"/>
                  <a:ea typeface="Cambria Math" panose="02040503050406030204" pitchFamily="18" charset="0"/>
                </a:endParaRPr>
              </a:p>
              <a:p>
                <a:pPr algn="just"/>
                <a14:m>
                  <m:oMathPara xmlns:m="http://schemas.openxmlformats.org/officeDocument/2006/math">
                    <m:oMathParaPr>
                      <m:jc m:val="center"/>
                    </m:oMathParaPr>
                    <m:oMath xmlns:m="http://schemas.openxmlformats.org/officeDocument/2006/math">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𝑘</m:t>
                          </m:r>
                        </m:e>
                        <m:sub>
                          <m:r>
                            <a:rPr lang="es-ES" sz="1100" b="0" i="1" smtClean="0">
                              <a:latin typeface="Cambria Math" panose="02040503050406030204" pitchFamily="18" charset="0"/>
                              <a:ea typeface="Cambria Math" panose="02040503050406030204" pitchFamily="18" charset="0"/>
                            </a:rPr>
                            <m:t>1</m:t>
                          </m:r>
                        </m:sub>
                      </m:sSub>
                      <m:r>
                        <a:rPr lang="es-ES" sz="1100" b="0" i="1" smtClean="0">
                          <a:latin typeface="Cambria Math" panose="02040503050406030204" pitchFamily="18" charset="0"/>
                          <a:ea typeface="Cambria Math" panose="02040503050406030204" pitchFamily="18" charset="0"/>
                        </a:rPr>
                        <m:t>=</m:t>
                      </m:r>
                      <m:r>
                        <a:rPr lang="es-ES" sz="1100" b="0" i="1" smtClean="0">
                          <a:latin typeface="Cambria Math" panose="02040503050406030204" pitchFamily="18" charset="0"/>
                          <a:ea typeface="Cambria Math" panose="02040503050406030204" pitchFamily="18" charset="0"/>
                        </a:rPr>
                        <m:t>𝐹</m:t>
                      </m:r>
                      <m:r>
                        <a:rPr lang="es-ES" sz="1100" b="0" i="1" smtClean="0">
                          <a:latin typeface="Cambria Math" panose="02040503050406030204" pitchFamily="18" charset="0"/>
                          <a:ea typeface="Cambria Math" panose="02040503050406030204" pitchFamily="18" charset="0"/>
                        </a:rPr>
                        <m:t>( </m:t>
                      </m:r>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𝑡</m:t>
                          </m:r>
                        </m:e>
                        <m:sub>
                          <m:r>
                            <a:rPr lang="es-ES" sz="1100" b="0" i="1" smtClean="0">
                              <a:latin typeface="Cambria Math" panose="02040503050406030204" pitchFamily="18" charset="0"/>
                              <a:ea typeface="Cambria Math" panose="02040503050406030204" pitchFamily="18" charset="0"/>
                            </a:rPr>
                            <m:t>𝑛</m:t>
                          </m:r>
                        </m:sub>
                      </m:sSub>
                      <m:r>
                        <a:rPr lang="es-ES" sz="1100" b="0" i="1" smtClean="0">
                          <a:latin typeface="Cambria Math" panose="02040503050406030204" pitchFamily="18" charset="0"/>
                          <a:ea typeface="Cambria Math" panose="02040503050406030204" pitchFamily="18" charset="0"/>
                        </a:rPr>
                        <m:t>            ,        </m:t>
                      </m:r>
                      <m:r>
                        <a:rPr lang="es-ES" sz="1100" b="0" i="1" smtClean="0">
                          <a:latin typeface="Cambria Math" panose="02040503050406030204" pitchFamily="18" charset="0"/>
                          <a:ea typeface="Cambria Math" panose="02040503050406030204" pitchFamily="18" charset="0"/>
                        </a:rPr>
                        <m:t>𝑈</m:t>
                      </m:r>
                      <m:d>
                        <m:dPr>
                          <m:ctrlPr>
                            <a:rPr lang="es-ES" sz="1100" b="0" i="1" smtClean="0">
                              <a:latin typeface="Cambria Math" panose="02040503050406030204" pitchFamily="18" charset="0"/>
                              <a:ea typeface="Cambria Math" panose="02040503050406030204" pitchFamily="18" charset="0"/>
                            </a:rPr>
                          </m:ctrlPr>
                        </m:dPr>
                        <m:e>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𝑡</m:t>
                              </m:r>
                            </m:e>
                            <m:sub>
                              <m:r>
                                <a:rPr lang="es-ES" sz="1100" b="0" i="1" smtClean="0">
                                  <a:latin typeface="Cambria Math" panose="02040503050406030204" pitchFamily="18" charset="0"/>
                                  <a:ea typeface="Cambria Math" panose="02040503050406030204" pitchFamily="18" charset="0"/>
                                </a:rPr>
                                <m:t>𝑛</m:t>
                              </m:r>
                            </m:sub>
                          </m:sSub>
                        </m:e>
                      </m:d>
                      <m:r>
                        <a:rPr lang="es-ES" sz="1100" b="0" i="1" smtClean="0">
                          <a:latin typeface="Cambria Math" panose="02040503050406030204" pitchFamily="18" charset="0"/>
                          <a:ea typeface="Cambria Math" panose="02040503050406030204" pitchFamily="18" charset="0"/>
                        </a:rPr>
                        <m:t> )</m:t>
                      </m:r>
                    </m:oMath>
                  </m:oMathPara>
                </a14:m>
                <a:endParaRPr lang="es-ES" sz="110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𝑘</m:t>
                          </m:r>
                        </m:e>
                        <m:sub>
                          <m:r>
                            <a:rPr lang="es-ES" sz="1100" b="0" i="1" smtClean="0">
                              <a:latin typeface="Cambria Math" panose="02040503050406030204" pitchFamily="18" charset="0"/>
                              <a:ea typeface="Cambria Math" panose="02040503050406030204" pitchFamily="18" charset="0"/>
                            </a:rPr>
                            <m:t>2</m:t>
                          </m:r>
                        </m:sub>
                      </m:sSub>
                      <m:r>
                        <a:rPr lang="es-ES" sz="1100" b="0" i="1" smtClean="0">
                          <a:latin typeface="Cambria Math" panose="02040503050406030204" pitchFamily="18" charset="0"/>
                          <a:ea typeface="Cambria Math" panose="02040503050406030204" pitchFamily="18" charset="0"/>
                        </a:rPr>
                        <m:t>=</m:t>
                      </m:r>
                      <m:r>
                        <a:rPr lang="es-ES" sz="1100" b="0" i="1" smtClean="0">
                          <a:latin typeface="Cambria Math" panose="02040503050406030204" pitchFamily="18" charset="0"/>
                          <a:ea typeface="Cambria Math" panose="02040503050406030204" pitchFamily="18" charset="0"/>
                        </a:rPr>
                        <m:t>𝐹</m:t>
                      </m:r>
                      <m:r>
                        <a:rPr lang="es-ES" sz="1100" b="0" i="1" smtClean="0">
                          <a:latin typeface="Cambria Math" panose="02040503050406030204" pitchFamily="18" charset="0"/>
                          <a:ea typeface="Cambria Math" panose="02040503050406030204" pitchFamily="18" charset="0"/>
                        </a:rPr>
                        <m:t>( </m:t>
                      </m:r>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𝑡</m:t>
                          </m:r>
                        </m:e>
                        <m:sub>
                          <m:r>
                            <a:rPr lang="es-ES" sz="1100" b="0" i="1" smtClean="0">
                              <a:latin typeface="Cambria Math" panose="02040503050406030204" pitchFamily="18" charset="0"/>
                              <a:ea typeface="Cambria Math" panose="02040503050406030204" pitchFamily="18" charset="0"/>
                            </a:rPr>
                            <m:t>𝑛</m:t>
                          </m:r>
                        </m:sub>
                      </m:sSub>
                      <m:r>
                        <a:rPr lang="es-ES" sz="1100" b="0" i="1" smtClean="0">
                          <a:latin typeface="Cambria Math" panose="02040503050406030204" pitchFamily="18" charset="0"/>
                          <a:ea typeface="Cambria Math" panose="02040503050406030204" pitchFamily="18" charset="0"/>
                        </a:rPr>
                        <m:t>+</m:t>
                      </m:r>
                      <m:f>
                        <m:fPr>
                          <m:ctrlPr>
                            <a:rPr lang="es-ES" sz="1100" i="1">
                              <a:latin typeface="Cambria Math" panose="02040503050406030204" pitchFamily="18" charset="0"/>
                              <a:ea typeface="Cambria Math" panose="02040503050406030204" pitchFamily="18" charset="0"/>
                            </a:rPr>
                          </m:ctrlPr>
                        </m:fPr>
                        <m:num>
                          <m:r>
                            <a:rPr lang="es-ES" sz="1100" i="1">
                              <a:latin typeface="Cambria Math" panose="02040503050406030204" pitchFamily="18" charset="0"/>
                              <a:ea typeface="Cambria Math" panose="02040503050406030204" pitchFamily="18" charset="0"/>
                            </a:rPr>
                            <m:t>∆</m:t>
                          </m:r>
                          <m:r>
                            <a:rPr lang="es-ES" sz="1100" i="1">
                              <a:latin typeface="Cambria Math" panose="02040503050406030204" pitchFamily="18" charset="0"/>
                              <a:ea typeface="Cambria Math" panose="02040503050406030204" pitchFamily="18" charset="0"/>
                            </a:rPr>
                            <m:t>𝑡</m:t>
                          </m:r>
                        </m:num>
                        <m:den>
                          <m:r>
                            <a:rPr lang="es-ES" sz="1100" i="1">
                              <a:latin typeface="Cambria Math" panose="02040503050406030204" pitchFamily="18" charset="0"/>
                              <a:ea typeface="Cambria Math" panose="02040503050406030204" pitchFamily="18" charset="0"/>
                            </a:rPr>
                            <m:t>2</m:t>
                          </m:r>
                        </m:den>
                      </m:f>
                      <m:r>
                        <a:rPr lang="es-ES" sz="1100" b="0" i="1" smtClean="0">
                          <a:latin typeface="Cambria Math" panose="02040503050406030204" pitchFamily="18" charset="0"/>
                          <a:ea typeface="Cambria Math" panose="02040503050406030204" pitchFamily="18" charset="0"/>
                        </a:rPr>
                        <m:t>  , </m:t>
                      </m:r>
                      <m:r>
                        <a:rPr lang="es-ES" sz="1100" b="0" i="1" smtClean="0">
                          <a:latin typeface="Cambria Math" panose="02040503050406030204" pitchFamily="18" charset="0"/>
                          <a:ea typeface="Cambria Math" panose="02040503050406030204" pitchFamily="18" charset="0"/>
                        </a:rPr>
                        <m:t>𝑈</m:t>
                      </m:r>
                      <m:d>
                        <m:dPr>
                          <m:ctrlPr>
                            <a:rPr lang="es-ES" sz="1100" b="0" i="1" smtClean="0">
                              <a:latin typeface="Cambria Math" panose="02040503050406030204" pitchFamily="18" charset="0"/>
                              <a:ea typeface="Cambria Math" panose="02040503050406030204" pitchFamily="18" charset="0"/>
                            </a:rPr>
                          </m:ctrlPr>
                        </m:dPr>
                        <m:e>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𝑡</m:t>
                              </m:r>
                            </m:e>
                            <m:sub>
                              <m:r>
                                <a:rPr lang="es-ES" sz="1100" b="0" i="1" smtClean="0">
                                  <a:latin typeface="Cambria Math" panose="02040503050406030204" pitchFamily="18" charset="0"/>
                                  <a:ea typeface="Cambria Math" panose="02040503050406030204" pitchFamily="18" charset="0"/>
                                </a:rPr>
                                <m:t>𝑛</m:t>
                              </m:r>
                            </m:sub>
                          </m:sSub>
                        </m:e>
                      </m:d>
                      <m:r>
                        <a:rPr lang="es-ES" sz="1100" b="0" i="1" smtClean="0">
                          <a:latin typeface="Cambria Math" panose="02040503050406030204" pitchFamily="18" charset="0"/>
                          <a:ea typeface="Cambria Math" panose="02040503050406030204" pitchFamily="18" charset="0"/>
                        </a:rPr>
                        <m:t>+</m:t>
                      </m:r>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𝑘</m:t>
                          </m:r>
                        </m:e>
                        <m:sub>
                          <m:r>
                            <a:rPr lang="es-ES" sz="1100" b="0" i="1" smtClean="0">
                              <a:latin typeface="Cambria Math" panose="02040503050406030204" pitchFamily="18" charset="0"/>
                              <a:ea typeface="Cambria Math" panose="02040503050406030204" pitchFamily="18" charset="0"/>
                            </a:rPr>
                            <m:t>1</m:t>
                          </m:r>
                        </m:sub>
                      </m:sSub>
                      <m:f>
                        <m:fPr>
                          <m:ctrlPr>
                            <a:rPr lang="es-ES" sz="1100" i="1">
                              <a:latin typeface="Cambria Math" panose="02040503050406030204" pitchFamily="18" charset="0"/>
                              <a:ea typeface="Cambria Math" panose="02040503050406030204" pitchFamily="18" charset="0"/>
                            </a:rPr>
                          </m:ctrlPr>
                        </m:fPr>
                        <m:num>
                          <m:r>
                            <a:rPr lang="es-ES" sz="1100" i="1">
                              <a:latin typeface="Cambria Math" panose="02040503050406030204" pitchFamily="18" charset="0"/>
                              <a:ea typeface="Cambria Math" panose="02040503050406030204" pitchFamily="18" charset="0"/>
                            </a:rPr>
                            <m:t>∆</m:t>
                          </m:r>
                          <m:r>
                            <a:rPr lang="es-ES" sz="1100" i="1">
                              <a:latin typeface="Cambria Math" panose="02040503050406030204" pitchFamily="18" charset="0"/>
                              <a:ea typeface="Cambria Math" panose="02040503050406030204" pitchFamily="18" charset="0"/>
                            </a:rPr>
                            <m:t>𝑡</m:t>
                          </m:r>
                        </m:num>
                        <m:den>
                          <m:r>
                            <a:rPr lang="es-ES" sz="1100" i="1">
                              <a:latin typeface="Cambria Math" panose="02040503050406030204" pitchFamily="18" charset="0"/>
                              <a:ea typeface="Cambria Math" panose="02040503050406030204" pitchFamily="18" charset="0"/>
                            </a:rPr>
                            <m:t>2</m:t>
                          </m:r>
                        </m:den>
                      </m:f>
                      <m:r>
                        <a:rPr lang="es-ES" sz="1100" b="0" i="1" smtClean="0">
                          <a:latin typeface="Cambria Math" panose="02040503050406030204" pitchFamily="18" charset="0"/>
                          <a:ea typeface="Cambria Math" panose="02040503050406030204" pitchFamily="18" charset="0"/>
                        </a:rPr>
                        <m:t>)</m:t>
                      </m:r>
                    </m:oMath>
                  </m:oMathPara>
                </a14:m>
                <a:endParaRPr lang="es-ES" sz="110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𝑘</m:t>
                          </m:r>
                        </m:e>
                        <m:sub>
                          <m:r>
                            <a:rPr lang="es-ES" sz="1100" b="0" i="1" smtClean="0">
                              <a:latin typeface="Cambria Math" panose="02040503050406030204" pitchFamily="18" charset="0"/>
                              <a:ea typeface="Cambria Math" panose="02040503050406030204" pitchFamily="18" charset="0"/>
                            </a:rPr>
                            <m:t>3</m:t>
                          </m:r>
                        </m:sub>
                      </m:sSub>
                      <m:r>
                        <a:rPr lang="es-ES" sz="1100" b="0" i="1" smtClean="0">
                          <a:latin typeface="Cambria Math" panose="02040503050406030204" pitchFamily="18" charset="0"/>
                          <a:ea typeface="Cambria Math" panose="02040503050406030204" pitchFamily="18" charset="0"/>
                        </a:rPr>
                        <m:t>=</m:t>
                      </m:r>
                      <m:r>
                        <a:rPr lang="es-ES" sz="1100" b="0" i="1" smtClean="0">
                          <a:latin typeface="Cambria Math" panose="02040503050406030204" pitchFamily="18" charset="0"/>
                          <a:ea typeface="Cambria Math" panose="02040503050406030204" pitchFamily="18" charset="0"/>
                        </a:rPr>
                        <m:t>𝐹</m:t>
                      </m:r>
                      <m:r>
                        <a:rPr lang="es-ES" sz="1100" b="0" i="1" smtClean="0">
                          <a:latin typeface="Cambria Math" panose="02040503050406030204" pitchFamily="18" charset="0"/>
                          <a:ea typeface="Cambria Math" panose="02040503050406030204" pitchFamily="18" charset="0"/>
                        </a:rPr>
                        <m:t>( </m:t>
                      </m:r>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𝑡</m:t>
                          </m:r>
                        </m:e>
                        <m:sub>
                          <m:r>
                            <a:rPr lang="es-ES" sz="1100" b="0" i="1" smtClean="0">
                              <a:latin typeface="Cambria Math" panose="02040503050406030204" pitchFamily="18" charset="0"/>
                              <a:ea typeface="Cambria Math" panose="02040503050406030204" pitchFamily="18" charset="0"/>
                            </a:rPr>
                            <m:t>𝑛</m:t>
                          </m:r>
                        </m:sub>
                      </m:sSub>
                      <m:r>
                        <a:rPr lang="es-ES" sz="1100" b="0" i="1" smtClean="0">
                          <a:latin typeface="Cambria Math" panose="02040503050406030204" pitchFamily="18" charset="0"/>
                          <a:ea typeface="Cambria Math" panose="02040503050406030204" pitchFamily="18" charset="0"/>
                        </a:rPr>
                        <m:t>+</m:t>
                      </m:r>
                      <m:f>
                        <m:fPr>
                          <m:ctrlPr>
                            <a:rPr lang="es-ES" sz="1100" i="1">
                              <a:latin typeface="Cambria Math" panose="02040503050406030204" pitchFamily="18" charset="0"/>
                              <a:ea typeface="Cambria Math" panose="02040503050406030204" pitchFamily="18" charset="0"/>
                            </a:rPr>
                          </m:ctrlPr>
                        </m:fPr>
                        <m:num>
                          <m:r>
                            <a:rPr lang="es-ES" sz="1100" i="1">
                              <a:latin typeface="Cambria Math" panose="02040503050406030204" pitchFamily="18" charset="0"/>
                              <a:ea typeface="Cambria Math" panose="02040503050406030204" pitchFamily="18" charset="0"/>
                            </a:rPr>
                            <m:t>∆</m:t>
                          </m:r>
                          <m:r>
                            <a:rPr lang="es-ES" sz="1100" i="1">
                              <a:latin typeface="Cambria Math" panose="02040503050406030204" pitchFamily="18" charset="0"/>
                              <a:ea typeface="Cambria Math" panose="02040503050406030204" pitchFamily="18" charset="0"/>
                            </a:rPr>
                            <m:t>𝑡</m:t>
                          </m:r>
                        </m:num>
                        <m:den>
                          <m:r>
                            <a:rPr lang="es-ES" sz="1100" i="1">
                              <a:latin typeface="Cambria Math" panose="02040503050406030204" pitchFamily="18" charset="0"/>
                              <a:ea typeface="Cambria Math" panose="02040503050406030204" pitchFamily="18" charset="0"/>
                            </a:rPr>
                            <m:t>2</m:t>
                          </m:r>
                        </m:den>
                      </m:f>
                      <m:r>
                        <a:rPr lang="es-ES" sz="1100" b="0" i="1" smtClean="0">
                          <a:latin typeface="Cambria Math" panose="02040503050406030204" pitchFamily="18" charset="0"/>
                          <a:ea typeface="Cambria Math" panose="02040503050406030204" pitchFamily="18" charset="0"/>
                        </a:rPr>
                        <m:t>  , </m:t>
                      </m:r>
                      <m:r>
                        <a:rPr lang="es-ES" sz="1100" b="0" i="1" smtClean="0">
                          <a:latin typeface="Cambria Math" panose="02040503050406030204" pitchFamily="18" charset="0"/>
                          <a:ea typeface="Cambria Math" panose="02040503050406030204" pitchFamily="18" charset="0"/>
                        </a:rPr>
                        <m:t>𝑈</m:t>
                      </m:r>
                      <m:d>
                        <m:dPr>
                          <m:ctrlPr>
                            <a:rPr lang="es-ES" sz="1100" b="0" i="1" smtClean="0">
                              <a:latin typeface="Cambria Math" panose="02040503050406030204" pitchFamily="18" charset="0"/>
                              <a:ea typeface="Cambria Math" panose="02040503050406030204" pitchFamily="18" charset="0"/>
                            </a:rPr>
                          </m:ctrlPr>
                        </m:dPr>
                        <m:e>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𝑡</m:t>
                              </m:r>
                            </m:e>
                            <m:sub>
                              <m:r>
                                <a:rPr lang="es-ES" sz="1100" b="0" i="1" smtClean="0">
                                  <a:latin typeface="Cambria Math" panose="02040503050406030204" pitchFamily="18" charset="0"/>
                                  <a:ea typeface="Cambria Math" panose="02040503050406030204" pitchFamily="18" charset="0"/>
                                </a:rPr>
                                <m:t>𝑛</m:t>
                              </m:r>
                            </m:sub>
                          </m:sSub>
                        </m:e>
                      </m:d>
                      <m:r>
                        <a:rPr lang="es-ES" sz="1100" b="0" i="1" smtClean="0">
                          <a:latin typeface="Cambria Math" panose="02040503050406030204" pitchFamily="18" charset="0"/>
                          <a:ea typeface="Cambria Math" panose="02040503050406030204" pitchFamily="18" charset="0"/>
                        </a:rPr>
                        <m:t>+</m:t>
                      </m:r>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𝑘</m:t>
                          </m:r>
                        </m:e>
                        <m:sub>
                          <m:r>
                            <a:rPr lang="es-ES" sz="1100" b="0" i="1" smtClean="0">
                              <a:latin typeface="Cambria Math" panose="02040503050406030204" pitchFamily="18" charset="0"/>
                              <a:ea typeface="Cambria Math" panose="02040503050406030204" pitchFamily="18" charset="0"/>
                            </a:rPr>
                            <m:t>2</m:t>
                          </m:r>
                        </m:sub>
                      </m:sSub>
                      <m:f>
                        <m:fPr>
                          <m:ctrlPr>
                            <a:rPr lang="es-ES" sz="1100" b="0" i="1" smtClean="0">
                              <a:latin typeface="Cambria Math" panose="02040503050406030204" pitchFamily="18" charset="0"/>
                              <a:ea typeface="Cambria Math" panose="02040503050406030204" pitchFamily="18" charset="0"/>
                            </a:rPr>
                          </m:ctrlPr>
                        </m:fPr>
                        <m:num>
                          <m:r>
                            <a:rPr lang="es-ES" sz="1100" i="1">
                              <a:latin typeface="Cambria Math" panose="02040503050406030204" pitchFamily="18" charset="0"/>
                              <a:ea typeface="Cambria Math" panose="02040503050406030204" pitchFamily="18" charset="0"/>
                            </a:rPr>
                            <m:t>∆</m:t>
                          </m:r>
                          <m:r>
                            <a:rPr lang="es-ES" sz="1100" i="1">
                              <a:latin typeface="Cambria Math" panose="02040503050406030204" pitchFamily="18" charset="0"/>
                              <a:ea typeface="Cambria Math" panose="02040503050406030204" pitchFamily="18" charset="0"/>
                            </a:rPr>
                            <m:t>𝑡</m:t>
                          </m:r>
                        </m:num>
                        <m:den>
                          <m:r>
                            <a:rPr lang="es-ES" sz="1100" b="0" i="1" smtClean="0">
                              <a:latin typeface="Cambria Math" panose="02040503050406030204" pitchFamily="18" charset="0"/>
                              <a:ea typeface="Cambria Math" panose="02040503050406030204" pitchFamily="18" charset="0"/>
                            </a:rPr>
                            <m:t>2</m:t>
                          </m:r>
                        </m:den>
                      </m:f>
                      <m:r>
                        <a:rPr lang="es-ES" sz="1100" b="0" i="1" smtClean="0">
                          <a:latin typeface="Cambria Math" panose="02040503050406030204" pitchFamily="18" charset="0"/>
                          <a:ea typeface="Cambria Math" panose="02040503050406030204" pitchFamily="18" charset="0"/>
                        </a:rPr>
                        <m:t>)</m:t>
                      </m:r>
                    </m:oMath>
                  </m:oMathPara>
                </a14:m>
                <a:endParaRPr lang="es-ES" sz="110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𝑘</m:t>
                          </m:r>
                        </m:e>
                        <m:sub>
                          <m:r>
                            <a:rPr lang="es-ES" sz="1100" b="0" i="1" smtClean="0">
                              <a:latin typeface="Cambria Math" panose="02040503050406030204" pitchFamily="18" charset="0"/>
                              <a:ea typeface="Cambria Math" panose="02040503050406030204" pitchFamily="18" charset="0"/>
                            </a:rPr>
                            <m:t>4</m:t>
                          </m:r>
                        </m:sub>
                      </m:sSub>
                      <m:r>
                        <a:rPr lang="es-ES" sz="1100" b="0" i="1" smtClean="0">
                          <a:latin typeface="Cambria Math" panose="02040503050406030204" pitchFamily="18" charset="0"/>
                          <a:ea typeface="Cambria Math" panose="02040503050406030204" pitchFamily="18" charset="0"/>
                        </a:rPr>
                        <m:t>=</m:t>
                      </m:r>
                      <m:r>
                        <a:rPr lang="es-ES" sz="1100" b="0" i="1" smtClean="0">
                          <a:latin typeface="Cambria Math" panose="02040503050406030204" pitchFamily="18" charset="0"/>
                          <a:ea typeface="Cambria Math" panose="02040503050406030204" pitchFamily="18" charset="0"/>
                        </a:rPr>
                        <m:t>𝐹</m:t>
                      </m:r>
                      <m:r>
                        <a:rPr lang="es-ES" sz="1100" b="0" i="1" smtClean="0">
                          <a:latin typeface="Cambria Math" panose="02040503050406030204" pitchFamily="18" charset="0"/>
                          <a:ea typeface="Cambria Math" panose="02040503050406030204" pitchFamily="18" charset="0"/>
                        </a:rPr>
                        <m:t>( </m:t>
                      </m:r>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𝑡</m:t>
                          </m:r>
                        </m:e>
                        <m:sub>
                          <m:r>
                            <a:rPr lang="es-ES" sz="1100" b="0" i="1" smtClean="0">
                              <a:latin typeface="Cambria Math" panose="02040503050406030204" pitchFamily="18" charset="0"/>
                              <a:ea typeface="Cambria Math" panose="02040503050406030204" pitchFamily="18" charset="0"/>
                            </a:rPr>
                            <m:t>𝑛</m:t>
                          </m:r>
                        </m:sub>
                      </m:sSub>
                      <m:r>
                        <a:rPr lang="es-ES" sz="1100" b="0" i="1" smtClean="0">
                          <a:latin typeface="Cambria Math" panose="02040503050406030204" pitchFamily="18" charset="0"/>
                          <a:ea typeface="Cambria Math" panose="02040503050406030204" pitchFamily="18" charset="0"/>
                        </a:rPr>
                        <m:t>+</m:t>
                      </m:r>
                      <m:r>
                        <a:rPr lang="es-ES" sz="1100" i="1">
                          <a:latin typeface="Cambria Math" panose="02040503050406030204" pitchFamily="18" charset="0"/>
                          <a:ea typeface="Cambria Math" panose="02040503050406030204" pitchFamily="18" charset="0"/>
                        </a:rPr>
                        <m:t>∆</m:t>
                      </m:r>
                      <m:r>
                        <a:rPr lang="es-ES" sz="1100" i="1">
                          <a:latin typeface="Cambria Math" panose="02040503050406030204" pitchFamily="18" charset="0"/>
                          <a:ea typeface="Cambria Math" panose="02040503050406030204" pitchFamily="18" charset="0"/>
                        </a:rPr>
                        <m:t>𝑡</m:t>
                      </m:r>
                      <m:r>
                        <a:rPr lang="es-ES" sz="1100" b="0" i="1" smtClean="0">
                          <a:latin typeface="Cambria Math" panose="02040503050406030204" pitchFamily="18" charset="0"/>
                          <a:ea typeface="Cambria Math" panose="02040503050406030204" pitchFamily="18" charset="0"/>
                        </a:rPr>
                        <m:t>  , </m:t>
                      </m:r>
                      <m:r>
                        <a:rPr lang="es-ES" sz="1100" b="0" i="1" smtClean="0">
                          <a:latin typeface="Cambria Math" panose="02040503050406030204" pitchFamily="18" charset="0"/>
                          <a:ea typeface="Cambria Math" panose="02040503050406030204" pitchFamily="18" charset="0"/>
                        </a:rPr>
                        <m:t>𝑈</m:t>
                      </m:r>
                      <m:d>
                        <m:dPr>
                          <m:ctrlPr>
                            <a:rPr lang="es-ES" sz="1100" b="0" i="1" smtClean="0">
                              <a:latin typeface="Cambria Math" panose="02040503050406030204" pitchFamily="18" charset="0"/>
                              <a:ea typeface="Cambria Math" panose="02040503050406030204" pitchFamily="18" charset="0"/>
                            </a:rPr>
                          </m:ctrlPr>
                        </m:dPr>
                        <m:e>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𝑡</m:t>
                              </m:r>
                            </m:e>
                            <m:sub>
                              <m:r>
                                <a:rPr lang="es-ES" sz="1100" b="0" i="1" smtClean="0">
                                  <a:latin typeface="Cambria Math" panose="02040503050406030204" pitchFamily="18" charset="0"/>
                                  <a:ea typeface="Cambria Math" panose="02040503050406030204" pitchFamily="18" charset="0"/>
                                </a:rPr>
                                <m:t>𝑛</m:t>
                              </m:r>
                            </m:sub>
                          </m:sSub>
                        </m:e>
                      </m:d>
                      <m:r>
                        <a:rPr lang="es-ES" sz="1100" b="0" i="1" smtClean="0">
                          <a:latin typeface="Cambria Math" panose="02040503050406030204" pitchFamily="18" charset="0"/>
                          <a:ea typeface="Cambria Math" panose="02040503050406030204" pitchFamily="18" charset="0"/>
                        </a:rPr>
                        <m:t>+</m:t>
                      </m:r>
                      <m:sSub>
                        <m:sSubPr>
                          <m:ctrlPr>
                            <a:rPr lang="es-ES" sz="1100" b="0" i="1" smtClean="0">
                              <a:latin typeface="Cambria Math" panose="02040503050406030204" pitchFamily="18" charset="0"/>
                              <a:ea typeface="Cambria Math" panose="02040503050406030204" pitchFamily="18" charset="0"/>
                            </a:rPr>
                          </m:ctrlPr>
                        </m:sSubPr>
                        <m:e>
                          <m:r>
                            <a:rPr lang="es-ES" sz="1100" b="0" i="1" smtClean="0">
                              <a:latin typeface="Cambria Math" panose="02040503050406030204" pitchFamily="18" charset="0"/>
                              <a:ea typeface="Cambria Math" panose="02040503050406030204" pitchFamily="18" charset="0"/>
                            </a:rPr>
                            <m:t>𝑘</m:t>
                          </m:r>
                        </m:e>
                        <m:sub>
                          <m:r>
                            <a:rPr lang="es-ES" sz="1100" b="0" i="1" smtClean="0">
                              <a:latin typeface="Cambria Math" panose="02040503050406030204" pitchFamily="18" charset="0"/>
                              <a:ea typeface="Cambria Math" panose="02040503050406030204" pitchFamily="18" charset="0"/>
                            </a:rPr>
                            <m:t>3</m:t>
                          </m:r>
                        </m:sub>
                      </m:sSub>
                      <m:r>
                        <a:rPr lang="es-ES" sz="1100" i="1">
                          <a:latin typeface="Cambria Math" panose="02040503050406030204" pitchFamily="18" charset="0"/>
                          <a:ea typeface="Cambria Math" panose="02040503050406030204" pitchFamily="18" charset="0"/>
                        </a:rPr>
                        <m:t>∆</m:t>
                      </m:r>
                      <m:r>
                        <a:rPr lang="es-ES" sz="1100" i="1">
                          <a:latin typeface="Cambria Math" panose="02040503050406030204" pitchFamily="18" charset="0"/>
                          <a:ea typeface="Cambria Math" panose="02040503050406030204" pitchFamily="18" charset="0"/>
                        </a:rPr>
                        <m:t>𝑡</m:t>
                      </m:r>
                      <m:r>
                        <a:rPr lang="es-ES" sz="1100" b="0" i="1" smtClean="0">
                          <a:latin typeface="Cambria Math" panose="02040503050406030204" pitchFamily="18" charset="0"/>
                          <a:ea typeface="Cambria Math" panose="02040503050406030204" pitchFamily="18" charset="0"/>
                        </a:rPr>
                        <m:t>)</m:t>
                      </m:r>
                    </m:oMath>
                  </m:oMathPara>
                </a14:m>
                <a:endParaRPr lang="es-ES" sz="1100" dirty="0">
                  <a:ea typeface="Cambria Math" panose="02040503050406030204" pitchFamily="18" charset="0"/>
                </a:endParaRPr>
              </a:p>
              <a:p>
                <a:pPr algn="just"/>
                <a:endParaRPr lang="es-ES" sz="1100" dirty="0">
                  <a:ea typeface="Cambria Math" panose="02040503050406030204" pitchFamily="18" charset="0"/>
                </a:endParaRPr>
              </a:p>
              <a:p>
                <a:pPr algn="just"/>
                <a:endParaRPr lang="es-ES" sz="1100" b="1" dirty="0"/>
              </a:p>
              <a:p>
                <a:pPr algn="just"/>
                <a:endParaRPr lang="es-ES" sz="500" b="1" dirty="0"/>
              </a:p>
              <a:p>
                <a:pPr algn="just"/>
                <a:r>
                  <a:rPr lang="es-ES" sz="1100" b="1" dirty="0"/>
                  <a:t>Anotaciones: </a:t>
                </a:r>
              </a:p>
              <a:p>
                <a:pPr algn="just"/>
                <a:endParaRPr lang="es-ES" sz="600" dirty="0"/>
              </a:p>
              <a:p>
                <a:pPr algn="just"/>
                <a:r>
                  <a:rPr lang="es-ES" sz="1100" dirty="0"/>
                  <a:t>[1] Esquema numérico de menor coste computacional y más preciso.</a:t>
                </a:r>
              </a:p>
              <a:p>
                <a:pPr algn="just"/>
                <a:endParaRPr lang="es-ES" sz="1100" dirty="0"/>
              </a:p>
              <a:p>
                <a:pPr algn="just"/>
                <a:r>
                  <a:rPr lang="es-ES" sz="1100" b="1" dirty="0"/>
                  <a:t>Vídeo explicativo: </a:t>
                </a:r>
              </a:p>
              <a:p>
                <a:pPr algn="just"/>
                <a:endParaRPr lang="es-ES" sz="600" dirty="0"/>
              </a:p>
              <a:p>
                <a:pPr algn="just"/>
                <a:r>
                  <a:rPr lang="es-ES" sz="1100" dirty="0"/>
                  <a:t>Consultar canal YouTube: </a:t>
                </a:r>
                <a:r>
                  <a:rPr lang="es-ES" sz="1100" dirty="0">
                    <a:hlinkClick r:id="rId8"/>
                  </a:rPr>
                  <a:t>Matthew #314 </a:t>
                </a:r>
                <a:r>
                  <a:rPr lang="es-ES" sz="1100" dirty="0" err="1">
                    <a:hlinkClick r:id="rId8"/>
                  </a:rPr>
                  <a:t>Engineering</a:t>
                </a:r>
                <a:endParaRPr lang="es-ES" sz="1100" dirty="0"/>
              </a:p>
            </p:txBody>
          </p:sp>
        </mc:Choice>
        <mc:Fallback xmlns="">
          <p:sp>
            <p:nvSpPr>
              <p:cNvPr id="6" name="CuadroTexto 5">
                <a:extLst>
                  <a:ext uri="{FF2B5EF4-FFF2-40B4-BE49-F238E27FC236}">
                    <a16:creationId xmlns:a16="http://schemas.microsoft.com/office/drawing/2014/main" id="{290B5E97-F671-02CB-9427-98A5577ABEF5}"/>
                  </a:ext>
                </a:extLst>
              </p:cNvPr>
              <p:cNvSpPr txBox="1">
                <a:spLocks noRot="1" noChangeAspect="1" noMove="1" noResize="1" noEditPoints="1" noAdjustHandles="1" noChangeArrowheads="1" noChangeShapeType="1" noTextEdit="1"/>
              </p:cNvSpPr>
              <p:nvPr/>
            </p:nvSpPr>
            <p:spPr>
              <a:xfrm>
                <a:off x="7836311" y="1582342"/>
                <a:ext cx="3717701" cy="3244734"/>
              </a:xfrm>
              <a:prstGeom prst="rect">
                <a:avLst/>
              </a:prstGeom>
              <a:blipFill>
                <a:blip r:embed="rId9"/>
                <a:stretch>
                  <a:fillRect/>
                </a:stretch>
              </a:blipFill>
            </p:spPr>
            <p:txBody>
              <a:bodyPr/>
              <a:lstStyle/>
              <a:p>
                <a:r>
                  <a:rPr lang="es-ES">
                    <a:noFill/>
                  </a:rPr>
                  <a:t> </a:t>
                </a:r>
              </a:p>
            </p:txBody>
          </p:sp>
        </mc:Fallback>
      </mc:AlternateContent>
      <p:sp>
        <p:nvSpPr>
          <p:cNvPr id="7" name="Elipse 6">
            <a:extLst>
              <a:ext uri="{FF2B5EF4-FFF2-40B4-BE49-F238E27FC236}">
                <a16:creationId xmlns:a16="http://schemas.microsoft.com/office/drawing/2014/main" id="{6DA42F35-5F3E-4D09-FDDC-D795599A4DC6}"/>
              </a:ext>
            </a:extLst>
          </p:cNvPr>
          <p:cNvSpPr/>
          <p:nvPr/>
        </p:nvSpPr>
        <p:spPr>
          <a:xfrm>
            <a:off x="3446180" y="4635652"/>
            <a:ext cx="157483" cy="147801"/>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accent2">
                  <a:lumMod val="75000"/>
                </a:schemeClr>
              </a:solidFill>
            </a:endParaRPr>
          </a:p>
        </p:txBody>
      </p:sp>
      <p:cxnSp>
        <p:nvCxnSpPr>
          <p:cNvPr id="22" name="Conector recto 21">
            <a:extLst>
              <a:ext uri="{FF2B5EF4-FFF2-40B4-BE49-F238E27FC236}">
                <a16:creationId xmlns:a16="http://schemas.microsoft.com/office/drawing/2014/main" id="{4A9A68E1-F5FA-DBD5-A29B-A47A02DAC164}"/>
              </a:ext>
            </a:extLst>
          </p:cNvPr>
          <p:cNvCxnSpPr>
            <a:cxnSpLocks/>
          </p:cNvCxnSpPr>
          <p:nvPr/>
        </p:nvCxnSpPr>
        <p:spPr>
          <a:xfrm flipV="1">
            <a:off x="3524851" y="1190677"/>
            <a:ext cx="2456595" cy="1133799"/>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9D0D6FF1-C72B-B223-470E-E3819F67143D}"/>
                  </a:ext>
                </a:extLst>
              </p:cNvPr>
              <p:cNvSpPr txBox="1"/>
              <p:nvPr/>
            </p:nvSpPr>
            <p:spPr>
              <a:xfrm>
                <a:off x="1493027" y="4294162"/>
                <a:ext cx="337286" cy="307777"/>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s-ES" sz="1400" b="0" i="1" smtClean="0">
                              <a:solidFill>
                                <a:schemeClr val="tx2">
                                  <a:lumMod val="50000"/>
                                  <a:lumOff val="50000"/>
                                </a:schemeClr>
                              </a:solidFill>
                              <a:latin typeface="Cambria Math" panose="02040503050406030204" pitchFamily="18" charset="0"/>
                            </a:rPr>
                          </m:ctrlPr>
                        </m:sSubPr>
                        <m:e>
                          <m:r>
                            <a:rPr lang="es-ES" sz="1400" b="0" i="1" smtClean="0">
                              <a:solidFill>
                                <a:schemeClr val="tx2">
                                  <a:lumMod val="50000"/>
                                  <a:lumOff val="50000"/>
                                </a:schemeClr>
                              </a:solidFill>
                              <a:latin typeface="Cambria Math" panose="02040503050406030204" pitchFamily="18" charset="0"/>
                            </a:rPr>
                            <m:t>𝑘</m:t>
                          </m:r>
                        </m:e>
                        <m:sub>
                          <m:r>
                            <a:rPr lang="es-ES" sz="1400" b="0" i="1" smtClean="0">
                              <a:solidFill>
                                <a:schemeClr val="tx2">
                                  <a:lumMod val="50000"/>
                                  <a:lumOff val="50000"/>
                                </a:schemeClr>
                              </a:solidFill>
                              <a:latin typeface="Cambria Math" panose="02040503050406030204" pitchFamily="18" charset="0"/>
                            </a:rPr>
                            <m:t>1</m:t>
                          </m:r>
                        </m:sub>
                      </m:sSub>
                    </m:oMath>
                  </m:oMathPara>
                </a14:m>
                <a:endParaRPr lang="es-ES" sz="1400" dirty="0">
                  <a:solidFill>
                    <a:schemeClr val="tx2">
                      <a:lumMod val="50000"/>
                      <a:lumOff val="50000"/>
                    </a:schemeClr>
                  </a:solidFill>
                </a:endParaRPr>
              </a:p>
            </p:txBody>
          </p:sp>
        </mc:Choice>
        <mc:Fallback xmlns="">
          <p:sp>
            <p:nvSpPr>
              <p:cNvPr id="55" name="CuadroTexto 54">
                <a:extLst>
                  <a:ext uri="{FF2B5EF4-FFF2-40B4-BE49-F238E27FC236}">
                    <a16:creationId xmlns:a16="http://schemas.microsoft.com/office/drawing/2014/main" id="{9D0D6FF1-C72B-B223-470E-E3819F67143D}"/>
                  </a:ext>
                </a:extLst>
              </p:cNvPr>
              <p:cNvSpPr txBox="1">
                <a:spLocks noRot="1" noChangeAspect="1" noMove="1" noResize="1" noEditPoints="1" noAdjustHandles="1" noChangeArrowheads="1" noChangeShapeType="1" noTextEdit="1"/>
              </p:cNvSpPr>
              <p:nvPr/>
            </p:nvSpPr>
            <p:spPr>
              <a:xfrm>
                <a:off x="1493027" y="4294162"/>
                <a:ext cx="337286" cy="307777"/>
              </a:xfrm>
              <a:prstGeom prst="rect">
                <a:avLst/>
              </a:prstGeom>
              <a:blipFill>
                <a:blip r:embed="rId10"/>
                <a:stretch>
                  <a:fillRect/>
                </a:stretch>
              </a:blipFill>
            </p:spPr>
            <p:txBody>
              <a:bodyPr/>
              <a:lstStyle/>
              <a:p>
                <a:r>
                  <a:rPr lang="es-ES">
                    <a:noFill/>
                  </a:rPr>
                  <a:t> </a:t>
                </a:r>
              </a:p>
            </p:txBody>
          </p:sp>
        </mc:Fallback>
      </mc:AlternateContent>
      <p:cxnSp>
        <p:nvCxnSpPr>
          <p:cNvPr id="56" name="Conector recto de flecha 55">
            <a:extLst>
              <a:ext uri="{FF2B5EF4-FFF2-40B4-BE49-F238E27FC236}">
                <a16:creationId xmlns:a16="http://schemas.microsoft.com/office/drawing/2014/main" id="{3BA7B1B1-957E-5501-D789-F89F35E9E1F3}"/>
              </a:ext>
            </a:extLst>
          </p:cNvPr>
          <p:cNvCxnSpPr>
            <a:cxnSpLocks/>
          </p:cNvCxnSpPr>
          <p:nvPr/>
        </p:nvCxnSpPr>
        <p:spPr>
          <a:xfrm flipV="1">
            <a:off x="860116" y="5819187"/>
            <a:ext cx="5149744"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7" name="CuadroTexto 56">
                <a:extLst>
                  <a:ext uri="{FF2B5EF4-FFF2-40B4-BE49-F238E27FC236}">
                    <a16:creationId xmlns:a16="http://schemas.microsoft.com/office/drawing/2014/main" id="{624BEC71-9683-E336-E73F-96D3C84FCA16}"/>
                  </a:ext>
                </a:extLst>
              </p:cNvPr>
              <p:cNvSpPr txBox="1"/>
              <p:nvPr/>
            </p:nvSpPr>
            <p:spPr>
              <a:xfrm>
                <a:off x="3406413" y="5494563"/>
                <a:ext cx="281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𝑡</m:t>
                      </m:r>
                    </m:oMath>
                  </m:oMathPara>
                </a14:m>
                <a:endParaRPr lang="es-ES" dirty="0"/>
              </a:p>
            </p:txBody>
          </p:sp>
        </mc:Choice>
        <mc:Fallback xmlns="">
          <p:sp>
            <p:nvSpPr>
              <p:cNvPr id="57" name="CuadroTexto 56">
                <a:extLst>
                  <a:ext uri="{FF2B5EF4-FFF2-40B4-BE49-F238E27FC236}">
                    <a16:creationId xmlns:a16="http://schemas.microsoft.com/office/drawing/2014/main" id="{624BEC71-9683-E336-E73F-96D3C84FCA16}"/>
                  </a:ext>
                </a:extLst>
              </p:cNvPr>
              <p:cNvSpPr txBox="1">
                <a:spLocks noRot="1" noChangeAspect="1" noMove="1" noResize="1" noEditPoints="1" noAdjustHandles="1" noChangeArrowheads="1" noChangeShapeType="1" noTextEdit="1"/>
              </p:cNvSpPr>
              <p:nvPr/>
            </p:nvSpPr>
            <p:spPr>
              <a:xfrm>
                <a:off x="3406413" y="5494563"/>
                <a:ext cx="281359" cy="276999"/>
              </a:xfrm>
              <a:prstGeom prst="rect">
                <a:avLst/>
              </a:prstGeom>
              <a:blipFill>
                <a:blip r:embed="rId11"/>
                <a:stretch>
                  <a:fillRect l="-21739" r="-17391" b="-6522"/>
                </a:stretch>
              </a:blipFill>
            </p:spPr>
            <p:txBody>
              <a:bodyPr/>
              <a:lstStyle/>
              <a:p>
                <a:r>
                  <a:rPr lang="es-ES">
                    <a:noFill/>
                  </a:rPr>
                  <a:t> </a:t>
                </a:r>
              </a:p>
            </p:txBody>
          </p:sp>
        </mc:Fallback>
      </mc:AlternateContent>
      <p:cxnSp>
        <p:nvCxnSpPr>
          <p:cNvPr id="65" name="Conector recto de flecha 64">
            <a:extLst>
              <a:ext uri="{FF2B5EF4-FFF2-40B4-BE49-F238E27FC236}">
                <a16:creationId xmlns:a16="http://schemas.microsoft.com/office/drawing/2014/main" id="{501185B1-478E-8176-F912-9C4B4BACCECA}"/>
              </a:ext>
            </a:extLst>
          </p:cNvPr>
          <p:cNvCxnSpPr>
            <a:cxnSpLocks/>
          </p:cNvCxnSpPr>
          <p:nvPr/>
        </p:nvCxnSpPr>
        <p:spPr>
          <a:xfrm flipH="1" flipV="1">
            <a:off x="3524852" y="425825"/>
            <a:ext cx="0" cy="2141090"/>
          </a:xfrm>
          <a:prstGeom prst="straightConnector1">
            <a:avLst/>
          </a:prstGeom>
          <a:ln>
            <a:solidFill>
              <a:srgbClr val="FFC000"/>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6" name="CuadroTexto 65">
                <a:extLst>
                  <a:ext uri="{FF2B5EF4-FFF2-40B4-BE49-F238E27FC236}">
                    <a16:creationId xmlns:a16="http://schemas.microsoft.com/office/drawing/2014/main" id="{8269C3E1-F354-4C90-517B-DDA34D4D9C46}"/>
                  </a:ext>
                </a:extLst>
              </p:cNvPr>
              <p:cNvSpPr txBox="1"/>
              <p:nvPr/>
            </p:nvSpPr>
            <p:spPr>
              <a:xfrm>
                <a:off x="798899" y="2193169"/>
                <a:ext cx="1576104" cy="553357"/>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s-ES" sz="1600" b="0" i="1" smtClean="0">
                          <a:solidFill>
                            <a:srgbClr val="FFC000"/>
                          </a:solidFill>
                          <a:latin typeface="Cambria Math" panose="02040503050406030204" pitchFamily="18" charset="0"/>
                        </a:rPr>
                        <m:t>𝑈</m:t>
                      </m:r>
                      <m:d>
                        <m:dPr>
                          <m:ctrlPr>
                            <a:rPr lang="es-ES" sz="1600" b="0" i="1" smtClean="0">
                              <a:solidFill>
                                <a:srgbClr val="FFC000"/>
                              </a:solidFill>
                              <a:latin typeface="Cambria Math" panose="02040503050406030204" pitchFamily="18" charset="0"/>
                            </a:rPr>
                          </m:ctrlPr>
                        </m:dPr>
                        <m:e>
                          <m:sSub>
                            <m:sSubPr>
                              <m:ctrlPr>
                                <a:rPr lang="es-ES" sz="1600" b="0" i="1" smtClean="0">
                                  <a:solidFill>
                                    <a:srgbClr val="FFC000"/>
                                  </a:solidFill>
                                  <a:latin typeface="Cambria Math" panose="02040503050406030204" pitchFamily="18" charset="0"/>
                                </a:rPr>
                              </m:ctrlPr>
                            </m:sSubPr>
                            <m:e>
                              <m:r>
                                <a:rPr lang="es-ES" sz="1600" b="0" i="1" smtClean="0">
                                  <a:solidFill>
                                    <a:srgbClr val="FFC000"/>
                                  </a:solidFill>
                                  <a:latin typeface="Cambria Math" panose="02040503050406030204" pitchFamily="18" charset="0"/>
                                </a:rPr>
                                <m:t>𝑡</m:t>
                              </m:r>
                            </m:e>
                            <m:sub>
                              <m:r>
                                <a:rPr lang="es-ES" sz="1600" b="0" i="1" smtClean="0">
                                  <a:solidFill>
                                    <a:srgbClr val="FFC000"/>
                                  </a:solidFill>
                                  <a:latin typeface="Cambria Math" panose="02040503050406030204" pitchFamily="18" charset="0"/>
                                </a:rPr>
                                <m:t>0</m:t>
                              </m:r>
                            </m:sub>
                          </m:sSub>
                        </m:e>
                      </m:d>
                      <m:r>
                        <a:rPr lang="es-ES" sz="1600" b="0" i="1" smtClean="0">
                          <a:solidFill>
                            <a:srgbClr val="FFC000"/>
                          </a:solidFill>
                          <a:latin typeface="Cambria Math" panose="02040503050406030204" pitchFamily="18" charset="0"/>
                        </a:rPr>
                        <m:t>+</m:t>
                      </m:r>
                      <m:sSub>
                        <m:sSubPr>
                          <m:ctrlPr>
                            <a:rPr lang="es-ES" sz="1600" b="0" i="1" smtClean="0">
                              <a:solidFill>
                                <a:srgbClr val="FFC000"/>
                              </a:solidFill>
                              <a:latin typeface="Cambria Math" panose="02040503050406030204" pitchFamily="18" charset="0"/>
                            </a:rPr>
                          </m:ctrlPr>
                        </m:sSubPr>
                        <m:e>
                          <m:r>
                            <a:rPr lang="es-ES" sz="1600" b="0" i="1" smtClean="0">
                              <a:solidFill>
                                <a:srgbClr val="FFC000"/>
                              </a:solidFill>
                              <a:latin typeface="Cambria Math" panose="02040503050406030204" pitchFamily="18" charset="0"/>
                            </a:rPr>
                            <m:t>𝑘</m:t>
                          </m:r>
                        </m:e>
                        <m:sub>
                          <m:r>
                            <a:rPr lang="es-ES" sz="1600" b="0" i="1" smtClean="0">
                              <a:solidFill>
                                <a:srgbClr val="FFC000"/>
                              </a:solidFill>
                              <a:latin typeface="Cambria Math" panose="02040503050406030204" pitchFamily="18" charset="0"/>
                            </a:rPr>
                            <m:t>1</m:t>
                          </m:r>
                        </m:sub>
                      </m:sSub>
                      <m:f>
                        <m:fPr>
                          <m:ctrlPr>
                            <a:rPr lang="es-ES" sz="1600" b="0" i="1" smtClean="0">
                              <a:solidFill>
                                <a:srgbClr val="FFC000"/>
                              </a:solidFill>
                              <a:latin typeface="Cambria Math" panose="02040503050406030204" pitchFamily="18" charset="0"/>
                              <a:ea typeface="Cambria Math" panose="02040503050406030204" pitchFamily="18" charset="0"/>
                            </a:rPr>
                          </m:ctrlPr>
                        </m:fPr>
                        <m:num>
                          <m:r>
                            <a:rPr lang="es-ES" sz="1600" b="0" i="1" smtClean="0">
                              <a:solidFill>
                                <a:srgbClr val="FFC000"/>
                              </a:solidFill>
                              <a:latin typeface="Cambria Math" panose="02040503050406030204" pitchFamily="18" charset="0"/>
                              <a:ea typeface="Cambria Math" panose="02040503050406030204" pitchFamily="18" charset="0"/>
                            </a:rPr>
                            <m:t>∆</m:t>
                          </m:r>
                          <m:r>
                            <a:rPr lang="es-ES" sz="1600" b="0" i="1" smtClean="0">
                              <a:solidFill>
                                <a:srgbClr val="FFC000"/>
                              </a:solidFill>
                              <a:latin typeface="Cambria Math" panose="02040503050406030204" pitchFamily="18" charset="0"/>
                              <a:ea typeface="Cambria Math" panose="02040503050406030204" pitchFamily="18" charset="0"/>
                            </a:rPr>
                            <m:t>𝑡</m:t>
                          </m:r>
                        </m:num>
                        <m:den>
                          <m:r>
                            <a:rPr lang="es-ES" sz="1600" b="0" i="1" smtClean="0">
                              <a:solidFill>
                                <a:srgbClr val="FFC000"/>
                              </a:solidFill>
                              <a:latin typeface="Cambria Math" panose="02040503050406030204" pitchFamily="18" charset="0"/>
                              <a:ea typeface="Cambria Math" panose="02040503050406030204" pitchFamily="18" charset="0"/>
                            </a:rPr>
                            <m:t>2</m:t>
                          </m:r>
                        </m:den>
                      </m:f>
                    </m:oMath>
                  </m:oMathPara>
                </a14:m>
                <a:endParaRPr lang="es-ES" sz="1600" dirty="0">
                  <a:solidFill>
                    <a:srgbClr val="FFC000"/>
                  </a:solidFill>
                </a:endParaRPr>
              </a:p>
            </p:txBody>
          </p:sp>
        </mc:Choice>
        <mc:Fallback xmlns="">
          <p:sp>
            <p:nvSpPr>
              <p:cNvPr id="66" name="CuadroTexto 65">
                <a:extLst>
                  <a:ext uri="{FF2B5EF4-FFF2-40B4-BE49-F238E27FC236}">
                    <a16:creationId xmlns:a16="http://schemas.microsoft.com/office/drawing/2014/main" id="{8269C3E1-F354-4C90-517B-DDA34D4D9C46}"/>
                  </a:ext>
                </a:extLst>
              </p:cNvPr>
              <p:cNvSpPr txBox="1">
                <a:spLocks noRot="1" noChangeAspect="1" noMove="1" noResize="1" noEditPoints="1" noAdjustHandles="1" noChangeArrowheads="1" noChangeShapeType="1" noTextEdit="1"/>
              </p:cNvSpPr>
              <p:nvPr/>
            </p:nvSpPr>
            <p:spPr>
              <a:xfrm>
                <a:off x="798899" y="2193169"/>
                <a:ext cx="1576104" cy="553357"/>
              </a:xfrm>
              <a:prstGeom prst="rect">
                <a:avLst/>
              </a:prstGeom>
              <a:blipFill>
                <a:blip r:embed="rId12"/>
                <a:stretch>
                  <a:fillRect/>
                </a:stretch>
              </a:blipFill>
            </p:spPr>
            <p:txBody>
              <a:bodyPr/>
              <a:lstStyle/>
              <a:p>
                <a:r>
                  <a:rPr lang="es-ES">
                    <a:noFill/>
                  </a:rPr>
                  <a:t> </a:t>
                </a:r>
              </a:p>
            </p:txBody>
          </p:sp>
        </mc:Fallback>
      </mc:AlternateContent>
      <p:cxnSp>
        <p:nvCxnSpPr>
          <p:cNvPr id="67" name="Conector recto de flecha 66">
            <a:extLst>
              <a:ext uri="{FF2B5EF4-FFF2-40B4-BE49-F238E27FC236}">
                <a16:creationId xmlns:a16="http://schemas.microsoft.com/office/drawing/2014/main" id="{EB82282A-BF17-F2B1-BE77-9C3BC5CC5EC2}"/>
              </a:ext>
            </a:extLst>
          </p:cNvPr>
          <p:cNvCxnSpPr>
            <a:cxnSpLocks/>
          </p:cNvCxnSpPr>
          <p:nvPr/>
        </p:nvCxnSpPr>
        <p:spPr>
          <a:xfrm flipV="1">
            <a:off x="6710212" y="161492"/>
            <a:ext cx="0" cy="4597524"/>
          </a:xfrm>
          <a:prstGeom prst="straightConnector1">
            <a:avLst/>
          </a:prstGeom>
          <a:ln>
            <a:solidFill>
              <a:srgbClr val="FFC000"/>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8" name="CuadroTexto 67">
                <a:extLst>
                  <a:ext uri="{FF2B5EF4-FFF2-40B4-BE49-F238E27FC236}">
                    <a16:creationId xmlns:a16="http://schemas.microsoft.com/office/drawing/2014/main" id="{C0C33679-EBCE-674C-2AF2-83EBB6DDFA86}"/>
                  </a:ext>
                </a:extLst>
              </p:cNvPr>
              <p:cNvSpPr txBox="1"/>
              <p:nvPr/>
            </p:nvSpPr>
            <p:spPr>
              <a:xfrm>
                <a:off x="6710212" y="2297467"/>
                <a:ext cx="781062" cy="338554"/>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s-ES" sz="1600" b="0" i="1" smtClean="0">
                              <a:solidFill>
                                <a:srgbClr val="FFC000"/>
                              </a:solidFill>
                              <a:latin typeface="Cambria Math" panose="02040503050406030204" pitchFamily="18" charset="0"/>
                            </a:rPr>
                          </m:ctrlPr>
                        </m:sSubPr>
                        <m:e>
                          <m:r>
                            <a:rPr lang="es-ES" sz="1600" b="0" i="1" smtClean="0">
                              <a:solidFill>
                                <a:srgbClr val="FFC000"/>
                              </a:solidFill>
                              <a:latin typeface="Cambria Math" panose="02040503050406030204" pitchFamily="18" charset="0"/>
                            </a:rPr>
                            <m:t>𝑘</m:t>
                          </m:r>
                        </m:e>
                        <m:sub>
                          <m:r>
                            <a:rPr lang="es-ES" sz="1600" b="0" i="1" smtClean="0">
                              <a:solidFill>
                                <a:srgbClr val="FFC000"/>
                              </a:solidFill>
                              <a:latin typeface="Cambria Math" panose="02040503050406030204" pitchFamily="18" charset="0"/>
                            </a:rPr>
                            <m:t>1</m:t>
                          </m:r>
                        </m:sub>
                      </m:sSub>
                      <m:r>
                        <a:rPr lang="es-ES" sz="1600" i="1">
                          <a:solidFill>
                            <a:srgbClr val="FFC000"/>
                          </a:solidFill>
                          <a:latin typeface="Cambria Math" panose="02040503050406030204" pitchFamily="18" charset="0"/>
                          <a:ea typeface="Cambria Math" panose="02040503050406030204" pitchFamily="18" charset="0"/>
                        </a:rPr>
                        <m:t>∆</m:t>
                      </m:r>
                      <m:r>
                        <a:rPr lang="es-ES" sz="1600" i="1">
                          <a:solidFill>
                            <a:srgbClr val="FFC000"/>
                          </a:solidFill>
                          <a:latin typeface="Cambria Math" panose="02040503050406030204" pitchFamily="18" charset="0"/>
                          <a:ea typeface="Cambria Math" panose="02040503050406030204" pitchFamily="18" charset="0"/>
                        </a:rPr>
                        <m:t>𝑡</m:t>
                      </m:r>
                    </m:oMath>
                  </m:oMathPara>
                </a14:m>
                <a:endParaRPr lang="es-ES" sz="1600" dirty="0">
                  <a:solidFill>
                    <a:srgbClr val="FFC000"/>
                  </a:solidFill>
                </a:endParaRPr>
              </a:p>
            </p:txBody>
          </p:sp>
        </mc:Choice>
        <mc:Fallback xmlns="">
          <p:sp>
            <p:nvSpPr>
              <p:cNvPr id="68" name="CuadroTexto 67">
                <a:extLst>
                  <a:ext uri="{FF2B5EF4-FFF2-40B4-BE49-F238E27FC236}">
                    <a16:creationId xmlns:a16="http://schemas.microsoft.com/office/drawing/2014/main" id="{C0C33679-EBCE-674C-2AF2-83EBB6DDFA86}"/>
                  </a:ext>
                </a:extLst>
              </p:cNvPr>
              <p:cNvSpPr txBox="1">
                <a:spLocks noRot="1" noChangeAspect="1" noMove="1" noResize="1" noEditPoints="1" noAdjustHandles="1" noChangeArrowheads="1" noChangeShapeType="1" noTextEdit="1"/>
              </p:cNvSpPr>
              <p:nvPr/>
            </p:nvSpPr>
            <p:spPr>
              <a:xfrm>
                <a:off x="6710212" y="2297467"/>
                <a:ext cx="781062" cy="338554"/>
              </a:xfrm>
              <a:prstGeom prst="rect">
                <a:avLst/>
              </a:prstGeom>
              <a:blipFill>
                <a:blip r:embed="rId13"/>
                <a:stretch>
                  <a:fillRect/>
                </a:stretch>
              </a:blipFill>
            </p:spPr>
            <p:txBody>
              <a:bodyPr/>
              <a:lstStyle/>
              <a:p>
                <a:r>
                  <a:rPr lang="es-ES">
                    <a:noFill/>
                  </a:rPr>
                  <a:t> </a:t>
                </a:r>
              </a:p>
            </p:txBody>
          </p:sp>
        </mc:Fallback>
      </mc:AlternateContent>
      <p:sp>
        <p:nvSpPr>
          <p:cNvPr id="70" name="Forma libre: forma 69">
            <a:extLst>
              <a:ext uri="{FF2B5EF4-FFF2-40B4-BE49-F238E27FC236}">
                <a16:creationId xmlns:a16="http://schemas.microsoft.com/office/drawing/2014/main" id="{C762D432-1F5F-8587-466B-560FCAD1A4B2}"/>
              </a:ext>
            </a:extLst>
          </p:cNvPr>
          <p:cNvSpPr/>
          <p:nvPr/>
        </p:nvSpPr>
        <p:spPr>
          <a:xfrm>
            <a:off x="876300" y="2360267"/>
            <a:ext cx="5038725" cy="2316508"/>
          </a:xfrm>
          <a:custGeom>
            <a:avLst/>
            <a:gdLst>
              <a:gd name="connsiteX0" fmla="*/ 0 w 5038725"/>
              <a:gd name="connsiteY0" fmla="*/ 2316508 h 2316508"/>
              <a:gd name="connsiteX1" fmla="*/ 1476375 w 5038725"/>
              <a:gd name="connsiteY1" fmla="*/ 1049683 h 2316508"/>
              <a:gd name="connsiteX2" fmla="*/ 2790825 w 5038725"/>
              <a:gd name="connsiteY2" fmla="*/ 211483 h 2316508"/>
              <a:gd name="connsiteX3" fmla="*/ 3971925 w 5038725"/>
              <a:gd name="connsiteY3" fmla="*/ 1933 h 2316508"/>
              <a:gd name="connsiteX4" fmla="*/ 5038725 w 5038725"/>
              <a:gd name="connsiteY4" fmla="*/ 287683 h 2316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8725" h="2316508">
                <a:moveTo>
                  <a:pt x="0" y="2316508"/>
                </a:moveTo>
                <a:cubicBezTo>
                  <a:pt x="505618" y="1858514"/>
                  <a:pt x="1011237" y="1400521"/>
                  <a:pt x="1476375" y="1049683"/>
                </a:cubicBezTo>
                <a:cubicBezTo>
                  <a:pt x="1941513" y="698845"/>
                  <a:pt x="2374900" y="386108"/>
                  <a:pt x="2790825" y="211483"/>
                </a:cubicBezTo>
                <a:cubicBezTo>
                  <a:pt x="3206750" y="36858"/>
                  <a:pt x="3597275" y="-10767"/>
                  <a:pt x="3971925" y="1933"/>
                </a:cubicBezTo>
                <a:cubicBezTo>
                  <a:pt x="4346575" y="14633"/>
                  <a:pt x="4692650" y="151158"/>
                  <a:pt x="5038725" y="287683"/>
                </a:cubicBezTo>
              </a:path>
            </a:pathLst>
          </a:custGeom>
          <a:no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2" name="Conector recto de flecha 71">
            <a:extLst>
              <a:ext uri="{FF2B5EF4-FFF2-40B4-BE49-F238E27FC236}">
                <a16:creationId xmlns:a16="http://schemas.microsoft.com/office/drawing/2014/main" id="{0B0F8D06-CC39-5364-0168-CCB08EDCEEF2}"/>
              </a:ext>
            </a:extLst>
          </p:cNvPr>
          <p:cNvCxnSpPr>
            <a:cxnSpLocks/>
          </p:cNvCxnSpPr>
          <p:nvPr/>
        </p:nvCxnSpPr>
        <p:spPr>
          <a:xfrm flipV="1">
            <a:off x="863214" y="5304465"/>
            <a:ext cx="2686977"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3" name="CuadroTexto 72">
                <a:extLst>
                  <a:ext uri="{FF2B5EF4-FFF2-40B4-BE49-F238E27FC236}">
                    <a16:creationId xmlns:a16="http://schemas.microsoft.com/office/drawing/2014/main" id="{7D132158-23F9-6FE3-8EE9-96F320F14802}"/>
                  </a:ext>
                </a:extLst>
              </p:cNvPr>
              <p:cNvSpPr txBox="1"/>
              <p:nvPr/>
            </p:nvSpPr>
            <p:spPr>
              <a:xfrm>
                <a:off x="2120522" y="4980043"/>
                <a:ext cx="5234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𝑡</m:t>
                      </m:r>
                      <m:r>
                        <a:rPr lang="es-ES" b="0" i="1" smtClean="0">
                          <a:latin typeface="Cambria Math" panose="02040503050406030204" pitchFamily="18" charset="0"/>
                          <a:ea typeface="Cambria Math" panose="02040503050406030204" pitchFamily="18" charset="0"/>
                        </a:rPr>
                        <m:t>/2</m:t>
                      </m:r>
                    </m:oMath>
                  </m:oMathPara>
                </a14:m>
                <a:endParaRPr lang="es-ES" dirty="0"/>
              </a:p>
            </p:txBody>
          </p:sp>
        </mc:Choice>
        <mc:Fallback xmlns="">
          <p:sp>
            <p:nvSpPr>
              <p:cNvPr id="73" name="CuadroTexto 72">
                <a:extLst>
                  <a:ext uri="{FF2B5EF4-FFF2-40B4-BE49-F238E27FC236}">
                    <a16:creationId xmlns:a16="http://schemas.microsoft.com/office/drawing/2014/main" id="{7D132158-23F9-6FE3-8EE9-96F320F14802}"/>
                  </a:ext>
                </a:extLst>
              </p:cNvPr>
              <p:cNvSpPr txBox="1">
                <a:spLocks noRot="1" noChangeAspect="1" noMove="1" noResize="1" noEditPoints="1" noAdjustHandles="1" noChangeArrowheads="1" noChangeShapeType="1" noTextEdit="1"/>
              </p:cNvSpPr>
              <p:nvPr/>
            </p:nvSpPr>
            <p:spPr>
              <a:xfrm>
                <a:off x="2120522" y="4980043"/>
                <a:ext cx="523413" cy="276999"/>
              </a:xfrm>
              <a:prstGeom prst="rect">
                <a:avLst/>
              </a:prstGeom>
              <a:blipFill>
                <a:blip r:embed="rId14"/>
                <a:stretch>
                  <a:fillRect l="-11628" t="-2222" r="-10465" b="-35556"/>
                </a:stretch>
              </a:blipFill>
            </p:spPr>
            <p:txBody>
              <a:bodyPr/>
              <a:lstStyle/>
              <a:p>
                <a:r>
                  <a:rPr lang="es-ES">
                    <a:noFill/>
                  </a:rPr>
                  <a:t> </a:t>
                </a:r>
              </a:p>
            </p:txBody>
          </p:sp>
        </mc:Fallback>
      </mc:AlternateContent>
      <p:cxnSp>
        <p:nvCxnSpPr>
          <p:cNvPr id="76" name="Conector recto 75">
            <a:extLst>
              <a:ext uri="{FF2B5EF4-FFF2-40B4-BE49-F238E27FC236}">
                <a16:creationId xmlns:a16="http://schemas.microsoft.com/office/drawing/2014/main" id="{59A02A83-2BC7-667E-C5B6-C8FB3CB66FD0}"/>
              </a:ext>
            </a:extLst>
          </p:cNvPr>
          <p:cNvCxnSpPr/>
          <p:nvPr/>
        </p:nvCxnSpPr>
        <p:spPr>
          <a:xfrm>
            <a:off x="5988664" y="161492"/>
            <a:ext cx="721548" cy="0"/>
          </a:xfrm>
          <a:prstGeom prst="line">
            <a:avLst/>
          </a:prstGeom>
          <a:ln w="12700">
            <a:prstDash val="lgDash"/>
          </a:ln>
        </p:spPr>
        <p:style>
          <a:lnRef idx="2">
            <a:schemeClr val="accent4"/>
          </a:lnRef>
          <a:fillRef idx="0">
            <a:schemeClr val="accent4"/>
          </a:fillRef>
          <a:effectRef idx="1">
            <a:schemeClr val="accent4"/>
          </a:effectRef>
          <a:fontRef idx="minor">
            <a:schemeClr val="tx1"/>
          </a:fontRef>
        </p:style>
      </p:cxnSp>
      <p:sp>
        <p:nvSpPr>
          <p:cNvPr id="54" name="Elipse 53">
            <a:extLst>
              <a:ext uri="{FF2B5EF4-FFF2-40B4-BE49-F238E27FC236}">
                <a16:creationId xmlns:a16="http://schemas.microsoft.com/office/drawing/2014/main" id="{9382F696-C25B-1926-FF44-AA97E9B6C401}"/>
              </a:ext>
            </a:extLst>
          </p:cNvPr>
          <p:cNvSpPr/>
          <p:nvPr/>
        </p:nvSpPr>
        <p:spPr>
          <a:xfrm>
            <a:off x="3454505" y="2566915"/>
            <a:ext cx="157483" cy="147801"/>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accent2">
                  <a:lumMod val="75000"/>
                </a:schemeClr>
              </a:solidFill>
            </a:endParaRPr>
          </a:p>
        </p:txBody>
      </p:sp>
      <mc:AlternateContent xmlns:mc="http://schemas.openxmlformats.org/markup-compatibility/2006" xmlns:a14="http://schemas.microsoft.com/office/drawing/2010/main">
        <mc:Choice Requires="a14">
          <p:sp>
            <p:nvSpPr>
              <p:cNvPr id="79" name="CuadroTexto 78">
                <a:extLst>
                  <a:ext uri="{FF2B5EF4-FFF2-40B4-BE49-F238E27FC236}">
                    <a16:creationId xmlns:a16="http://schemas.microsoft.com/office/drawing/2014/main" id="{7C1114E3-01B2-2CCC-F0EE-5F2B35251B0F}"/>
                  </a:ext>
                </a:extLst>
              </p:cNvPr>
              <p:cNvSpPr txBox="1"/>
              <p:nvPr/>
            </p:nvSpPr>
            <p:spPr>
              <a:xfrm>
                <a:off x="2814813" y="1353699"/>
                <a:ext cx="781062" cy="553357"/>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s-ES" sz="1600" b="0" i="1" smtClean="0">
                              <a:solidFill>
                                <a:srgbClr val="FFC000"/>
                              </a:solidFill>
                              <a:latin typeface="Cambria Math" panose="02040503050406030204" pitchFamily="18" charset="0"/>
                            </a:rPr>
                          </m:ctrlPr>
                        </m:sSubPr>
                        <m:e>
                          <m:r>
                            <a:rPr lang="es-ES" sz="1600" b="0" i="1" smtClean="0">
                              <a:solidFill>
                                <a:srgbClr val="FFC000"/>
                              </a:solidFill>
                              <a:latin typeface="Cambria Math" panose="02040503050406030204" pitchFamily="18" charset="0"/>
                            </a:rPr>
                            <m:t>𝑘</m:t>
                          </m:r>
                        </m:e>
                        <m:sub>
                          <m:r>
                            <a:rPr lang="es-ES" sz="1600" b="0" i="1" smtClean="0">
                              <a:solidFill>
                                <a:srgbClr val="FFC000"/>
                              </a:solidFill>
                              <a:latin typeface="Cambria Math" panose="02040503050406030204" pitchFamily="18" charset="0"/>
                            </a:rPr>
                            <m:t>1</m:t>
                          </m:r>
                        </m:sub>
                      </m:sSub>
                      <m:f>
                        <m:fPr>
                          <m:ctrlPr>
                            <a:rPr lang="es-ES" sz="1600" b="0" i="1" smtClean="0">
                              <a:solidFill>
                                <a:srgbClr val="FFC000"/>
                              </a:solidFill>
                              <a:latin typeface="Cambria Math" panose="02040503050406030204" pitchFamily="18" charset="0"/>
                              <a:ea typeface="Cambria Math" panose="02040503050406030204" pitchFamily="18" charset="0"/>
                            </a:rPr>
                          </m:ctrlPr>
                        </m:fPr>
                        <m:num>
                          <m:r>
                            <a:rPr lang="es-ES" sz="1600" i="1">
                              <a:solidFill>
                                <a:srgbClr val="FFC000"/>
                              </a:solidFill>
                              <a:latin typeface="Cambria Math" panose="02040503050406030204" pitchFamily="18" charset="0"/>
                              <a:ea typeface="Cambria Math" panose="02040503050406030204" pitchFamily="18" charset="0"/>
                            </a:rPr>
                            <m:t>∆</m:t>
                          </m:r>
                          <m:r>
                            <a:rPr lang="es-ES" sz="1600" i="1">
                              <a:solidFill>
                                <a:srgbClr val="FFC000"/>
                              </a:solidFill>
                              <a:latin typeface="Cambria Math" panose="02040503050406030204" pitchFamily="18" charset="0"/>
                              <a:ea typeface="Cambria Math" panose="02040503050406030204" pitchFamily="18" charset="0"/>
                            </a:rPr>
                            <m:t>𝑡</m:t>
                          </m:r>
                        </m:num>
                        <m:den>
                          <m:r>
                            <a:rPr lang="es-ES" sz="1600" b="0" i="1" smtClean="0">
                              <a:solidFill>
                                <a:srgbClr val="FFC000"/>
                              </a:solidFill>
                              <a:latin typeface="Cambria Math" panose="02040503050406030204" pitchFamily="18" charset="0"/>
                              <a:ea typeface="Cambria Math" panose="02040503050406030204" pitchFamily="18" charset="0"/>
                            </a:rPr>
                            <m:t>2</m:t>
                          </m:r>
                        </m:den>
                      </m:f>
                    </m:oMath>
                  </m:oMathPara>
                </a14:m>
                <a:endParaRPr lang="es-ES" sz="1600" dirty="0">
                  <a:solidFill>
                    <a:srgbClr val="FFC000"/>
                  </a:solidFill>
                </a:endParaRPr>
              </a:p>
            </p:txBody>
          </p:sp>
        </mc:Choice>
        <mc:Fallback xmlns="">
          <p:sp>
            <p:nvSpPr>
              <p:cNvPr id="79" name="CuadroTexto 78">
                <a:extLst>
                  <a:ext uri="{FF2B5EF4-FFF2-40B4-BE49-F238E27FC236}">
                    <a16:creationId xmlns:a16="http://schemas.microsoft.com/office/drawing/2014/main" id="{7C1114E3-01B2-2CCC-F0EE-5F2B35251B0F}"/>
                  </a:ext>
                </a:extLst>
              </p:cNvPr>
              <p:cNvSpPr txBox="1">
                <a:spLocks noRot="1" noChangeAspect="1" noMove="1" noResize="1" noEditPoints="1" noAdjustHandles="1" noChangeArrowheads="1" noChangeShapeType="1" noTextEdit="1"/>
              </p:cNvSpPr>
              <p:nvPr/>
            </p:nvSpPr>
            <p:spPr>
              <a:xfrm>
                <a:off x="2814813" y="1353699"/>
                <a:ext cx="781062" cy="553357"/>
              </a:xfrm>
              <a:prstGeom prst="rect">
                <a:avLst/>
              </a:prstGeom>
              <a:blipFill>
                <a:blip r:embed="rId15"/>
                <a:stretch>
                  <a:fillRect/>
                </a:stretch>
              </a:blipFill>
            </p:spPr>
            <p:txBody>
              <a:bodyPr/>
              <a:lstStyle/>
              <a:p>
                <a:r>
                  <a:rPr lang="es-ES">
                    <a:noFill/>
                  </a:rPr>
                  <a:t> </a:t>
                </a:r>
              </a:p>
            </p:txBody>
          </p:sp>
        </mc:Fallback>
      </mc:AlternateContent>
      <p:sp>
        <p:nvSpPr>
          <p:cNvPr id="80" name="Elipse 79">
            <a:extLst>
              <a:ext uri="{FF2B5EF4-FFF2-40B4-BE49-F238E27FC236}">
                <a16:creationId xmlns:a16="http://schemas.microsoft.com/office/drawing/2014/main" id="{52DD5DA5-6557-EB81-A299-4F8F1BBD3FC6}"/>
              </a:ext>
            </a:extLst>
          </p:cNvPr>
          <p:cNvSpPr/>
          <p:nvPr/>
        </p:nvSpPr>
        <p:spPr>
          <a:xfrm>
            <a:off x="740856" y="2361492"/>
            <a:ext cx="157483" cy="147801"/>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accent2">
                  <a:lumMod val="75000"/>
                </a:schemeClr>
              </a:solidFill>
            </a:endParaRPr>
          </a:p>
        </p:txBody>
      </p:sp>
      <mc:AlternateContent xmlns:mc="http://schemas.openxmlformats.org/markup-compatibility/2006" xmlns:a14="http://schemas.microsoft.com/office/drawing/2010/main">
        <mc:Choice Requires="a14">
          <p:sp>
            <p:nvSpPr>
              <p:cNvPr id="81" name="CuadroTexto 80">
                <a:extLst>
                  <a:ext uri="{FF2B5EF4-FFF2-40B4-BE49-F238E27FC236}">
                    <a16:creationId xmlns:a16="http://schemas.microsoft.com/office/drawing/2014/main" id="{1429D92C-4B80-8AA0-B548-36DCE5642BB4}"/>
                  </a:ext>
                </a:extLst>
              </p:cNvPr>
              <p:cNvSpPr txBox="1"/>
              <p:nvPr/>
            </p:nvSpPr>
            <p:spPr>
              <a:xfrm>
                <a:off x="3190552" y="4815266"/>
                <a:ext cx="9944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solidFill>
                                <a:srgbClr val="FFC000"/>
                              </a:solidFill>
                              <a:latin typeface="Cambria Math" panose="02040503050406030204" pitchFamily="18" charset="0"/>
                              <a:ea typeface="Cambria Math" panose="02040503050406030204" pitchFamily="18" charset="0"/>
                            </a:rPr>
                          </m:ctrlPr>
                        </m:sSubPr>
                        <m:e>
                          <m:r>
                            <a:rPr lang="es-ES" b="0" i="1" smtClean="0">
                              <a:solidFill>
                                <a:srgbClr val="FFC000"/>
                              </a:solidFill>
                              <a:latin typeface="Cambria Math" panose="02040503050406030204" pitchFamily="18" charset="0"/>
                              <a:ea typeface="Cambria Math" panose="02040503050406030204" pitchFamily="18" charset="0"/>
                            </a:rPr>
                            <m:t>𝑡</m:t>
                          </m:r>
                        </m:e>
                        <m:sub>
                          <m:r>
                            <a:rPr lang="es-ES" b="0" i="1" smtClean="0">
                              <a:solidFill>
                                <a:srgbClr val="FFC000"/>
                              </a:solidFill>
                              <a:latin typeface="Cambria Math" panose="02040503050406030204" pitchFamily="18" charset="0"/>
                              <a:ea typeface="Cambria Math" panose="02040503050406030204" pitchFamily="18" charset="0"/>
                            </a:rPr>
                            <m:t>0</m:t>
                          </m:r>
                        </m:sub>
                      </m:sSub>
                      <m:r>
                        <a:rPr lang="es-ES" b="0" i="1" smtClean="0">
                          <a:solidFill>
                            <a:srgbClr val="FFC000"/>
                          </a:solidFill>
                          <a:latin typeface="Cambria Math" panose="02040503050406030204" pitchFamily="18" charset="0"/>
                          <a:ea typeface="Cambria Math" panose="02040503050406030204" pitchFamily="18" charset="0"/>
                        </a:rPr>
                        <m:t>+∆</m:t>
                      </m:r>
                      <m:r>
                        <a:rPr lang="es-ES" b="0" i="1" smtClean="0">
                          <a:solidFill>
                            <a:srgbClr val="FFC000"/>
                          </a:solidFill>
                          <a:latin typeface="Cambria Math" panose="02040503050406030204" pitchFamily="18" charset="0"/>
                          <a:ea typeface="Cambria Math" panose="02040503050406030204" pitchFamily="18" charset="0"/>
                        </a:rPr>
                        <m:t>𝑡</m:t>
                      </m:r>
                      <m:r>
                        <a:rPr lang="es-ES" b="0" i="1" smtClean="0">
                          <a:solidFill>
                            <a:srgbClr val="FFC000"/>
                          </a:solidFill>
                          <a:latin typeface="Cambria Math" panose="02040503050406030204" pitchFamily="18" charset="0"/>
                          <a:ea typeface="Cambria Math" panose="02040503050406030204" pitchFamily="18" charset="0"/>
                        </a:rPr>
                        <m:t>/2</m:t>
                      </m:r>
                    </m:oMath>
                  </m:oMathPara>
                </a14:m>
                <a:endParaRPr lang="es-ES" dirty="0">
                  <a:solidFill>
                    <a:srgbClr val="FFC000"/>
                  </a:solidFill>
                </a:endParaRPr>
              </a:p>
            </p:txBody>
          </p:sp>
        </mc:Choice>
        <mc:Fallback xmlns="">
          <p:sp>
            <p:nvSpPr>
              <p:cNvPr id="81" name="CuadroTexto 80">
                <a:extLst>
                  <a:ext uri="{FF2B5EF4-FFF2-40B4-BE49-F238E27FC236}">
                    <a16:creationId xmlns:a16="http://schemas.microsoft.com/office/drawing/2014/main" id="{1429D92C-4B80-8AA0-B548-36DCE5642BB4}"/>
                  </a:ext>
                </a:extLst>
              </p:cNvPr>
              <p:cNvSpPr txBox="1">
                <a:spLocks noRot="1" noChangeAspect="1" noMove="1" noResize="1" noEditPoints="1" noAdjustHandles="1" noChangeArrowheads="1" noChangeShapeType="1" noTextEdit="1"/>
              </p:cNvSpPr>
              <p:nvPr/>
            </p:nvSpPr>
            <p:spPr>
              <a:xfrm>
                <a:off x="3190552" y="4815266"/>
                <a:ext cx="994439" cy="276999"/>
              </a:xfrm>
              <a:prstGeom prst="rect">
                <a:avLst/>
              </a:prstGeom>
              <a:blipFill>
                <a:blip r:embed="rId16"/>
                <a:stretch>
                  <a:fillRect l="-4268" t="-2222" r="-5488" b="-35556"/>
                </a:stretch>
              </a:blipFill>
            </p:spPr>
            <p:txBody>
              <a:bodyPr/>
              <a:lstStyle/>
              <a:p>
                <a:r>
                  <a:rPr lang="es-ES">
                    <a:noFill/>
                  </a:rPr>
                  <a:t> </a:t>
                </a:r>
              </a:p>
            </p:txBody>
          </p:sp>
        </mc:Fallback>
      </mc:AlternateContent>
      <p:cxnSp>
        <p:nvCxnSpPr>
          <p:cNvPr id="82" name="Conector recto 81">
            <a:extLst>
              <a:ext uri="{FF2B5EF4-FFF2-40B4-BE49-F238E27FC236}">
                <a16:creationId xmlns:a16="http://schemas.microsoft.com/office/drawing/2014/main" id="{B48BB5E1-8B74-28D0-C8F8-D95708E55CE8}"/>
              </a:ext>
            </a:extLst>
          </p:cNvPr>
          <p:cNvCxnSpPr>
            <a:cxnSpLocks/>
          </p:cNvCxnSpPr>
          <p:nvPr/>
        </p:nvCxnSpPr>
        <p:spPr>
          <a:xfrm flipV="1">
            <a:off x="876910" y="125363"/>
            <a:ext cx="5086154" cy="2314269"/>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85" name="Forma libre: forma 84">
            <a:extLst>
              <a:ext uri="{FF2B5EF4-FFF2-40B4-BE49-F238E27FC236}">
                <a16:creationId xmlns:a16="http://schemas.microsoft.com/office/drawing/2014/main" id="{660FA67E-6235-2442-64FD-D0487F5E8110}"/>
              </a:ext>
            </a:extLst>
          </p:cNvPr>
          <p:cNvSpPr/>
          <p:nvPr/>
        </p:nvSpPr>
        <p:spPr>
          <a:xfrm>
            <a:off x="872405" y="2061784"/>
            <a:ext cx="5038725" cy="2316508"/>
          </a:xfrm>
          <a:custGeom>
            <a:avLst/>
            <a:gdLst>
              <a:gd name="connsiteX0" fmla="*/ 0 w 5038725"/>
              <a:gd name="connsiteY0" fmla="*/ 2316508 h 2316508"/>
              <a:gd name="connsiteX1" fmla="*/ 1476375 w 5038725"/>
              <a:gd name="connsiteY1" fmla="*/ 1049683 h 2316508"/>
              <a:gd name="connsiteX2" fmla="*/ 2790825 w 5038725"/>
              <a:gd name="connsiteY2" fmla="*/ 211483 h 2316508"/>
              <a:gd name="connsiteX3" fmla="*/ 3971925 w 5038725"/>
              <a:gd name="connsiteY3" fmla="*/ 1933 h 2316508"/>
              <a:gd name="connsiteX4" fmla="*/ 5038725 w 5038725"/>
              <a:gd name="connsiteY4" fmla="*/ 287683 h 2316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8725" h="2316508">
                <a:moveTo>
                  <a:pt x="0" y="2316508"/>
                </a:moveTo>
                <a:cubicBezTo>
                  <a:pt x="505618" y="1858514"/>
                  <a:pt x="1011237" y="1400521"/>
                  <a:pt x="1476375" y="1049683"/>
                </a:cubicBezTo>
                <a:cubicBezTo>
                  <a:pt x="1941513" y="698845"/>
                  <a:pt x="2374900" y="386108"/>
                  <a:pt x="2790825" y="211483"/>
                </a:cubicBezTo>
                <a:cubicBezTo>
                  <a:pt x="3206750" y="36858"/>
                  <a:pt x="3597275" y="-10767"/>
                  <a:pt x="3971925" y="1933"/>
                </a:cubicBezTo>
                <a:cubicBezTo>
                  <a:pt x="4346575" y="14633"/>
                  <a:pt x="4692650" y="151158"/>
                  <a:pt x="5038725" y="287683"/>
                </a:cubicBezTo>
              </a:path>
            </a:pathLst>
          </a:cu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6" name="Conector recto 85">
            <a:extLst>
              <a:ext uri="{FF2B5EF4-FFF2-40B4-BE49-F238E27FC236}">
                <a16:creationId xmlns:a16="http://schemas.microsoft.com/office/drawing/2014/main" id="{2AB45EFC-61D3-22E7-3605-F41B905A4188}"/>
              </a:ext>
            </a:extLst>
          </p:cNvPr>
          <p:cNvCxnSpPr>
            <a:cxnSpLocks/>
          </p:cNvCxnSpPr>
          <p:nvPr/>
        </p:nvCxnSpPr>
        <p:spPr>
          <a:xfrm flipV="1">
            <a:off x="856788" y="2355944"/>
            <a:ext cx="5130435" cy="2358845"/>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sp>
        <p:nvSpPr>
          <p:cNvPr id="90" name="Forma libre: forma 89">
            <a:extLst>
              <a:ext uri="{FF2B5EF4-FFF2-40B4-BE49-F238E27FC236}">
                <a16:creationId xmlns:a16="http://schemas.microsoft.com/office/drawing/2014/main" id="{E05508BA-780B-C8C9-7150-0929A060F2D5}"/>
              </a:ext>
            </a:extLst>
          </p:cNvPr>
          <p:cNvSpPr/>
          <p:nvPr/>
        </p:nvSpPr>
        <p:spPr>
          <a:xfrm>
            <a:off x="836368" y="3226953"/>
            <a:ext cx="5038725" cy="2316508"/>
          </a:xfrm>
          <a:custGeom>
            <a:avLst/>
            <a:gdLst>
              <a:gd name="connsiteX0" fmla="*/ 0 w 5038725"/>
              <a:gd name="connsiteY0" fmla="*/ 2316508 h 2316508"/>
              <a:gd name="connsiteX1" fmla="*/ 1476375 w 5038725"/>
              <a:gd name="connsiteY1" fmla="*/ 1049683 h 2316508"/>
              <a:gd name="connsiteX2" fmla="*/ 2790825 w 5038725"/>
              <a:gd name="connsiteY2" fmla="*/ 211483 h 2316508"/>
              <a:gd name="connsiteX3" fmla="*/ 3971925 w 5038725"/>
              <a:gd name="connsiteY3" fmla="*/ 1933 h 2316508"/>
              <a:gd name="connsiteX4" fmla="*/ 5038725 w 5038725"/>
              <a:gd name="connsiteY4" fmla="*/ 287683 h 2316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8725" h="2316508">
                <a:moveTo>
                  <a:pt x="0" y="2316508"/>
                </a:moveTo>
                <a:cubicBezTo>
                  <a:pt x="505618" y="1858514"/>
                  <a:pt x="1011237" y="1400521"/>
                  <a:pt x="1476375" y="1049683"/>
                </a:cubicBezTo>
                <a:cubicBezTo>
                  <a:pt x="1941513" y="698845"/>
                  <a:pt x="2374900" y="386108"/>
                  <a:pt x="2790825" y="211483"/>
                </a:cubicBezTo>
                <a:cubicBezTo>
                  <a:pt x="3206750" y="36858"/>
                  <a:pt x="3597275" y="-10767"/>
                  <a:pt x="3971925" y="1933"/>
                </a:cubicBezTo>
                <a:cubicBezTo>
                  <a:pt x="4346575" y="14633"/>
                  <a:pt x="4692650" y="151158"/>
                  <a:pt x="5038725" y="287683"/>
                </a:cubicBezTo>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0382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D3930CE-77FB-5840-71D9-7FC1F8C25E86}"/>
              </a:ext>
            </a:extLst>
          </p:cNvPr>
          <p:cNvPicPr>
            <a:picLocks noChangeAspect="1"/>
          </p:cNvPicPr>
          <p:nvPr/>
        </p:nvPicPr>
        <p:blipFill>
          <a:blip r:embed="rId2"/>
          <a:stretch>
            <a:fillRect/>
          </a:stretch>
        </p:blipFill>
        <p:spPr>
          <a:xfrm>
            <a:off x="117021" y="142874"/>
            <a:ext cx="5684385" cy="5305425"/>
          </a:xfrm>
          <a:prstGeom prst="rect">
            <a:avLst/>
          </a:prstGeom>
        </p:spPr>
      </p:pic>
      <p:pic>
        <p:nvPicPr>
          <p:cNvPr id="7" name="Imagen 6">
            <a:extLst>
              <a:ext uri="{FF2B5EF4-FFF2-40B4-BE49-F238E27FC236}">
                <a16:creationId xmlns:a16="http://schemas.microsoft.com/office/drawing/2014/main" id="{B2EFB719-960A-E15A-73B4-444E857FF852}"/>
              </a:ext>
            </a:extLst>
          </p:cNvPr>
          <p:cNvPicPr>
            <a:picLocks noChangeAspect="1"/>
          </p:cNvPicPr>
          <p:nvPr/>
        </p:nvPicPr>
        <p:blipFill>
          <a:blip r:embed="rId3"/>
          <a:stretch>
            <a:fillRect/>
          </a:stretch>
        </p:blipFill>
        <p:spPr>
          <a:xfrm>
            <a:off x="117021" y="5448299"/>
            <a:ext cx="5684385" cy="1211427"/>
          </a:xfrm>
          <a:prstGeom prst="rect">
            <a:avLst/>
          </a:prstGeom>
        </p:spPr>
      </p:pic>
      <p:pic>
        <p:nvPicPr>
          <p:cNvPr id="9" name="Imagen 8">
            <a:extLst>
              <a:ext uri="{FF2B5EF4-FFF2-40B4-BE49-F238E27FC236}">
                <a16:creationId xmlns:a16="http://schemas.microsoft.com/office/drawing/2014/main" id="{C827D077-2EE5-851C-DEB1-26287EE340AB}"/>
              </a:ext>
            </a:extLst>
          </p:cNvPr>
          <p:cNvPicPr>
            <a:picLocks noChangeAspect="1"/>
          </p:cNvPicPr>
          <p:nvPr/>
        </p:nvPicPr>
        <p:blipFill>
          <a:blip r:embed="rId4"/>
          <a:stretch>
            <a:fillRect/>
          </a:stretch>
        </p:blipFill>
        <p:spPr>
          <a:xfrm>
            <a:off x="6010956" y="142874"/>
            <a:ext cx="6066744" cy="4618715"/>
          </a:xfrm>
          <a:prstGeom prst="rect">
            <a:avLst/>
          </a:prstGeom>
        </p:spPr>
      </p:pic>
      <p:pic>
        <p:nvPicPr>
          <p:cNvPr id="11" name="Imagen 10">
            <a:extLst>
              <a:ext uri="{FF2B5EF4-FFF2-40B4-BE49-F238E27FC236}">
                <a16:creationId xmlns:a16="http://schemas.microsoft.com/office/drawing/2014/main" id="{9CE477B4-66A4-37A3-1441-87BCA1C17738}"/>
              </a:ext>
            </a:extLst>
          </p:cNvPr>
          <p:cNvPicPr>
            <a:picLocks noChangeAspect="1"/>
          </p:cNvPicPr>
          <p:nvPr/>
        </p:nvPicPr>
        <p:blipFill>
          <a:blip r:embed="rId5"/>
          <a:stretch>
            <a:fillRect/>
          </a:stretch>
        </p:blipFill>
        <p:spPr>
          <a:xfrm>
            <a:off x="6010957" y="4761589"/>
            <a:ext cx="5684386" cy="1270628"/>
          </a:xfrm>
          <a:prstGeom prst="rect">
            <a:avLst/>
          </a:prstGeom>
        </p:spPr>
      </p:pic>
      <p:sp>
        <p:nvSpPr>
          <p:cNvPr id="12" name="Rectángulo 11">
            <a:extLst>
              <a:ext uri="{FF2B5EF4-FFF2-40B4-BE49-F238E27FC236}">
                <a16:creationId xmlns:a16="http://schemas.microsoft.com/office/drawing/2014/main" id="{2FA5299A-A50B-765F-5137-D4C35A5B2407}"/>
              </a:ext>
            </a:extLst>
          </p:cNvPr>
          <p:cNvSpPr/>
          <p:nvPr/>
        </p:nvSpPr>
        <p:spPr>
          <a:xfrm>
            <a:off x="11334750" y="4486275"/>
            <a:ext cx="740229" cy="1545942"/>
          </a:xfrm>
          <a:prstGeom prst="rect">
            <a:avLst/>
          </a:prstGeom>
          <a:solidFill>
            <a:srgbClr val="282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4710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Forma&#10;&#10;Descripción generada automáticamente">
            <a:extLst>
              <a:ext uri="{FF2B5EF4-FFF2-40B4-BE49-F238E27FC236}">
                <a16:creationId xmlns:a16="http://schemas.microsoft.com/office/drawing/2014/main" id="{3C444E85-04AD-89A1-1393-C9572B750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639" y="1488349"/>
            <a:ext cx="8761361" cy="4412622"/>
          </a:xfrm>
          <a:prstGeom prst="rect">
            <a:avLst/>
          </a:prstGeom>
        </p:spPr>
      </p:pic>
      <p:pic>
        <p:nvPicPr>
          <p:cNvPr id="13" name="Imagen 12" descr="Gráfico&#10;&#10;Descripción generada automáticamente">
            <a:extLst>
              <a:ext uri="{FF2B5EF4-FFF2-40B4-BE49-F238E27FC236}">
                <a16:creationId xmlns:a16="http://schemas.microsoft.com/office/drawing/2014/main" id="{07941108-B40B-99D2-08A8-233A87701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784" y="865939"/>
            <a:ext cx="3965173" cy="2973880"/>
          </a:xfrm>
          <a:prstGeom prst="rect">
            <a:avLst/>
          </a:prstGeom>
        </p:spPr>
      </p:pic>
      <p:pic>
        <p:nvPicPr>
          <p:cNvPr id="15" name="Imagen 14" descr="Imagen que contiene Gráfico&#10;&#10;Descripción generada automáticamente">
            <a:extLst>
              <a:ext uri="{FF2B5EF4-FFF2-40B4-BE49-F238E27FC236}">
                <a16:creationId xmlns:a16="http://schemas.microsoft.com/office/drawing/2014/main" id="{BE87E5D0-20EB-1B2F-8E67-46EFB0389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127" y="3791915"/>
            <a:ext cx="3965173" cy="2973880"/>
          </a:xfrm>
          <a:prstGeom prst="rect">
            <a:avLst/>
          </a:prstGeom>
        </p:spPr>
      </p:pic>
      <p:sp>
        <p:nvSpPr>
          <p:cNvPr id="17" name="Rectángulo: esquinas redondeadas 16">
            <a:extLst>
              <a:ext uri="{FF2B5EF4-FFF2-40B4-BE49-F238E27FC236}">
                <a16:creationId xmlns:a16="http://schemas.microsoft.com/office/drawing/2014/main" id="{90F48407-7103-537A-1C49-5C56D9F4351A}"/>
              </a:ext>
            </a:extLst>
          </p:cNvPr>
          <p:cNvSpPr/>
          <p:nvPr/>
        </p:nvSpPr>
        <p:spPr>
          <a:xfrm>
            <a:off x="368299" y="146624"/>
            <a:ext cx="11262775" cy="749300"/>
          </a:xfrm>
          <a:prstGeom prst="roundRect">
            <a:avLst/>
          </a:prstGeom>
          <a:solidFill>
            <a:schemeClr val="tx2">
              <a:lumMod val="10000"/>
              <a:lumOff val="9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EB400997-FC56-AE51-DE0C-88B6F1085139}"/>
              </a:ext>
            </a:extLst>
          </p:cNvPr>
          <p:cNvSpPr txBox="1"/>
          <p:nvPr/>
        </p:nvSpPr>
        <p:spPr>
          <a:xfrm>
            <a:off x="438150" y="213894"/>
            <a:ext cx="11106150" cy="584775"/>
          </a:xfrm>
          <a:prstGeom prst="rect">
            <a:avLst/>
          </a:prstGeom>
          <a:noFill/>
        </p:spPr>
        <p:txBody>
          <a:bodyPr wrap="square" rtlCol="0">
            <a:spAutoFit/>
          </a:bodyPr>
          <a:lstStyle/>
          <a:p>
            <a:pPr algn="just"/>
            <a:r>
              <a:rPr lang="es-ES" sz="1600" dirty="0"/>
              <a:t>El </a:t>
            </a:r>
            <a:r>
              <a:rPr lang="es-ES" sz="1600" b="1" dirty="0"/>
              <a:t>método de Euler no es una opción válida </a:t>
            </a:r>
            <a:r>
              <a:rPr lang="es-ES" sz="1600" dirty="0"/>
              <a:t>para calcular órbitas de Kepler, pues ofrece un resultado sin coherencia física al proporcionar una trayectoria orbital con una ganancia continua de energía potencial. </a:t>
            </a:r>
          </a:p>
        </p:txBody>
      </p:sp>
    </p:spTree>
    <p:extLst>
      <p:ext uri="{BB962C8B-B14F-4D97-AF65-F5344CB8AC3E}">
        <p14:creationId xmlns:p14="http://schemas.microsoft.com/office/powerpoint/2010/main" val="11401483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1050</Words>
  <Application>Microsoft Office PowerPoint</Application>
  <PresentationFormat>Panorámica</PresentationFormat>
  <Paragraphs>147</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Aptos</vt:lpstr>
      <vt:lpstr>Aptos Display</vt:lpstr>
      <vt:lpstr>Arial</vt:lpstr>
      <vt:lpstr>Cambria Math</vt:lpstr>
      <vt:lpstr>Wingdings</vt:lpstr>
      <vt:lpstr>Tema de Office</vt:lpstr>
      <vt:lpstr>Problema de Kepler resuelto numéricamente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 de Kepler resuelto numéricamente</dc:title>
  <dc:creator>jorge.morenog@alumnos.upm.es</dc:creator>
  <cp:lastModifiedBy>jorge.morenog@alumnos.upm.es</cp:lastModifiedBy>
  <cp:revision>12</cp:revision>
  <dcterms:created xsi:type="dcterms:W3CDTF">2024-03-22T10:49:08Z</dcterms:created>
  <dcterms:modified xsi:type="dcterms:W3CDTF">2024-03-26T17:33:57Z</dcterms:modified>
</cp:coreProperties>
</file>