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6" r:id="rId3"/>
    <p:sldId id="274" r:id="rId4"/>
    <p:sldId id="288" r:id="rId5"/>
    <p:sldId id="341" r:id="rId6"/>
    <p:sldId id="287" r:id="rId7"/>
    <p:sldId id="290" r:id="rId8"/>
    <p:sldId id="294" r:id="rId9"/>
    <p:sldId id="295" r:id="rId10"/>
    <p:sldId id="298" r:id="rId11"/>
    <p:sldId id="299" r:id="rId12"/>
    <p:sldId id="3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quín Gutiérrez" initials="JG" lastIdx="1" clrIdx="0">
    <p:extLst>
      <p:ext uri="{19B8F6BF-5375-455C-9EA6-DF929625EA0E}">
        <p15:presenceInfo xmlns:p15="http://schemas.microsoft.com/office/powerpoint/2012/main" userId="Joaquín Gutiérr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DEDE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1321" autoAdjust="0"/>
  </p:normalViewPr>
  <p:slideViewPr>
    <p:cSldViewPr snapToGrid="0">
      <p:cViewPr>
        <p:scale>
          <a:sx n="75" d="100"/>
          <a:sy n="75" d="100"/>
        </p:scale>
        <p:origin x="81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5455B-8B67-4271-89D9-10E16EC017CE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507E2-3AFA-44DE-9D33-12E280B258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167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507E2-3AFA-44DE-9D33-12E280B258F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920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507E2-3AFA-44DE-9D33-12E280B258F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073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507E2-3AFA-44DE-9D33-12E280B258F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975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507E2-3AFA-44DE-9D33-12E280B258F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633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507E2-3AFA-44DE-9D33-12E280B258F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735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507E2-3AFA-44DE-9D33-12E280B258F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44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507E2-3AFA-44DE-9D33-12E280B258F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036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B3D60-6147-4E13-B5A4-C0F61F5FF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5282BF-2534-46B9-B88B-1B43D7706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530AC5-B0FC-4BED-ADD3-0A25F3AE2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2FA-2E4F-4DA8-A4B7-BBE7AAE536AE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87FEC5-EC3E-4941-81B0-AFE2B5EC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D8FD36-6A13-4DDC-9B86-DDE3BA4D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3DAB-0A9A-4BCD-AF27-20F0195DE0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37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0D619-C18C-4AEB-8201-A8DDD9BC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4BE033-5F48-4F82-A534-34C8EFB29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B0DD8E-2579-41D1-BAA4-290C1A75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2FA-2E4F-4DA8-A4B7-BBE7AAE536AE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AF6922-12AA-4679-AEC4-E9DA4EDE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9A1E70-E2C9-4548-BE5F-3E9EA42B3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3DAB-0A9A-4BCD-AF27-20F0195DE0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63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CC88B1-CB41-4B60-A4E6-A888B1D6A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E14DAC-9622-4C53-80A2-957891FD5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80B983-C1E6-40E3-9ADE-3218E1BE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2FA-2E4F-4DA8-A4B7-BBE7AAE536AE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D62BBE-240C-429C-A78C-328FE8FF2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352403-790B-4DF7-82E0-10E7ECF5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3DAB-0A9A-4BCD-AF27-20F0195DE0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03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0FD7A-945A-416B-B232-D8BB16C3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F94020-5826-4001-B89D-6237BF1D8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C09371-DA57-4834-A685-8FAA6F33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2FA-2E4F-4DA8-A4B7-BBE7AAE536AE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0A15FF-85E8-49C1-8C99-9B47B13B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FCABC0-D916-4AB4-9B1A-D3323BC5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3DAB-0A9A-4BCD-AF27-20F0195DE0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11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562BE-14FE-4904-8E2D-6DDB8AA9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C789C3-36E9-48EC-AF32-0C2633981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35B6BC-3AA5-4E58-9A7A-4A7605BF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2FA-2E4F-4DA8-A4B7-BBE7AAE536AE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C06AF1-93FC-4E70-94CB-847C5D5D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F804B9-FC40-41EB-831B-7FD20108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3DAB-0A9A-4BCD-AF27-20F0195DE0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79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FB5DB-6FAD-4CE2-9344-B28E8B79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42A09D-C8E7-4B47-947A-373B295FD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2B96F7-93AA-42BB-B114-1C428C29B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81EBC0-79A6-462A-957E-DD44CA2A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2FA-2E4F-4DA8-A4B7-BBE7AAE536AE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53FD8E-43AF-44C6-8B30-6EA1C552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FEDBE1-3F32-4842-AB03-85BD2787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3DAB-0A9A-4BCD-AF27-20F0195DE0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47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989EE-7EE6-46A9-9EE0-BA5654B8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E82DC0-CCBF-4166-9181-434A5DB6A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2A5EEB-4F9D-42F9-94DC-59BE791DF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09822C-6AB4-4CBF-905A-62994D541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E243C3-1C69-4D8B-A178-E9656E4A4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17D136-9861-4C62-8F23-3EC267B3A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2FA-2E4F-4DA8-A4B7-BBE7AAE536AE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8AEA9F5-29C0-4F61-BF38-BA993DF6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208250-627D-4EF9-8EA4-C7E792F0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3DAB-0A9A-4BCD-AF27-20F0195DE0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81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5C095-1131-4C94-BDF9-5670581D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EF17133-CA40-4080-BB37-4B447E7E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2FA-2E4F-4DA8-A4B7-BBE7AAE536AE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FEEC8A-885B-4A15-A63C-B015D7DE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823088D-E968-4F49-87CE-E7BF7E7D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3DAB-0A9A-4BCD-AF27-20F0195DE0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52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4AA091B-9C01-4141-962F-4E02A81B1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2FA-2E4F-4DA8-A4B7-BBE7AAE536AE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BF4201-91DE-4F43-BA66-FCEE7A94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40E867-A1F5-4DA8-8B8C-8CA303CD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3DAB-0A9A-4BCD-AF27-20F0195DE0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56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13A79-4077-415E-91FF-CC112BC3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04E416-B235-462F-83F3-57C8E2AF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11A071-B570-4178-AEA7-FF7C2DB67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924281-2DF8-47FA-95F2-8B786B37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2FA-2E4F-4DA8-A4B7-BBE7AAE536AE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C2E0C6-2FFB-4B74-BB01-6FD2C2498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E5B983-C27F-4187-BBF3-9030F0AE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3DAB-0A9A-4BCD-AF27-20F0195DE0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04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4FDDA-B126-4A58-A9B9-6B081B59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8DD0888-C580-4BC8-9A05-16791B1F4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B11EAB-46C3-4D26-B83D-9EB83097B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19B051-4EE4-4269-B77C-DA1CFCCA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2FA-2E4F-4DA8-A4B7-BBE7AAE536AE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FDF215-48FB-44C0-A51B-22BD7375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A255AC-DCBD-40E9-8484-9FED13A4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3DAB-0A9A-4BCD-AF27-20F0195DE0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33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86849F-EEF7-43EC-828C-E5919016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30B090-756B-45AA-941B-D99E08A5F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A22C22-2D85-4B74-BF10-5BD5ABB0C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082FA-2E4F-4DA8-A4B7-BBE7AAE536AE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638D84-43BF-4195-B263-B7751E2AA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9AA6D1-4CFE-4A57-8C83-E28BAFB92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C3DAB-0A9A-4BCD-AF27-20F0195DE0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24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22.jpeg"/><Relationship Id="rId7" Type="http://schemas.openxmlformats.org/officeDocument/2006/relationships/hyperlink" Target="https://www.digikey.es/product-detail/es/3m/8132-06-100/3M156579-10-ND/780990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igikey.es/product-detail/es/phoenix-contact/1803617/277-1165-ND/260533" TargetMode="External"/><Relationship Id="rId5" Type="http://schemas.openxmlformats.org/officeDocument/2006/relationships/hyperlink" Target="https://www.digikey.es/product-detail/es/phoenix-contact/1829387/277-5782-ND/2525205" TargetMode="External"/><Relationship Id="rId4" Type="http://schemas.openxmlformats.org/officeDocument/2006/relationships/image" Target="../media/image23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6.jpeg"/><Relationship Id="rId7" Type="http://schemas.openxmlformats.org/officeDocument/2006/relationships/hyperlink" Target="https://www.digikey.es/product-detail/es/general-cable-carol-brand/C1321.21.01/C1321B-50-ND/512628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igikey.es/product-detail/es/phoenix-contact/1767054/277-6260-ND/348839" TargetMode="External"/><Relationship Id="rId5" Type="http://schemas.openxmlformats.org/officeDocument/2006/relationships/hyperlink" Target="https://www.digikey.es/product-detail/es/phoenix-contact/1840609/277-14176-ND/3605687" TargetMode="External"/><Relationship Id="rId4" Type="http://schemas.openxmlformats.org/officeDocument/2006/relationships/image" Target="../media/image27.emf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30.emf"/><Relationship Id="rId7" Type="http://schemas.openxmlformats.org/officeDocument/2006/relationships/hyperlink" Target="https://www.digikey.es/product-detail/es/general-cable-carol-brand/C1321.21.01/C1321B-50-ND/512628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igikey.es/product-detail/es/phoenix-contact/1767106/277-6951-ND/348841" TargetMode="External"/><Relationship Id="rId5" Type="http://schemas.openxmlformats.org/officeDocument/2006/relationships/hyperlink" Target="https://www.digikey.es/product-detail/es/phoenix-contact/1840654/277-6515-ND/2525290" TargetMode="External"/><Relationship Id="rId4" Type="http://schemas.openxmlformats.org/officeDocument/2006/relationships/image" Target="../media/image31.jpe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es.rs-online.com/web/p/products/1787282/" TargetMode="External"/><Relationship Id="rId7" Type="http://schemas.openxmlformats.org/officeDocument/2006/relationships/hyperlink" Target="https://www.digikey.es/product-detail/es/te-connectivity-amp-connectors/62852-1/A27760CT-ND/45684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igikey.es/product-detail/es/te-connectivity-amp-connectors/42068/A24745CT-ND/456662" TargetMode="External"/><Relationship Id="rId5" Type="http://schemas.openxmlformats.org/officeDocument/2006/relationships/hyperlink" Target="https://es.rs-online.com/web/p/products/8046714/" TargetMode="External"/><Relationship Id="rId4" Type="http://schemas.openxmlformats.org/officeDocument/2006/relationships/hyperlink" Target="https://es.rs-online.com/web/p/products/1225201/" TargetMode="External"/><Relationship Id="rId9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hyperlink" Target="https://www.digikey.es/product-detail/es/cnc-tech/400M0-09-1-004S/LMM09H-ND/6176011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www.digikey.es/product-detail/es/3m/8309-6003/MFL09K-ND/138801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hyperlink" Target="https://www.digikey.es/product-detail/es/3m/3801-09-100/3M157987-25-ND/9479159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hyperlink" Target="https://www.digikey.es/product-detail/es/cnc-tech/400M0-09-1-004S/LMM09H-ND/6176011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www.digikey.es/product-detail/es/3m/8309-6003/MFL09K-ND/138801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hyperlink" Target="https://www.digikey.es/product-detail/es/3m/3801-09-100/3M157987-25-ND/9479159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hyperlink" Target="https://www.digikey.es/product-detail/es/cnc-tech/400M0-25-1-004S/LMM25H-ND/6176017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s://www.digikey.es/product-detail/es/3m/8325-6003/MFL25K-ND/138807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11.jpeg"/><Relationship Id="rId4" Type="http://schemas.openxmlformats.org/officeDocument/2006/relationships/hyperlink" Target="https://www.digikey.es/product-detail/es/3m/3801-25-100/3M157947-25-ND/9478961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hyperlink" Target="https://www.digikey.es/product-detail/es/cnc-tech/400M0-37-1-004S/LMM37H-ND/6176023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www.digikey.es/product-detail/es/3m/8337-6003/MFL37K-ND/138810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7.jpeg"/><Relationship Id="rId4" Type="http://schemas.openxmlformats.org/officeDocument/2006/relationships/hyperlink" Target="https://www.digikey.es/product-detail/es/3m/3801-37-100/3M157897-5-ND/9478717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hyperlink" Target="https://www.digikey.es/product-detail/es/phoenix-contact/0707248/277-5956-ND/348291" TargetMode="External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hyperlink" Target="https://www.digikey.es/product-detail/es/tensility-international-corp/30-00395/T1293-5-ND/5270273" TargetMode="External"/><Relationship Id="rId4" Type="http://schemas.openxmlformats.org/officeDocument/2006/relationships/hyperlink" Target="https://www.digikey.es/product-detail/es/phoenix-contact/1757019/277-1011-ND/260379" TargetMode="External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7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igikey.es/product-detail/es/76812.R8.01/C76812B-50-ND/5452557/?itemSeq=321193382" TargetMode="External"/><Relationship Id="rId5" Type="http://schemas.openxmlformats.org/officeDocument/2006/relationships/hyperlink" Target="https://www.digikey.es/product-detail/es/phoenix-contact/1757019/277-1011-ND/260379" TargetMode="External"/><Relationship Id="rId4" Type="http://schemas.openxmlformats.org/officeDocument/2006/relationships/hyperlink" Target="https://www.digikey.es/product-detail/es/phoenix-contact/0707248/277-5956-ND/348291" TargetMode="External"/><Relationship Id="rId9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06872-A315-4B48-85A7-5C62711CF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TB </a:t>
            </a:r>
            <a:r>
              <a:rPr lang="en-GB" dirty="0" err="1"/>
              <a:t>Cableado</a:t>
            </a:r>
            <a:r>
              <a:rPr lang="en-GB" dirty="0"/>
              <a:t>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AC9682-C6D8-413C-ACF3-15C60AE6D1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Cables Motherboard-Panel CCU SoC</a:t>
            </a:r>
          </a:p>
        </p:txBody>
      </p:sp>
    </p:spTree>
    <p:extLst>
      <p:ext uri="{BB962C8B-B14F-4D97-AF65-F5344CB8AC3E}">
        <p14:creationId xmlns:p14="http://schemas.microsoft.com/office/powerpoint/2010/main" val="3671772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1803617 Phoenix Contact | 277-1165-ND DigiKey Electronics">
            <a:extLst>
              <a:ext uri="{FF2B5EF4-FFF2-40B4-BE49-F238E27FC236}">
                <a16:creationId xmlns:a16="http://schemas.microsoft.com/office/drawing/2014/main" id="{11529625-50CC-4820-BF87-054C97056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918" y="3220268"/>
            <a:ext cx="1571536" cy="157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826EC46-225F-4B2A-BE97-91EB44073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38" y="1482110"/>
            <a:ext cx="3890593" cy="1487029"/>
          </a:xfrm>
          <a:prstGeom prst="rect">
            <a:avLst/>
          </a:prstGeom>
        </p:spPr>
      </p:pic>
      <p:sp>
        <p:nvSpPr>
          <p:cNvPr id="72" name="CuadroTexto 71">
            <a:extLst>
              <a:ext uri="{FF2B5EF4-FFF2-40B4-BE49-F238E27FC236}">
                <a16:creationId xmlns:a16="http://schemas.microsoft.com/office/drawing/2014/main" id="{4187F530-E389-4A66-BCEA-04DEB7EB7787}"/>
              </a:ext>
            </a:extLst>
          </p:cNvPr>
          <p:cNvSpPr txBox="1"/>
          <p:nvPr/>
        </p:nvSpPr>
        <p:spPr>
          <a:xfrm>
            <a:off x="316356" y="2916823"/>
            <a:ext cx="158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A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525060A9-B12E-4522-967F-2ADEF61E9664}"/>
              </a:ext>
            </a:extLst>
          </p:cNvPr>
          <p:cNvSpPr txBox="1"/>
          <p:nvPr/>
        </p:nvSpPr>
        <p:spPr>
          <a:xfrm>
            <a:off x="3466040" y="2898890"/>
            <a:ext cx="121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B</a:t>
            </a:r>
            <a:endParaRPr lang="en-GB" sz="1600" dirty="0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CB67AFE5-A7C2-479A-BA99-B985EC0339BB}"/>
              </a:ext>
            </a:extLst>
          </p:cNvPr>
          <p:cNvSpPr txBox="1"/>
          <p:nvPr/>
        </p:nvSpPr>
        <p:spPr>
          <a:xfrm>
            <a:off x="4951835" y="4942371"/>
            <a:ext cx="5952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/>
              <a:t>Referencias</a:t>
            </a:r>
          </a:p>
          <a:p>
            <a:r>
              <a:rPr lang="es-ES" sz="1400" dirty="0"/>
              <a:t>Conector A:</a:t>
            </a:r>
          </a:p>
          <a:p>
            <a:r>
              <a:rPr lang="en-GB" sz="1200" dirty="0">
                <a:hlinkClick r:id="rId5"/>
              </a:rPr>
              <a:t>https://www.digikey.es/product-detail/es/phoenix-contact/1829387/277-5782-ND/2525205</a:t>
            </a:r>
            <a:endParaRPr lang="en-GB" sz="1200" dirty="0"/>
          </a:p>
          <a:p>
            <a:r>
              <a:rPr lang="es-ES" sz="1400" dirty="0"/>
              <a:t>Conector B:</a:t>
            </a:r>
          </a:p>
          <a:p>
            <a:r>
              <a:rPr lang="en-GB" sz="1200" dirty="0">
                <a:hlinkClick r:id="rId6"/>
              </a:rPr>
              <a:t>https://www.digikey.es/product-detail/es/phoenix-contact/1803617/277-1165-ND/260533</a:t>
            </a:r>
            <a:endParaRPr lang="en-GB" sz="1200" dirty="0"/>
          </a:p>
          <a:p>
            <a:r>
              <a:rPr lang="es-ES" sz="1400" dirty="0"/>
              <a:t>Cable:</a:t>
            </a:r>
          </a:p>
          <a:p>
            <a:r>
              <a:rPr lang="en-GB" sz="1200" dirty="0">
                <a:hlinkClick r:id="rId7"/>
              </a:rPr>
              <a:t>https://www.digikey.es/product-detail/es/3m/8132-06-100/3M156579-10-ND/7809900</a:t>
            </a:r>
            <a:endParaRPr lang="en-GB" sz="1200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CF7C65A3-906C-40CA-A05F-14E3ADFE671F}"/>
              </a:ext>
            </a:extLst>
          </p:cNvPr>
          <p:cNvSpPr txBox="1"/>
          <p:nvPr/>
        </p:nvSpPr>
        <p:spPr>
          <a:xfrm>
            <a:off x="4951835" y="3017149"/>
            <a:ext cx="661485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Consideraciones de montaje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Unir con el cable plano los terminales según el diagrama de conexión.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Incorporar un </a:t>
            </a:r>
            <a:r>
              <a:rPr lang="es-ES" sz="1400" dirty="0" err="1"/>
              <a:t>faston</a:t>
            </a:r>
            <a:r>
              <a:rPr lang="es-ES" sz="1400" dirty="0"/>
              <a:t> hembra para cable AWG 18 en la unión al conector A. Incorporar un </a:t>
            </a:r>
            <a:r>
              <a:rPr lang="es-ES" sz="1400" dirty="0" err="1"/>
              <a:t>faston</a:t>
            </a:r>
            <a:r>
              <a:rPr lang="es-ES" sz="1400" dirty="0"/>
              <a:t> cilíndrico para cable AWG 18 en la unión al conector 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6D277CE-6E82-4A47-B017-A89B074A41D9}"/>
              </a:ext>
            </a:extLst>
          </p:cNvPr>
          <p:cNvSpPr txBox="1"/>
          <p:nvPr/>
        </p:nvSpPr>
        <p:spPr>
          <a:xfrm>
            <a:off x="233680" y="162560"/>
            <a:ext cx="7478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Cable Conector Potencia - MotherBoard (X103,X104)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CF4C4B6F-DCBF-431A-8F75-5C2BCE5E6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791875"/>
              </p:ext>
            </p:extLst>
          </p:nvPr>
        </p:nvGraphicFramePr>
        <p:xfrm>
          <a:off x="5022960" y="871440"/>
          <a:ext cx="6752480" cy="1950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92298">
                  <a:extLst>
                    <a:ext uri="{9D8B030D-6E8A-4147-A177-3AD203B41FA5}">
                      <a16:colId xmlns:a16="http://schemas.microsoft.com/office/drawing/2014/main" val="2566076668"/>
                    </a:ext>
                  </a:extLst>
                </a:gridCol>
                <a:gridCol w="1476236">
                  <a:extLst>
                    <a:ext uri="{9D8B030D-6E8A-4147-A177-3AD203B41FA5}">
                      <a16:colId xmlns:a16="http://schemas.microsoft.com/office/drawing/2014/main" val="900098112"/>
                    </a:ext>
                  </a:extLst>
                </a:gridCol>
                <a:gridCol w="1257083">
                  <a:extLst>
                    <a:ext uri="{9D8B030D-6E8A-4147-A177-3AD203B41FA5}">
                      <a16:colId xmlns:a16="http://schemas.microsoft.com/office/drawing/2014/main" val="3739212228"/>
                    </a:ext>
                  </a:extLst>
                </a:gridCol>
                <a:gridCol w="1302608">
                  <a:extLst>
                    <a:ext uri="{9D8B030D-6E8A-4147-A177-3AD203B41FA5}">
                      <a16:colId xmlns:a16="http://schemas.microsoft.com/office/drawing/2014/main" val="434710768"/>
                    </a:ext>
                  </a:extLst>
                </a:gridCol>
                <a:gridCol w="1224255">
                  <a:extLst>
                    <a:ext uri="{9D8B030D-6E8A-4147-A177-3AD203B41FA5}">
                      <a16:colId xmlns:a16="http://schemas.microsoft.com/office/drawing/2014/main" val="465104233"/>
                    </a:ext>
                  </a:extLst>
                </a:gridCol>
              </a:tblGrid>
              <a:tr h="569188"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Conector A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Conector B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Cable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Longitud cable (cm)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Unidades del cable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752786"/>
                  </a:ext>
                </a:extLst>
              </a:tr>
              <a:tr h="735636">
                <a:tc>
                  <a:txBody>
                    <a:bodyPr/>
                    <a:lstStyle/>
                    <a:p>
                      <a:r>
                        <a:rPr lang="es-ES" sz="14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Bloque terminal conexión rápida 2.8 mm, 6 posiciones, paso 3.81 mm, montaje panel</a:t>
                      </a:r>
                      <a:endParaRPr lang="es-ES" sz="11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4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Conector enchufable 6 terminales, paso 3.81 mm</a:t>
                      </a:r>
                      <a:endParaRPr lang="es-ES" sz="11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noProof="0" dirty="0"/>
                        <a:t>Plano, AWG 18, 6 conductores, paso 3.96 mm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noProof="0" dirty="0"/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noProof="0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17384"/>
                  </a:ext>
                </a:extLst>
              </a:tr>
            </a:tbl>
          </a:graphicData>
        </a:graphic>
      </p:graphicFrame>
      <p:sp>
        <p:nvSpPr>
          <p:cNvPr id="15" name="Rectángulo 14">
            <a:extLst>
              <a:ext uri="{FF2B5EF4-FFF2-40B4-BE49-F238E27FC236}">
                <a16:creationId xmlns:a16="http://schemas.microsoft.com/office/drawing/2014/main" id="{C5AD6C3B-2C41-40D5-AF88-467428A1BD96}"/>
              </a:ext>
            </a:extLst>
          </p:cNvPr>
          <p:cNvSpPr/>
          <p:nvPr/>
        </p:nvSpPr>
        <p:spPr>
          <a:xfrm>
            <a:off x="508273" y="636285"/>
            <a:ext cx="227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/>
              <a:t>Diagrama de conexión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FE46FBD5-80A8-43AA-A281-211C4FFA7B7E}"/>
              </a:ext>
            </a:extLst>
          </p:cNvPr>
          <p:cNvSpPr txBox="1"/>
          <p:nvPr/>
        </p:nvSpPr>
        <p:spPr>
          <a:xfrm>
            <a:off x="1811935" y="2646870"/>
            <a:ext cx="1365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Cable plano</a:t>
            </a:r>
            <a:endParaRPr lang="en-GB" sz="1600" dirty="0"/>
          </a:p>
        </p:txBody>
      </p: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3C891F84-6E6D-412F-B73E-C1D3AF7CBB31}"/>
              </a:ext>
            </a:extLst>
          </p:cNvPr>
          <p:cNvCxnSpPr>
            <a:cxnSpLocks/>
          </p:cNvCxnSpPr>
          <p:nvPr/>
        </p:nvCxnSpPr>
        <p:spPr>
          <a:xfrm flipV="1">
            <a:off x="4342504" y="4466268"/>
            <a:ext cx="66543" cy="157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BD19B2E5-45E7-46E5-A318-1AEFF8B25AC9}"/>
              </a:ext>
            </a:extLst>
          </p:cNvPr>
          <p:cNvSpPr txBox="1"/>
          <p:nvPr/>
        </p:nvSpPr>
        <p:spPr>
          <a:xfrm>
            <a:off x="4161848" y="455998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1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8132/06 100 3M | 3M156579-5-ND DigiKey Electronics">
            <a:extLst>
              <a:ext uri="{FF2B5EF4-FFF2-40B4-BE49-F238E27FC236}">
                <a16:creationId xmlns:a16="http://schemas.microsoft.com/office/drawing/2014/main" id="{3CC1FFD0-AAAE-40E4-BE33-078BDAA47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388" y="2937157"/>
            <a:ext cx="934039" cy="93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5BB174C5-752F-4A47-9CE6-39E73A91AC07}"/>
              </a:ext>
            </a:extLst>
          </p:cNvPr>
          <p:cNvCxnSpPr>
            <a:cxnSpLocks/>
          </p:cNvCxnSpPr>
          <p:nvPr/>
        </p:nvCxnSpPr>
        <p:spPr>
          <a:xfrm flipV="1">
            <a:off x="4146834" y="4409495"/>
            <a:ext cx="66543" cy="157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51F94F08-39C4-4D80-8F8E-B162EB5463E1}"/>
              </a:ext>
            </a:extLst>
          </p:cNvPr>
          <p:cNvSpPr txBox="1"/>
          <p:nvPr/>
        </p:nvSpPr>
        <p:spPr>
          <a:xfrm>
            <a:off x="3966178" y="45032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2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D65BC622-A7F2-481D-9C9C-874243D599C5}"/>
              </a:ext>
            </a:extLst>
          </p:cNvPr>
          <p:cNvCxnSpPr>
            <a:cxnSpLocks/>
          </p:cNvCxnSpPr>
          <p:nvPr/>
        </p:nvCxnSpPr>
        <p:spPr>
          <a:xfrm flipV="1">
            <a:off x="3944252" y="4352722"/>
            <a:ext cx="66543" cy="157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19FF9412-A476-4038-BB6F-39BCC71FACBB}"/>
              </a:ext>
            </a:extLst>
          </p:cNvPr>
          <p:cNvSpPr txBox="1"/>
          <p:nvPr/>
        </p:nvSpPr>
        <p:spPr>
          <a:xfrm>
            <a:off x="3763596" y="44464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3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4164EDB7-0AEF-457D-A684-7F42EEB54BD4}"/>
              </a:ext>
            </a:extLst>
          </p:cNvPr>
          <p:cNvCxnSpPr>
            <a:cxnSpLocks/>
          </p:cNvCxnSpPr>
          <p:nvPr/>
        </p:nvCxnSpPr>
        <p:spPr>
          <a:xfrm flipV="1">
            <a:off x="3757200" y="4292019"/>
            <a:ext cx="66543" cy="157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1FBE0480-68F0-4BC6-98AC-0CBCD315944B}"/>
              </a:ext>
            </a:extLst>
          </p:cNvPr>
          <p:cNvSpPr txBox="1"/>
          <p:nvPr/>
        </p:nvSpPr>
        <p:spPr>
          <a:xfrm>
            <a:off x="3576544" y="438573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4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36A6FAE5-C514-4A8D-82D8-D80B7BA6D8EF}"/>
              </a:ext>
            </a:extLst>
          </p:cNvPr>
          <p:cNvCxnSpPr>
            <a:cxnSpLocks/>
          </p:cNvCxnSpPr>
          <p:nvPr/>
        </p:nvCxnSpPr>
        <p:spPr>
          <a:xfrm flipV="1">
            <a:off x="3565581" y="4234659"/>
            <a:ext cx="66543" cy="157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59783C3A-BD97-484B-82AC-CE4BB7417B0D}"/>
              </a:ext>
            </a:extLst>
          </p:cNvPr>
          <p:cNvSpPr txBox="1"/>
          <p:nvPr/>
        </p:nvSpPr>
        <p:spPr>
          <a:xfrm>
            <a:off x="3384925" y="43283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5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AC2F285E-2639-4082-96B9-DE80C1CB3EBE}"/>
              </a:ext>
            </a:extLst>
          </p:cNvPr>
          <p:cNvCxnSpPr>
            <a:cxnSpLocks/>
          </p:cNvCxnSpPr>
          <p:nvPr/>
        </p:nvCxnSpPr>
        <p:spPr>
          <a:xfrm flipV="1">
            <a:off x="3374575" y="4170927"/>
            <a:ext cx="66543" cy="157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CAB3423E-73B2-4787-BB76-FB51888F3613}"/>
              </a:ext>
            </a:extLst>
          </p:cNvPr>
          <p:cNvSpPr txBox="1"/>
          <p:nvPr/>
        </p:nvSpPr>
        <p:spPr>
          <a:xfrm>
            <a:off x="3193919" y="42646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6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699E9BA-52DD-4368-B17E-DEF88C7761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36" y="3523193"/>
            <a:ext cx="1737747" cy="934039"/>
          </a:xfrm>
          <a:prstGeom prst="rect">
            <a:avLst/>
          </a:prstGeom>
        </p:spPr>
      </p:pic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ED04C7D8-DAA8-4693-8D05-4D01A01C0FD4}"/>
              </a:ext>
            </a:extLst>
          </p:cNvPr>
          <p:cNvCxnSpPr>
            <a:cxnSpLocks/>
          </p:cNvCxnSpPr>
          <p:nvPr/>
        </p:nvCxnSpPr>
        <p:spPr>
          <a:xfrm flipH="1" flipV="1">
            <a:off x="847967" y="4199095"/>
            <a:ext cx="213753" cy="514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26FEDF32-497A-47DA-AB3A-E5FC8D00FFA6}"/>
              </a:ext>
            </a:extLst>
          </p:cNvPr>
          <p:cNvSpPr txBox="1"/>
          <p:nvPr/>
        </p:nvSpPr>
        <p:spPr>
          <a:xfrm>
            <a:off x="938715" y="46501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1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4A0BD3FC-3A58-446E-B453-B73612E4BF5C}"/>
              </a:ext>
            </a:extLst>
          </p:cNvPr>
          <p:cNvCxnSpPr>
            <a:cxnSpLocks/>
          </p:cNvCxnSpPr>
          <p:nvPr/>
        </p:nvCxnSpPr>
        <p:spPr>
          <a:xfrm flipH="1" flipV="1">
            <a:off x="1000367" y="4351495"/>
            <a:ext cx="213753" cy="514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F470AABF-C36E-4DBF-B306-BD83D36C3532}"/>
              </a:ext>
            </a:extLst>
          </p:cNvPr>
          <p:cNvSpPr txBox="1"/>
          <p:nvPr/>
        </p:nvSpPr>
        <p:spPr>
          <a:xfrm>
            <a:off x="1091115" y="48025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2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D599E322-8BC1-44B8-9D25-A5A3F781B469}"/>
              </a:ext>
            </a:extLst>
          </p:cNvPr>
          <p:cNvCxnSpPr>
            <a:cxnSpLocks/>
          </p:cNvCxnSpPr>
          <p:nvPr/>
        </p:nvCxnSpPr>
        <p:spPr>
          <a:xfrm flipH="1" flipV="1">
            <a:off x="1134764" y="4150196"/>
            <a:ext cx="213753" cy="514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1D23A544-BB8E-4C0B-A255-7E5CCDA1D976}"/>
              </a:ext>
            </a:extLst>
          </p:cNvPr>
          <p:cNvSpPr txBox="1"/>
          <p:nvPr/>
        </p:nvSpPr>
        <p:spPr>
          <a:xfrm>
            <a:off x="1225512" y="46012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3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8016D283-AA57-42FC-BC54-DA831650A547}"/>
              </a:ext>
            </a:extLst>
          </p:cNvPr>
          <p:cNvCxnSpPr>
            <a:cxnSpLocks/>
          </p:cNvCxnSpPr>
          <p:nvPr/>
        </p:nvCxnSpPr>
        <p:spPr>
          <a:xfrm flipH="1" flipV="1">
            <a:off x="1287164" y="4302596"/>
            <a:ext cx="213753" cy="514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1128D35E-A305-43A5-9D00-BD72C927B9DC}"/>
              </a:ext>
            </a:extLst>
          </p:cNvPr>
          <p:cNvSpPr txBox="1"/>
          <p:nvPr/>
        </p:nvSpPr>
        <p:spPr>
          <a:xfrm>
            <a:off x="1377912" y="47536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4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3927EB41-362E-4D9D-97AE-0A16E10C1568}"/>
              </a:ext>
            </a:extLst>
          </p:cNvPr>
          <p:cNvCxnSpPr>
            <a:cxnSpLocks/>
          </p:cNvCxnSpPr>
          <p:nvPr/>
        </p:nvCxnSpPr>
        <p:spPr>
          <a:xfrm flipH="1" flipV="1">
            <a:off x="1462496" y="4139619"/>
            <a:ext cx="213753" cy="514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4F9860C2-A0AC-4062-8D9B-E5CFC7843A0B}"/>
              </a:ext>
            </a:extLst>
          </p:cNvPr>
          <p:cNvSpPr txBox="1"/>
          <p:nvPr/>
        </p:nvSpPr>
        <p:spPr>
          <a:xfrm>
            <a:off x="1553244" y="45906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5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4FA82A98-D307-44D9-8753-728D75CFAA68}"/>
              </a:ext>
            </a:extLst>
          </p:cNvPr>
          <p:cNvCxnSpPr>
            <a:cxnSpLocks/>
          </p:cNvCxnSpPr>
          <p:nvPr/>
        </p:nvCxnSpPr>
        <p:spPr>
          <a:xfrm flipH="1" flipV="1">
            <a:off x="1614896" y="4292019"/>
            <a:ext cx="213753" cy="514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72154945-2055-4D8E-A86F-C72806BA0F78}"/>
              </a:ext>
            </a:extLst>
          </p:cNvPr>
          <p:cNvSpPr txBox="1"/>
          <p:nvPr/>
        </p:nvSpPr>
        <p:spPr>
          <a:xfrm>
            <a:off x="1705644" y="47430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6</a:t>
            </a:r>
            <a:endParaRPr lang="en-GB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419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840609 Phoenix Contact | 277-14176-ND DigiKey Electronics">
            <a:extLst>
              <a:ext uri="{FF2B5EF4-FFF2-40B4-BE49-F238E27FC236}">
                <a16:creationId xmlns:a16="http://schemas.microsoft.com/office/drawing/2014/main" id="{1C5B3722-7922-4663-86B6-AE516316F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" y="3888659"/>
            <a:ext cx="1793798" cy="179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FB7EAC93-F199-43AF-8D64-8DA1EBA98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73" y="1833362"/>
            <a:ext cx="3728075" cy="1520349"/>
          </a:xfrm>
          <a:prstGeom prst="rect">
            <a:avLst/>
          </a:prstGeom>
        </p:spPr>
      </p:pic>
      <p:sp>
        <p:nvSpPr>
          <p:cNvPr id="72" name="CuadroTexto 71">
            <a:extLst>
              <a:ext uri="{FF2B5EF4-FFF2-40B4-BE49-F238E27FC236}">
                <a16:creationId xmlns:a16="http://schemas.microsoft.com/office/drawing/2014/main" id="{4187F530-E389-4A66-BCEA-04DEB7EB7787}"/>
              </a:ext>
            </a:extLst>
          </p:cNvPr>
          <p:cNvSpPr txBox="1"/>
          <p:nvPr/>
        </p:nvSpPr>
        <p:spPr>
          <a:xfrm>
            <a:off x="290210" y="3571449"/>
            <a:ext cx="158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A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525060A9-B12E-4522-967F-2ADEF61E9664}"/>
              </a:ext>
            </a:extLst>
          </p:cNvPr>
          <p:cNvSpPr txBox="1"/>
          <p:nvPr/>
        </p:nvSpPr>
        <p:spPr>
          <a:xfrm>
            <a:off x="3417761" y="3554339"/>
            <a:ext cx="121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B</a:t>
            </a:r>
            <a:endParaRPr lang="en-GB" sz="1600" dirty="0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CB67AFE5-A7C2-479A-BA99-B985EC0339BB}"/>
              </a:ext>
            </a:extLst>
          </p:cNvPr>
          <p:cNvSpPr txBox="1"/>
          <p:nvPr/>
        </p:nvSpPr>
        <p:spPr>
          <a:xfrm>
            <a:off x="4951835" y="4942371"/>
            <a:ext cx="6863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/>
              <a:t>Referencias</a:t>
            </a:r>
          </a:p>
          <a:p>
            <a:r>
              <a:rPr lang="es-ES" sz="1400" dirty="0"/>
              <a:t>Conector A:</a:t>
            </a:r>
          </a:p>
          <a:p>
            <a:r>
              <a:rPr lang="en-GB" sz="1200" dirty="0">
                <a:hlinkClick r:id="rId5"/>
              </a:rPr>
              <a:t>https://www.digikey.es/product-detail/es/phoenix-contact/1840609/277-14176-ND/3605687</a:t>
            </a:r>
            <a:endParaRPr lang="en-GB" sz="1200" dirty="0"/>
          </a:p>
          <a:p>
            <a:r>
              <a:rPr lang="es-ES" sz="1400" dirty="0"/>
              <a:t>Conector B:</a:t>
            </a:r>
          </a:p>
          <a:p>
            <a:r>
              <a:rPr lang="en-GB" sz="1200" dirty="0">
                <a:hlinkClick r:id="rId6"/>
              </a:rPr>
              <a:t>https://www.digikey.es/product-detail/es/phoenix-contact/1767054/277-6260-ND/348839 </a:t>
            </a:r>
            <a:endParaRPr lang="en-GB" sz="1200" dirty="0"/>
          </a:p>
          <a:p>
            <a:r>
              <a:rPr lang="es-ES" sz="1400" dirty="0"/>
              <a:t>Cable:</a:t>
            </a:r>
            <a:endParaRPr lang="es-ES" sz="1200" dirty="0"/>
          </a:p>
          <a:p>
            <a:r>
              <a:rPr lang="es-ES" sz="1200" dirty="0">
                <a:hlinkClick r:id="rId7"/>
              </a:rPr>
              <a:t>https://www.digikey.es/product-detail/es/general-cable-carol-brand/C1321.21.01/C1321B-50-ND/5126285</a:t>
            </a:r>
            <a:endParaRPr lang="es-ES" sz="1400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CF7C65A3-906C-40CA-A05F-14E3ADFE671F}"/>
              </a:ext>
            </a:extLst>
          </p:cNvPr>
          <p:cNvSpPr txBox="1"/>
          <p:nvPr/>
        </p:nvSpPr>
        <p:spPr>
          <a:xfrm>
            <a:off x="4951835" y="3017149"/>
            <a:ext cx="66148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Consideraciones de montaje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Unir con cables individuales los terminales según el diagrama de conexión. No cruzar cables.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En ambos extremos incluir terminales </a:t>
            </a:r>
            <a:r>
              <a:rPr lang="es-ES" sz="1400" dirty="0" err="1"/>
              <a:t>faston</a:t>
            </a:r>
            <a:r>
              <a:rPr lang="es-ES" sz="1400" dirty="0"/>
              <a:t> cilíndricos para cable AWG 14.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6D277CE-6E82-4A47-B017-A89B074A41D9}"/>
              </a:ext>
            </a:extLst>
          </p:cNvPr>
          <p:cNvSpPr txBox="1"/>
          <p:nvPr/>
        </p:nvSpPr>
        <p:spPr>
          <a:xfrm>
            <a:off x="233680" y="162560"/>
            <a:ext cx="538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Cable Conector Potencia – TB3 (X2A)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CF4C4B6F-DCBF-431A-8F75-5C2BCE5E6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210660"/>
              </p:ext>
            </p:extLst>
          </p:nvPr>
        </p:nvGraphicFramePr>
        <p:xfrm>
          <a:off x="5022960" y="871440"/>
          <a:ext cx="6752480" cy="1950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92298">
                  <a:extLst>
                    <a:ext uri="{9D8B030D-6E8A-4147-A177-3AD203B41FA5}">
                      <a16:colId xmlns:a16="http://schemas.microsoft.com/office/drawing/2014/main" val="2566076668"/>
                    </a:ext>
                  </a:extLst>
                </a:gridCol>
                <a:gridCol w="1476236">
                  <a:extLst>
                    <a:ext uri="{9D8B030D-6E8A-4147-A177-3AD203B41FA5}">
                      <a16:colId xmlns:a16="http://schemas.microsoft.com/office/drawing/2014/main" val="900098112"/>
                    </a:ext>
                  </a:extLst>
                </a:gridCol>
                <a:gridCol w="1257083">
                  <a:extLst>
                    <a:ext uri="{9D8B030D-6E8A-4147-A177-3AD203B41FA5}">
                      <a16:colId xmlns:a16="http://schemas.microsoft.com/office/drawing/2014/main" val="3739212228"/>
                    </a:ext>
                  </a:extLst>
                </a:gridCol>
                <a:gridCol w="1302608">
                  <a:extLst>
                    <a:ext uri="{9D8B030D-6E8A-4147-A177-3AD203B41FA5}">
                      <a16:colId xmlns:a16="http://schemas.microsoft.com/office/drawing/2014/main" val="434710768"/>
                    </a:ext>
                  </a:extLst>
                </a:gridCol>
                <a:gridCol w="1224255">
                  <a:extLst>
                    <a:ext uri="{9D8B030D-6E8A-4147-A177-3AD203B41FA5}">
                      <a16:colId xmlns:a16="http://schemas.microsoft.com/office/drawing/2014/main" val="465104233"/>
                    </a:ext>
                  </a:extLst>
                </a:gridCol>
              </a:tblGrid>
              <a:tr h="569188"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Conector A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Conector B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Cable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Longitud cable (cm)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Unidades del cable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752786"/>
                  </a:ext>
                </a:extLst>
              </a:tr>
              <a:tr h="735636">
                <a:tc>
                  <a:txBody>
                    <a:bodyPr/>
                    <a:lstStyle/>
                    <a:p>
                      <a:r>
                        <a:rPr lang="es-ES" sz="14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Bloque terminal terminación tornillos, 7 posiciones, paso 7.62 mm, montaje panel</a:t>
                      </a:r>
                      <a:endParaRPr lang="es-ES" sz="11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Conector enchufable 7 terminales, paso 7.62 mm</a:t>
                      </a:r>
                      <a:endParaRPr lang="es-ES" sz="11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 dirty="0"/>
                        <a:t>Cable multifilar AWG 18, 1 conductor</a:t>
                      </a:r>
                    </a:p>
                    <a:p>
                      <a:endParaRPr lang="es-ES" sz="14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noProof="0" dirty="0"/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noProof="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17384"/>
                  </a:ext>
                </a:extLst>
              </a:tr>
            </a:tbl>
          </a:graphicData>
        </a:graphic>
      </p:graphicFrame>
      <p:sp>
        <p:nvSpPr>
          <p:cNvPr id="15" name="Rectángulo 14">
            <a:extLst>
              <a:ext uri="{FF2B5EF4-FFF2-40B4-BE49-F238E27FC236}">
                <a16:creationId xmlns:a16="http://schemas.microsoft.com/office/drawing/2014/main" id="{C5AD6C3B-2C41-40D5-AF88-467428A1BD96}"/>
              </a:ext>
            </a:extLst>
          </p:cNvPr>
          <p:cNvSpPr/>
          <p:nvPr/>
        </p:nvSpPr>
        <p:spPr>
          <a:xfrm>
            <a:off x="508273" y="636285"/>
            <a:ext cx="227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/>
              <a:t>Diagrama de conexión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FE46FBD5-80A8-43AA-A281-211C4FFA7B7E}"/>
              </a:ext>
            </a:extLst>
          </p:cNvPr>
          <p:cNvSpPr txBox="1"/>
          <p:nvPr/>
        </p:nvSpPr>
        <p:spPr>
          <a:xfrm>
            <a:off x="1878415" y="3198106"/>
            <a:ext cx="1365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Cable HV</a:t>
            </a:r>
            <a:endParaRPr lang="en-GB" sz="1600" dirty="0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AAC57425-E4A5-4DFD-BFE3-7A471CA2DB29}"/>
              </a:ext>
            </a:extLst>
          </p:cNvPr>
          <p:cNvCxnSpPr>
            <a:cxnSpLocks/>
          </p:cNvCxnSpPr>
          <p:nvPr/>
        </p:nvCxnSpPr>
        <p:spPr>
          <a:xfrm flipH="1">
            <a:off x="1512047" y="1622872"/>
            <a:ext cx="384721" cy="541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2337363A-BF37-471B-877C-8F01108658EB}"/>
              </a:ext>
            </a:extLst>
          </p:cNvPr>
          <p:cNvSpPr txBox="1"/>
          <p:nvPr/>
        </p:nvSpPr>
        <p:spPr>
          <a:xfrm>
            <a:off x="1643904" y="1358405"/>
            <a:ext cx="17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Pines no utilizados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61524CFD-4F76-412D-8936-0E27D6EFFB36}"/>
              </a:ext>
            </a:extLst>
          </p:cNvPr>
          <p:cNvCxnSpPr>
            <a:cxnSpLocks/>
          </p:cNvCxnSpPr>
          <p:nvPr/>
        </p:nvCxnSpPr>
        <p:spPr>
          <a:xfrm flipH="1">
            <a:off x="1512047" y="1632734"/>
            <a:ext cx="403113" cy="926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26F576C1-CC65-404E-BB9A-72FD8BD21040}"/>
              </a:ext>
            </a:extLst>
          </p:cNvPr>
          <p:cNvCxnSpPr>
            <a:cxnSpLocks/>
          </p:cNvCxnSpPr>
          <p:nvPr/>
        </p:nvCxnSpPr>
        <p:spPr>
          <a:xfrm flipH="1">
            <a:off x="1522093" y="1645810"/>
            <a:ext cx="422362" cy="12232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0D41B909-EB40-47C8-8AF5-43286CB1877C}"/>
              </a:ext>
            </a:extLst>
          </p:cNvPr>
          <p:cNvCxnSpPr>
            <a:cxnSpLocks/>
          </p:cNvCxnSpPr>
          <p:nvPr/>
        </p:nvCxnSpPr>
        <p:spPr>
          <a:xfrm>
            <a:off x="2816065" y="1622872"/>
            <a:ext cx="366368" cy="541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3617119D-3924-429D-8EE3-03E047B2997F}"/>
              </a:ext>
            </a:extLst>
          </p:cNvPr>
          <p:cNvCxnSpPr>
            <a:cxnSpLocks/>
          </p:cNvCxnSpPr>
          <p:nvPr/>
        </p:nvCxnSpPr>
        <p:spPr>
          <a:xfrm>
            <a:off x="2805123" y="1632734"/>
            <a:ext cx="414055" cy="926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3C95406-E045-4A98-AF07-CF084E80E56A}"/>
              </a:ext>
            </a:extLst>
          </p:cNvPr>
          <p:cNvCxnSpPr>
            <a:cxnSpLocks/>
          </p:cNvCxnSpPr>
          <p:nvPr/>
        </p:nvCxnSpPr>
        <p:spPr>
          <a:xfrm>
            <a:off x="2786770" y="1645810"/>
            <a:ext cx="443350" cy="12232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1B427A48-0F03-4E3E-A167-D02D8F5CC77F}"/>
              </a:ext>
            </a:extLst>
          </p:cNvPr>
          <p:cNvCxnSpPr>
            <a:cxnSpLocks/>
          </p:cNvCxnSpPr>
          <p:nvPr/>
        </p:nvCxnSpPr>
        <p:spPr>
          <a:xfrm flipH="1">
            <a:off x="1567096" y="4329937"/>
            <a:ext cx="90667" cy="214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966BDBFD-7E39-4FFD-BA6D-6FA9CD49E3C2}"/>
              </a:ext>
            </a:extLst>
          </p:cNvPr>
          <p:cNvSpPr txBox="1"/>
          <p:nvPr/>
        </p:nvSpPr>
        <p:spPr>
          <a:xfrm>
            <a:off x="1538751" y="4094366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1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1028" name="Picture 4" descr="1767054 Phoenix Contact | 277-6260-ND DigiKey Electronics">
            <a:extLst>
              <a:ext uri="{FF2B5EF4-FFF2-40B4-BE49-F238E27FC236}">
                <a16:creationId xmlns:a16="http://schemas.microsoft.com/office/drawing/2014/main" id="{AA224295-3EBB-419F-AF88-3136A198C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385" y="4020080"/>
            <a:ext cx="1662377" cy="166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BB3B3730-FF83-43A8-A785-08312D591B5E}"/>
              </a:ext>
            </a:extLst>
          </p:cNvPr>
          <p:cNvCxnSpPr>
            <a:cxnSpLocks/>
          </p:cNvCxnSpPr>
          <p:nvPr/>
        </p:nvCxnSpPr>
        <p:spPr>
          <a:xfrm flipH="1">
            <a:off x="1403805" y="4306195"/>
            <a:ext cx="90667" cy="214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60BB1F6-E76F-4F12-9AFA-4576E87A517A}"/>
              </a:ext>
            </a:extLst>
          </p:cNvPr>
          <p:cNvSpPr txBox="1"/>
          <p:nvPr/>
        </p:nvSpPr>
        <p:spPr>
          <a:xfrm>
            <a:off x="1375460" y="4070624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2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72FF982F-B3C0-4823-9AAD-7D3858D09B2D}"/>
              </a:ext>
            </a:extLst>
          </p:cNvPr>
          <p:cNvCxnSpPr>
            <a:cxnSpLocks/>
          </p:cNvCxnSpPr>
          <p:nvPr/>
        </p:nvCxnSpPr>
        <p:spPr>
          <a:xfrm flipH="1">
            <a:off x="1239173" y="4265678"/>
            <a:ext cx="90667" cy="214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DD8D0CA5-3CD1-48DF-B9BE-62FF27E53A34}"/>
              </a:ext>
            </a:extLst>
          </p:cNvPr>
          <p:cNvSpPr txBox="1"/>
          <p:nvPr/>
        </p:nvSpPr>
        <p:spPr>
          <a:xfrm>
            <a:off x="1210828" y="4030107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3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1DFA20E7-9116-4E19-ADC7-5021710D3D15}"/>
              </a:ext>
            </a:extLst>
          </p:cNvPr>
          <p:cNvCxnSpPr>
            <a:cxnSpLocks/>
          </p:cNvCxnSpPr>
          <p:nvPr/>
        </p:nvCxnSpPr>
        <p:spPr>
          <a:xfrm flipH="1">
            <a:off x="1078061" y="4230822"/>
            <a:ext cx="90667" cy="214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43B0FF0-987E-4CD5-B1FE-7D877AA0F523}"/>
              </a:ext>
            </a:extLst>
          </p:cNvPr>
          <p:cNvSpPr txBox="1"/>
          <p:nvPr/>
        </p:nvSpPr>
        <p:spPr>
          <a:xfrm>
            <a:off x="1049716" y="3995251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4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309E2EB0-16A8-4E09-84F9-B75C51BA9AF4}"/>
              </a:ext>
            </a:extLst>
          </p:cNvPr>
          <p:cNvCxnSpPr>
            <a:cxnSpLocks/>
          </p:cNvCxnSpPr>
          <p:nvPr/>
        </p:nvCxnSpPr>
        <p:spPr>
          <a:xfrm flipH="1">
            <a:off x="921408" y="4195966"/>
            <a:ext cx="90667" cy="214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3C03A65-5226-4952-A73D-121672EC12A6}"/>
              </a:ext>
            </a:extLst>
          </p:cNvPr>
          <p:cNvSpPr txBox="1"/>
          <p:nvPr/>
        </p:nvSpPr>
        <p:spPr>
          <a:xfrm>
            <a:off x="893063" y="3960395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5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C5DFA800-641C-4A3C-B8C0-CE1BACA1B478}"/>
              </a:ext>
            </a:extLst>
          </p:cNvPr>
          <p:cNvCxnSpPr>
            <a:cxnSpLocks/>
          </p:cNvCxnSpPr>
          <p:nvPr/>
        </p:nvCxnSpPr>
        <p:spPr>
          <a:xfrm flipH="1">
            <a:off x="761150" y="4156222"/>
            <a:ext cx="90667" cy="214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5B3B169F-D326-4A2F-BD29-5C87EC25FB56}"/>
              </a:ext>
            </a:extLst>
          </p:cNvPr>
          <p:cNvSpPr txBox="1"/>
          <p:nvPr/>
        </p:nvSpPr>
        <p:spPr>
          <a:xfrm>
            <a:off x="732805" y="3920651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6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5008B7CC-0982-4471-B43F-45060F3479FC}"/>
              </a:ext>
            </a:extLst>
          </p:cNvPr>
          <p:cNvCxnSpPr>
            <a:cxnSpLocks/>
          </p:cNvCxnSpPr>
          <p:nvPr/>
        </p:nvCxnSpPr>
        <p:spPr>
          <a:xfrm flipH="1">
            <a:off x="609179" y="4115814"/>
            <a:ext cx="90667" cy="214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1C934646-AB8E-48C4-AB22-7FD002BE89B6}"/>
              </a:ext>
            </a:extLst>
          </p:cNvPr>
          <p:cNvSpPr txBox="1"/>
          <p:nvPr/>
        </p:nvSpPr>
        <p:spPr>
          <a:xfrm>
            <a:off x="580834" y="3880243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7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7951DD-A581-4B78-8101-25709AA9AD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66007" y="3564201"/>
            <a:ext cx="1013523" cy="1035272"/>
          </a:xfrm>
          <a:prstGeom prst="rect">
            <a:avLst/>
          </a:prstGeom>
        </p:spPr>
      </p:pic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E8B8FA33-017F-41D8-BE51-FEDA23B6A0E6}"/>
              </a:ext>
            </a:extLst>
          </p:cNvPr>
          <p:cNvCxnSpPr>
            <a:cxnSpLocks/>
          </p:cNvCxnSpPr>
          <p:nvPr/>
        </p:nvCxnSpPr>
        <p:spPr>
          <a:xfrm>
            <a:off x="3417761" y="4559262"/>
            <a:ext cx="134674" cy="2010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849F4337-E885-4D5C-9BEF-77EB6C5F6965}"/>
              </a:ext>
            </a:extLst>
          </p:cNvPr>
          <p:cNvSpPr txBox="1"/>
          <p:nvPr/>
        </p:nvSpPr>
        <p:spPr>
          <a:xfrm>
            <a:off x="3230120" y="4318895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1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8B1BD999-F145-47A0-BFBA-B98F5769651A}"/>
              </a:ext>
            </a:extLst>
          </p:cNvPr>
          <p:cNvCxnSpPr>
            <a:cxnSpLocks/>
          </p:cNvCxnSpPr>
          <p:nvPr/>
        </p:nvCxnSpPr>
        <p:spPr>
          <a:xfrm>
            <a:off x="3622074" y="4498936"/>
            <a:ext cx="134674" cy="2010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310FA411-E557-43FF-8083-7FB26D6ACAE7}"/>
              </a:ext>
            </a:extLst>
          </p:cNvPr>
          <p:cNvSpPr txBox="1"/>
          <p:nvPr/>
        </p:nvSpPr>
        <p:spPr>
          <a:xfrm>
            <a:off x="3434433" y="4258569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2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0F3300B0-D950-495B-88DF-62403ABA87C2}"/>
              </a:ext>
            </a:extLst>
          </p:cNvPr>
          <p:cNvCxnSpPr>
            <a:cxnSpLocks/>
          </p:cNvCxnSpPr>
          <p:nvPr/>
        </p:nvCxnSpPr>
        <p:spPr>
          <a:xfrm>
            <a:off x="3819228" y="4438541"/>
            <a:ext cx="134674" cy="2010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1385B0FA-4385-403D-94E9-A387A12F685B}"/>
              </a:ext>
            </a:extLst>
          </p:cNvPr>
          <p:cNvSpPr txBox="1"/>
          <p:nvPr/>
        </p:nvSpPr>
        <p:spPr>
          <a:xfrm>
            <a:off x="3631587" y="4198174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3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CE6B02AC-621E-4784-A017-847BC7182F38}"/>
              </a:ext>
            </a:extLst>
          </p:cNvPr>
          <p:cNvCxnSpPr>
            <a:cxnSpLocks/>
          </p:cNvCxnSpPr>
          <p:nvPr/>
        </p:nvCxnSpPr>
        <p:spPr>
          <a:xfrm>
            <a:off x="3999890" y="4379264"/>
            <a:ext cx="134674" cy="2010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062EF830-9186-42F2-83E7-56964E1FF440}"/>
              </a:ext>
            </a:extLst>
          </p:cNvPr>
          <p:cNvSpPr txBox="1"/>
          <p:nvPr/>
        </p:nvSpPr>
        <p:spPr>
          <a:xfrm>
            <a:off x="3812249" y="4138897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4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E6A85EEE-F73B-49AA-8599-8FF8727F3BF7}"/>
              </a:ext>
            </a:extLst>
          </p:cNvPr>
          <p:cNvCxnSpPr>
            <a:cxnSpLocks/>
          </p:cNvCxnSpPr>
          <p:nvPr/>
        </p:nvCxnSpPr>
        <p:spPr>
          <a:xfrm>
            <a:off x="4173500" y="4326864"/>
            <a:ext cx="134674" cy="2010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1292FFD0-0B69-4B40-A3C0-BD8F433BB04E}"/>
              </a:ext>
            </a:extLst>
          </p:cNvPr>
          <p:cNvSpPr txBox="1"/>
          <p:nvPr/>
        </p:nvSpPr>
        <p:spPr>
          <a:xfrm>
            <a:off x="3985859" y="4086497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5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951F28A6-B1DD-4AF8-8969-D63528E7016F}"/>
              </a:ext>
            </a:extLst>
          </p:cNvPr>
          <p:cNvCxnSpPr>
            <a:cxnSpLocks/>
          </p:cNvCxnSpPr>
          <p:nvPr/>
        </p:nvCxnSpPr>
        <p:spPr>
          <a:xfrm>
            <a:off x="4334173" y="4265678"/>
            <a:ext cx="134674" cy="2010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204E1C63-F432-4267-8921-8A58DB1A1A21}"/>
              </a:ext>
            </a:extLst>
          </p:cNvPr>
          <p:cNvSpPr txBox="1"/>
          <p:nvPr/>
        </p:nvSpPr>
        <p:spPr>
          <a:xfrm>
            <a:off x="4146532" y="4025311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6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29D6EB2F-71C9-4D9E-8DB5-3672D2A3529B}"/>
              </a:ext>
            </a:extLst>
          </p:cNvPr>
          <p:cNvCxnSpPr>
            <a:cxnSpLocks/>
          </p:cNvCxnSpPr>
          <p:nvPr/>
        </p:nvCxnSpPr>
        <p:spPr>
          <a:xfrm>
            <a:off x="4510814" y="4218358"/>
            <a:ext cx="134674" cy="2010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0649DB33-8E60-469C-94FA-FA8E9164F99F}"/>
              </a:ext>
            </a:extLst>
          </p:cNvPr>
          <p:cNvSpPr txBox="1"/>
          <p:nvPr/>
        </p:nvSpPr>
        <p:spPr>
          <a:xfrm>
            <a:off x="4323173" y="3977991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7</a:t>
            </a:r>
            <a:endParaRPr lang="en-GB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747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9E8CDAE-C3EF-4BB7-8147-FDAC9A525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52" y="1530457"/>
            <a:ext cx="3694856" cy="2301154"/>
          </a:xfrm>
          <a:prstGeom prst="rect">
            <a:avLst/>
          </a:prstGeom>
        </p:spPr>
      </p:pic>
      <p:pic>
        <p:nvPicPr>
          <p:cNvPr id="2050" name="Picture 2" descr="1767106 Phoenix Contact | 277-6951-ND DigiKey Electronics">
            <a:extLst>
              <a:ext uri="{FF2B5EF4-FFF2-40B4-BE49-F238E27FC236}">
                <a16:creationId xmlns:a16="http://schemas.microsoft.com/office/drawing/2014/main" id="{B6F6969D-333D-4411-8535-2CBA23D47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962" y="4041666"/>
            <a:ext cx="1812076" cy="181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CuadroTexto 71">
            <a:extLst>
              <a:ext uri="{FF2B5EF4-FFF2-40B4-BE49-F238E27FC236}">
                <a16:creationId xmlns:a16="http://schemas.microsoft.com/office/drawing/2014/main" id="{4187F530-E389-4A66-BCEA-04DEB7EB7787}"/>
              </a:ext>
            </a:extLst>
          </p:cNvPr>
          <p:cNvSpPr txBox="1"/>
          <p:nvPr/>
        </p:nvSpPr>
        <p:spPr>
          <a:xfrm>
            <a:off x="290210" y="3891962"/>
            <a:ext cx="158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A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525060A9-B12E-4522-967F-2ADEF61E9664}"/>
              </a:ext>
            </a:extLst>
          </p:cNvPr>
          <p:cNvSpPr txBox="1"/>
          <p:nvPr/>
        </p:nvSpPr>
        <p:spPr>
          <a:xfrm>
            <a:off x="3417761" y="3874852"/>
            <a:ext cx="121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B</a:t>
            </a:r>
            <a:endParaRPr lang="en-GB" sz="1600" dirty="0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CB67AFE5-A7C2-479A-BA99-B985EC0339BB}"/>
              </a:ext>
            </a:extLst>
          </p:cNvPr>
          <p:cNvSpPr txBox="1"/>
          <p:nvPr/>
        </p:nvSpPr>
        <p:spPr>
          <a:xfrm>
            <a:off x="4951835" y="4942371"/>
            <a:ext cx="6863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/>
              <a:t>Referencias</a:t>
            </a:r>
          </a:p>
          <a:p>
            <a:r>
              <a:rPr lang="es-ES" sz="1400" dirty="0"/>
              <a:t>Conector A:</a:t>
            </a:r>
          </a:p>
          <a:p>
            <a:r>
              <a:rPr lang="en-GB" sz="1200" u="sng" dirty="0">
                <a:hlinkClick r:id="rId5"/>
              </a:rPr>
              <a:t>https://www.digikey.es/product-detail/es/phoenix-contact/1840654/277-6515-ND/2525290</a:t>
            </a:r>
            <a:r>
              <a:rPr lang="en-GB" sz="1200" dirty="0"/>
              <a:t> </a:t>
            </a:r>
          </a:p>
          <a:p>
            <a:r>
              <a:rPr lang="es-ES" sz="1400" dirty="0"/>
              <a:t>Conector B:</a:t>
            </a:r>
          </a:p>
          <a:p>
            <a:r>
              <a:rPr lang="en-GB" sz="1200" dirty="0">
                <a:hlinkClick r:id="rId6"/>
              </a:rPr>
              <a:t>https://www.digikey.es/product-detail/es/phoenix-contact/1767106/277-6951-ND/348841</a:t>
            </a:r>
            <a:endParaRPr lang="en-GB" sz="1200" dirty="0"/>
          </a:p>
          <a:p>
            <a:r>
              <a:rPr lang="es-ES" sz="1400" dirty="0"/>
              <a:t>Cable:</a:t>
            </a:r>
          </a:p>
          <a:p>
            <a:r>
              <a:rPr lang="es-ES" sz="1200" dirty="0">
                <a:hlinkClick r:id="rId7"/>
              </a:rPr>
              <a:t>https://www.digikey.es/product-detail/es/general-cable-carol-brand/C1321.21.01/C1321B-50-ND/5126285</a:t>
            </a:r>
            <a:endParaRPr lang="es-ES" sz="1200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CF7C65A3-906C-40CA-A05F-14E3ADFE671F}"/>
              </a:ext>
            </a:extLst>
          </p:cNvPr>
          <p:cNvSpPr txBox="1"/>
          <p:nvPr/>
        </p:nvSpPr>
        <p:spPr>
          <a:xfrm>
            <a:off x="4951835" y="3017149"/>
            <a:ext cx="66148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Consideraciones de montaje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Unir con cables individuales los terminales según el diagrama de conexión. No cruzar cables.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En ambos extremos incluir terminales </a:t>
            </a:r>
            <a:r>
              <a:rPr lang="es-ES" sz="1400" dirty="0" err="1"/>
              <a:t>faston</a:t>
            </a:r>
            <a:r>
              <a:rPr lang="es-ES" sz="1400" dirty="0"/>
              <a:t> cilíndricos para cable AWG 14.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6D277CE-6E82-4A47-B017-A89B074A41D9}"/>
              </a:ext>
            </a:extLst>
          </p:cNvPr>
          <p:cNvSpPr txBox="1"/>
          <p:nvPr/>
        </p:nvSpPr>
        <p:spPr>
          <a:xfrm>
            <a:off x="233680" y="162560"/>
            <a:ext cx="538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Cable Conector Potencia – TB3 (X2B)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CF4C4B6F-DCBF-431A-8F75-5C2BCE5E6B46}"/>
              </a:ext>
            </a:extLst>
          </p:cNvPr>
          <p:cNvGraphicFramePr>
            <a:graphicFrameLocks noGrp="1"/>
          </p:cNvGraphicFramePr>
          <p:nvPr/>
        </p:nvGraphicFramePr>
        <p:xfrm>
          <a:off x="5022960" y="871440"/>
          <a:ext cx="6752480" cy="1950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92298">
                  <a:extLst>
                    <a:ext uri="{9D8B030D-6E8A-4147-A177-3AD203B41FA5}">
                      <a16:colId xmlns:a16="http://schemas.microsoft.com/office/drawing/2014/main" val="2566076668"/>
                    </a:ext>
                  </a:extLst>
                </a:gridCol>
                <a:gridCol w="1476236">
                  <a:extLst>
                    <a:ext uri="{9D8B030D-6E8A-4147-A177-3AD203B41FA5}">
                      <a16:colId xmlns:a16="http://schemas.microsoft.com/office/drawing/2014/main" val="900098112"/>
                    </a:ext>
                  </a:extLst>
                </a:gridCol>
                <a:gridCol w="1257083">
                  <a:extLst>
                    <a:ext uri="{9D8B030D-6E8A-4147-A177-3AD203B41FA5}">
                      <a16:colId xmlns:a16="http://schemas.microsoft.com/office/drawing/2014/main" val="3739212228"/>
                    </a:ext>
                  </a:extLst>
                </a:gridCol>
                <a:gridCol w="1302608">
                  <a:extLst>
                    <a:ext uri="{9D8B030D-6E8A-4147-A177-3AD203B41FA5}">
                      <a16:colId xmlns:a16="http://schemas.microsoft.com/office/drawing/2014/main" val="434710768"/>
                    </a:ext>
                  </a:extLst>
                </a:gridCol>
                <a:gridCol w="1224255">
                  <a:extLst>
                    <a:ext uri="{9D8B030D-6E8A-4147-A177-3AD203B41FA5}">
                      <a16:colId xmlns:a16="http://schemas.microsoft.com/office/drawing/2014/main" val="465104233"/>
                    </a:ext>
                  </a:extLst>
                </a:gridCol>
              </a:tblGrid>
              <a:tr h="569188"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Conector A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Conector B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Cable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Longitud cable (cm)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Unidades del cable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752786"/>
                  </a:ext>
                </a:extLst>
              </a:tr>
              <a:tr h="735636">
                <a:tc>
                  <a:txBody>
                    <a:bodyPr/>
                    <a:lstStyle/>
                    <a:p>
                      <a:r>
                        <a:rPr lang="es-ES" sz="14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Bloque terminal terminación tornillos, 12 posiciones, paso 7.62 mm, montaje panel</a:t>
                      </a:r>
                      <a:endParaRPr lang="es-ES" sz="11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Conector enchufable 12 terminales, paso 7.62 mm</a:t>
                      </a:r>
                      <a:endParaRPr lang="es-ES" sz="11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noProof="0" dirty="0"/>
                        <a:t>Cable multifilar AWG 18, 1 conductor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noProof="0" dirty="0"/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noProof="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17384"/>
                  </a:ext>
                </a:extLst>
              </a:tr>
            </a:tbl>
          </a:graphicData>
        </a:graphic>
      </p:graphicFrame>
      <p:sp>
        <p:nvSpPr>
          <p:cNvPr id="15" name="Rectángulo 14">
            <a:extLst>
              <a:ext uri="{FF2B5EF4-FFF2-40B4-BE49-F238E27FC236}">
                <a16:creationId xmlns:a16="http://schemas.microsoft.com/office/drawing/2014/main" id="{C5AD6C3B-2C41-40D5-AF88-467428A1BD96}"/>
              </a:ext>
            </a:extLst>
          </p:cNvPr>
          <p:cNvSpPr/>
          <p:nvPr/>
        </p:nvSpPr>
        <p:spPr>
          <a:xfrm>
            <a:off x="508273" y="636285"/>
            <a:ext cx="227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/>
              <a:t>Diagrama de conexión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FE46FBD5-80A8-43AA-A281-211C4FFA7B7E}"/>
              </a:ext>
            </a:extLst>
          </p:cNvPr>
          <p:cNvSpPr txBox="1"/>
          <p:nvPr/>
        </p:nvSpPr>
        <p:spPr>
          <a:xfrm>
            <a:off x="1878372" y="3638439"/>
            <a:ext cx="1365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Cable HV</a:t>
            </a:r>
            <a:endParaRPr lang="en-GB" sz="1600" dirty="0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AAC57425-E4A5-4DFD-BFE3-7A471CA2DB29}"/>
              </a:ext>
            </a:extLst>
          </p:cNvPr>
          <p:cNvCxnSpPr>
            <a:cxnSpLocks/>
          </p:cNvCxnSpPr>
          <p:nvPr/>
        </p:nvCxnSpPr>
        <p:spPr>
          <a:xfrm flipH="1">
            <a:off x="1662298" y="1448839"/>
            <a:ext cx="294368" cy="5512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2337363A-BF37-471B-877C-8F01108658EB}"/>
              </a:ext>
            </a:extLst>
          </p:cNvPr>
          <p:cNvSpPr txBox="1"/>
          <p:nvPr/>
        </p:nvSpPr>
        <p:spPr>
          <a:xfrm>
            <a:off x="1632973" y="1179520"/>
            <a:ext cx="17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Pines no utilizados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61524CFD-4F76-412D-8936-0E27D6EFFB36}"/>
              </a:ext>
            </a:extLst>
          </p:cNvPr>
          <p:cNvCxnSpPr>
            <a:cxnSpLocks/>
          </p:cNvCxnSpPr>
          <p:nvPr/>
        </p:nvCxnSpPr>
        <p:spPr>
          <a:xfrm flipH="1">
            <a:off x="1658806" y="1450911"/>
            <a:ext cx="318584" cy="922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26F576C1-CC65-404E-BB9A-72FD8BD21040}"/>
              </a:ext>
            </a:extLst>
          </p:cNvPr>
          <p:cNvCxnSpPr>
            <a:cxnSpLocks/>
          </p:cNvCxnSpPr>
          <p:nvPr/>
        </p:nvCxnSpPr>
        <p:spPr>
          <a:xfrm flipH="1">
            <a:off x="1647458" y="1448839"/>
            <a:ext cx="348982" cy="1267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A663F473-0B9B-4F62-BF4E-C89501A2AE0E}"/>
              </a:ext>
            </a:extLst>
          </p:cNvPr>
          <p:cNvCxnSpPr>
            <a:cxnSpLocks/>
          </p:cNvCxnSpPr>
          <p:nvPr/>
        </p:nvCxnSpPr>
        <p:spPr>
          <a:xfrm flipH="1">
            <a:off x="1658805" y="1455749"/>
            <a:ext cx="352120" cy="15912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B8C65AFA-31EC-4433-9466-6CE57A022983}"/>
              </a:ext>
            </a:extLst>
          </p:cNvPr>
          <p:cNvCxnSpPr>
            <a:cxnSpLocks/>
          </p:cNvCxnSpPr>
          <p:nvPr/>
        </p:nvCxnSpPr>
        <p:spPr>
          <a:xfrm flipH="1">
            <a:off x="1652929" y="1461832"/>
            <a:ext cx="372350" cy="19651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737CC5A5-AA14-4F68-A35E-1A03A0899EE1}"/>
              </a:ext>
            </a:extLst>
          </p:cNvPr>
          <p:cNvCxnSpPr>
            <a:cxnSpLocks/>
          </p:cNvCxnSpPr>
          <p:nvPr/>
        </p:nvCxnSpPr>
        <p:spPr>
          <a:xfrm>
            <a:off x="2872740" y="1448839"/>
            <a:ext cx="267019" cy="5512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C649B562-3B6B-4AD9-BD3A-B5C51F039A5D}"/>
              </a:ext>
            </a:extLst>
          </p:cNvPr>
          <p:cNvCxnSpPr>
            <a:cxnSpLocks/>
          </p:cNvCxnSpPr>
          <p:nvPr/>
        </p:nvCxnSpPr>
        <p:spPr>
          <a:xfrm>
            <a:off x="2859390" y="1455749"/>
            <a:ext cx="301093" cy="9178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CA8268B5-F88B-4D63-8A6D-CFADEA03CC7C}"/>
              </a:ext>
            </a:extLst>
          </p:cNvPr>
          <p:cNvCxnSpPr>
            <a:cxnSpLocks/>
          </p:cNvCxnSpPr>
          <p:nvPr/>
        </p:nvCxnSpPr>
        <p:spPr>
          <a:xfrm>
            <a:off x="2841898" y="1464408"/>
            <a:ext cx="337635" cy="12523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787FDE0B-21CF-4533-A6F0-045F4C7A28AC}"/>
              </a:ext>
            </a:extLst>
          </p:cNvPr>
          <p:cNvCxnSpPr>
            <a:cxnSpLocks/>
          </p:cNvCxnSpPr>
          <p:nvPr/>
        </p:nvCxnSpPr>
        <p:spPr>
          <a:xfrm>
            <a:off x="2827020" y="1462447"/>
            <a:ext cx="366998" cy="15845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0A021645-5121-4A80-8A22-3831325FD7DD}"/>
              </a:ext>
            </a:extLst>
          </p:cNvPr>
          <p:cNvCxnSpPr>
            <a:cxnSpLocks/>
          </p:cNvCxnSpPr>
          <p:nvPr/>
        </p:nvCxnSpPr>
        <p:spPr>
          <a:xfrm>
            <a:off x="2811501" y="1464408"/>
            <a:ext cx="396871" cy="1962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3C7B0873-9F07-4B7A-B027-BA2B97F479C8}"/>
              </a:ext>
            </a:extLst>
          </p:cNvPr>
          <p:cNvCxnSpPr>
            <a:cxnSpLocks/>
          </p:cNvCxnSpPr>
          <p:nvPr/>
        </p:nvCxnSpPr>
        <p:spPr>
          <a:xfrm>
            <a:off x="2887094" y="1448839"/>
            <a:ext cx="259842" cy="261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1840654 Phoenix Contact | 277-6515-ND DigiKey Electronics">
            <a:extLst>
              <a:ext uri="{FF2B5EF4-FFF2-40B4-BE49-F238E27FC236}">
                <a16:creationId xmlns:a16="http://schemas.microsoft.com/office/drawing/2014/main" id="{D43FC0AE-E6D4-41F5-BCF2-7323CD377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39" y="4328440"/>
            <a:ext cx="1823727" cy="182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CCD3F6BB-24D8-4BA2-B294-E02AE835D5A0}"/>
              </a:ext>
            </a:extLst>
          </p:cNvPr>
          <p:cNvCxnSpPr>
            <a:cxnSpLocks/>
          </p:cNvCxnSpPr>
          <p:nvPr/>
        </p:nvCxnSpPr>
        <p:spPr>
          <a:xfrm flipH="1">
            <a:off x="1763934" y="5107531"/>
            <a:ext cx="137256" cy="1455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95423E40-03B9-4B9D-A357-8C7461604131}"/>
              </a:ext>
            </a:extLst>
          </p:cNvPr>
          <p:cNvSpPr txBox="1"/>
          <p:nvPr/>
        </p:nvSpPr>
        <p:spPr>
          <a:xfrm>
            <a:off x="1818647" y="4903850"/>
            <a:ext cx="276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F0000"/>
                </a:solidFill>
              </a:rPr>
              <a:t>1</a:t>
            </a:r>
            <a:endParaRPr lang="en-GB" sz="1100" dirty="0">
              <a:solidFill>
                <a:srgbClr val="FF0000"/>
              </a:solidFill>
            </a:endParaRP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E6D6A177-6404-447F-BC6D-8F92FE14707B}"/>
              </a:ext>
            </a:extLst>
          </p:cNvPr>
          <p:cNvCxnSpPr>
            <a:cxnSpLocks/>
          </p:cNvCxnSpPr>
          <p:nvPr/>
        </p:nvCxnSpPr>
        <p:spPr>
          <a:xfrm flipH="1">
            <a:off x="1645457" y="5041299"/>
            <a:ext cx="137256" cy="1455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948CC65-C696-4308-A3DD-BE8FBBF7921A}"/>
              </a:ext>
            </a:extLst>
          </p:cNvPr>
          <p:cNvSpPr txBox="1"/>
          <p:nvPr/>
        </p:nvSpPr>
        <p:spPr>
          <a:xfrm>
            <a:off x="1700170" y="4837618"/>
            <a:ext cx="276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F0000"/>
                </a:solidFill>
              </a:rPr>
              <a:t>2</a:t>
            </a:r>
            <a:endParaRPr lang="en-GB" sz="1100" dirty="0">
              <a:solidFill>
                <a:srgbClr val="FF0000"/>
              </a:solidFill>
            </a:endParaRP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11DBD1E2-C08C-4F3D-80DB-45011E38B285}"/>
              </a:ext>
            </a:extLst>
          </p:cNvPr>
          <p:cNvCxnSpPr>
            <a:cxnSpLocks/>
          </p:cNvCxnSpPr>
          <p:nvPr/>
        </p:nvCxnSpPr>
        <p:spPr>
          <a:xfrm flipH="1">
            <a:off x="1528235" y="4975067"/>
            <a:ext cx="137256" cy="1455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A4BBEBC6-5C9F-4165-8DA3-992414528CA6}"/>
              </a:ext>
            </a:extLst>
          </p:cNvPr>
          <p:cNvSpPr txBox="1"/>
          <p:nvPr/>
        </p:nvSpPr>
        <p:spPr>
          <a:xfrm>
            <a:off x="1582948" y="4771386"/>
            <a:ext cx="276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F0000"/>
                </a:solidFill>
              </a:rPr>
              <a:t>3</a:t>
            </a:r>
            <a:endParaRPr lang="en-GB" sz="1100" dirty="0">
              <a:solidFill>
                <a:srgbClr val="FF0000"/>
              </a:solidFill>
            </a:endParaRPr>
          </a:p>
        </p:txBody>
      </p: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F3E151D1-8DE1-46DF-A128-D4D691714B46}"/>
              </a:ext>
            </a:extLst>
          </p:cNvPr>
          <p:cNvCxnSpPr>
            <a:cxnSpLocks/>
          </p:cNvCxnSpPr>
          <p:nvPr/>
        </p:nvCxnSpPr>
        <p:spPr>
          <a:xfrm flipH="1">
            <a:off x="1416640" y="4924187"/>
            <a:ext cx="137256" cy="1455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E385B019-CB39-4907-B9AC-BADFFD64EA37}"/>
              </a:ext>
            </a:extLst>
          </p:cNvPr>
          <p:cNvSpPr txBox="1"/>
          <p:nvPr/>
        </p:nvSpPr>
        <p:spPr>
          <a:xfrm>
            <a:off x="1471353" y="4720506"/>
            <a:ext cx="276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F0000"/>
                </a:solidFill>
              </a:rPr>
              <a:t>4</a:t>
            </a:r>
            <a:endParaRPr lang="en-GB" sz="1100" dirty="0">
              <a:solidFill>
                <a:srgbClr val="FF0000"/>
              </a:solidFill>
            </a:endParaRP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5DC2E744-1F55-4179-A943-4735F82925EB}"/>
              </a:ext>
            </a:extLst>
          </p:cNvPr>
          <p:cNvCxnSpPr>
            <a:cxnSpLocks/>
          </p:cNvCxnSpPr>
          <p:nvPr/>
        </p:nvCxnSpPr>
        <p:spPr>
          <a:xfrm flipH="1">
            <a:off x="1303621" y="4857955"/>
            <a:ext cx="137256" cy="1455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288EF72C-E098-4C08-A889-F0C653022EA3}"/>
              </a:ext>
            </a:extLst>
          </p:cNvPr>
          <p:cNvSpPr txBox="1"/>
          <p:nvPr/>
        </p:nvSpPr>
        <p:spPr>
          <a:xfrm>
            <a:off x="1358334" y="4654274"/>
            <a:ext cx="276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F0000"/>
                </a:solidFill>
              </a:rPr>
              <a:t>5</a:t>
            </a:r>
            <a:endParaRPr lang="en-GB" sz="1100" dirty="0">
              <a:solidFill>
                <a:srgbClr val="FF0000"/>
              </a:solidFill>
            </a:endParaRPr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BAB8C964-D787-4E40-B144-D49CA90592FD}"/>
              </a:ext>
            </a:extLst>
          </p:cNvPr>
          <p:cNvCxnSpPr>
            <a:cxnSpLocks/>
          </p:cNvCxnSpPr>
          <p:nvPr/>
        </p:nvCxnSpPr>
        <p:spPr>
          <a:xfrm flipH="1">
            <a:off x="1201722" y="4807281"/>
            <a:ext cx="137256" cy="1455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9D98FA3B-8B7E-4A7A-8673-6C6D27653478}"/>
              </a:ext>
            </a:extLst>
          </p:cNvPr>
          <p:cNvSpPr txBox="1"/>
          <p:nvPr/>
        </p:nvSpPr>
        <p:spPr>
          <a:xfrm>
            <a:off x="1256435" y="4603600"/>
            <a:ext cx="276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F0000"/>
                </a:solidFill>
              </a:rPr>
              <a:t>6</a:t>
            </a:r>
            <a:endParaRPr lang="en-GB" sz="1100" dirty="0">
              <a:solidFill>
                <a:srgbClr val="FF0000"/>
              </a:solidFill>
            </a:endParaRPr>
          </a:p>
        </p:txBody>
      </p: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B5B401EB-FDEE-425B-A655-8766635DE34E}"/>
              </a:ext>
            </a:extLst>
          </p:cNvPr>
          <p:cNvCxnSpPr>
            <a:cxnSpLocks/>
          </p:cNvCxnSpPr>
          <p:nvPr/>
        </p:nvCxnSpPr>
        <p:spPr>
          <a:xfrm flipH="1">
            <a:off x="1105347" y="4737860"/>
            <a:ext cx="137256" cy="1455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2C686399-0FD8-4652-A167-D1FD99519DCA}"/>
              </a:ext>
            </a:extLst>
          </p:cNvPr>
          <p:cNvSpPr txBox="1"/>
          <p:nvPr/>
        </p:nvSpPr>
        <p:spPr>
          <a:xfrm>
            <a:off x="1160060" y="4534179"/>
            <a:ext cx="276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F0000"/>
                </a:solidFill>
              </a:rPr>
              <a:t>7</a:t>
            </a:r>
            <a:endParaRPr lang="en-GB" sz="1100" dirty="0">
              <a:solidFill>
                <a:srgbClr val="FF0000"/>
              </a:solidFill>
            </a:endParaRPr>
          </a:p>
        </p:txBody>
      </p: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C27FCD26-1440-4494-A7D0-A8C90AD74929}"/>
              </a:ext>
            </a:extLst>
          </p:cNvPr>
          <p:cNvCxnSpPr>
            <a:cxnSpLocks/>
          </p:cNvCxnSpPr>
          <p:nvPr/>
        </p:nvCxnSpPr>
        <p:spPr>
          <a:xfrm flipH="1">
            <a:off x="1007501" y="4690775"/>
            <a:ext cx="137256" cy="1455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C02F9D9C-C103-430A-A9EA-1F3E1D3AB1DB}"/>
              </a:ext>
            </a:extLst>
          </p:cNvPr>
          <p:cNvSpPr txBox="1"/>
          <p:nvPr/>
        </p:nvSpPr>
        <p:spPr>
          <a:xfrm>
            <a:off x="1062214" y="4487094"/>
            <a:ext cx="276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F0000"/>
                </a:solidFill>
              </a:rPr>
              <a:t>8</a:t>
            </a:r>
            <a:endParaRPr lang="en-GB" sz="1100" dirty="0">
              <a:solidFill>
                <a:srgbClr val="FF0000"/>
              </a:solidFill>
            </a:endParaRPr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ADB5A530-82F6-459D-B084-28F6DBC24DBA}"/>
              </a:ext>
            </a:extLst>
          </p:cNvPr>
          <p:cNvCxnSpPr>
            <a:cxnSpLocks/>
          </p:cNvCxnSpPr>
          <p:nvPr/>
        </p:nvCxnSpPr>
        <p:spPr>
          <a:xfrm flipH="1">
            <a:off x="907679" y="4634416"/>
            <a:ext cx="137256" cy="1455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>
            <a:extLst>
              <a:ext uri="{FF2B5EF4-FFF2-40B4-BE49-F238E27FC236}">
                <a16:creationId xmlns:a16="http://schemas.microsoft.com/office/drawing/2014/main" id="{02148B80-E67D-40D8-912A-F711B74C9E5D}"/>
              </a:ext>
            </a:extLst>
          </p:cNvPr>
          <p:cNvSpPr txBox="1"/>
          <p:nvPr/>
        </p:nvSpPr>
        <p:spPr>
          <a:xfrm>
            <a:off x="962392" y="4430735"/>
            <a:ext cx="276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F0000"/>
                </a:solidFill>
              </a:rPr>
              <a:t>9</a:t>
            </a:r>
            <a:endParaRPr lang="en-GB" sz="1100" dirty="0">
              <a:solidFill>
                <a:srgbClr val="FF0000"/>
              </a:solidFill>
            </a:endParaRPr>
          </a:p>
        </p:txBody>
      </p: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6147C442-6006-4185-B4F4-4663DC05269B}"/>
              </a:ext>
            </a:extLst>
          </p:cNvPr>
          <p:cNvCxnSpPr>
            <a:cxnSpLocks/>
          </p:cNvCxnSpPr>
          <p:nvPr/>
        </p:nvCxnSpPr>
        <p:spPr>
          <a:xfrm flipH="1">
            <a:off x="805563" y="4549714"/>
            <a:ext cx="126501" cy="1784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>
            <a:extLst>
              <a:ext uri="{FF2B5EF4-FFF2-40B4-BE49-F238E27FC236}">
                <a16:creationId xmlns:a16="http://schemas.microsoft.com/office/drawing/2014/main" id="{2C665A8A-07DE-44FF-91E7-E5B83DE1024A}"/>
              </a:ext>
            </a:extLst>
          </p:cNvPr>
          <p:cNvSpPr txBox="1"/>
          <p:nvPr/>
        </p:nvSpPr>
        <p:spPr>
          <a:xfrm>
            <a:off x="831887" y="4354412"/>
            <a:ext cx="330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FF0000"/>
                </a:solidFill>
              </a:rPr>
              <a:t>10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C7F4BFB0-47C9-4831-812D-714B5B1B8A23}"/>
              </a:ext>
            </a:extLst>
          </p:cNvPr>
          <p:cNvCxnSpPr>
            <a:cxnSpLocks/>
          </p:cNvCxnSpPr>
          <p:nvPr/>
        </p:nvCxnSpPr>
        <p:spPr>
          <a:xfrm flipH="1">
            <a:off x="735955" y="4502355"/>
            <a:ext cx="96287" cy="179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95221B39-04AA-45FC-8736-52681CE18AF5}"/>
              </a:ext>
            </a:extLst>
          </p:cNvPr>
          <p:cNvSpPr txBox="1"/>
          <p:nvPr/>
        </p:nvSpPr>
        <p:spPr>
          <a:xfrm>
            <a:off x="694230" y="4298064"/>
            <a:ext cx="330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FF0000"/>
                </a:solidFill>
              </a:rPr>
              <a:t>11</a:t>
            </a:r>
            <a:endParaRPr lang="en-GB" sz="1000" dirty="0">
              <a:solidFill>
                <a:srgbClr val="FF0000"/>
              </a:solidFill>
            </a:endParaRPr>
          </a:p>
        </p:txBody>
      </p: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EA7400D7-A63B-432D-8A8C-13540C7A53C6}"/>
              </a:ext>
            </a:extLst>
          </p:cNvPr>
          <p:cNvCxnSpPr>
            <a:cxnSpLocks/>
          </p:cNvCxnSpPr>
          <p:nvPr/>
        </p:nvCxnSpPr>
        <p:spPr>
          <a:xfrm flipH="1">
            <a:off x="635296" y="4450522"/>
            <a:ext cx="84587" cy="172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01744004-DF97-417A-AE7E-C3695E32F1A9}"/>
              </a:ext>
            </a:extLst>
          </p:cNvPr>
          <p:cNvSpPr txBox="1"/>
          <p:nvPr/>
        </p:nvSpPr>
        <p:spPr>
          <a:xfrm>
            <a:off x="554334" y="4260892"/>
            <a:ext cx="330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FF0000"/>
                </a:solidFill>
              </a:rPr>
              <a:t>12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F7BC9990-FC05-4C30-8B9E-3A8D8D3BFADD}"/>
              </a:ext>
            </a:extLst>
          </p:cNvPr>
          <p:cNvCxnSpPr>
            <a:cxnSpLocks/>
          </p:cNvCxnSpPr>
          <p:nvPr/>
        </p:nvCxnSpPr>
        <p:spPr>
          <a:xfrm flipV="1">
            <a:off x="4402455" y="5499356"/>
            <a:ext cx="104425" cy="1355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5B0CBA9E-B778-4477-BF4D-0CFB145A82BB}"/>
              </a:ext>
            </a:extLst>
          </p:cNvPr>
          <p:cNvSpPr txBox="1"/>
          <p:nvPr/>
        </p:nvSpPr>
        <p:spPr>
          <a:xfrm>
            <a:off x="4230842" y="5540072"/>
            <a:ext cx="276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F0000"/>
                </a:solidFill>
              </a:rPr>
              <a:t>1</a:t>
            </a:r>
            <a:endParaRPr lang="en-GB" sz="1100" dirty="0">
              <a:solidFill>
                <a:srgbClr val="FF0000"/>
              </a:solidFill>
            </a:endParaRPr>
          </a:p>
        </p:txBody>
      </p: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E0C7595F-7917-45F5-B129-AF037D9B511D}"/>
              </a:ext>
            </a:extLst>
          </p:cNvPr>
          <p:cNvCxnSpPr>
            <a:cxnSpLocks/>
          </p:cNvCxnSpPr>
          <p:nvPr/>
        </p:nvCxnSpPr>
        <p:spPr>
          <a:xfrm flipV="1">
            <a:off x="4264436" y="5407916"/>
            <a:ext cx="104425" cy="1355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DDF24B66-B941-4C9D-A396-3384E8682463}"/>
              </a:ext>
            </a:extLst>
          </p:cNvPr>
          <p:cNvSpPr txBox="1"/>
          <p:nvPr/>
        </p:nvSpPr>
        <p:spPr>
          <a:xfrm>
            <a:off x="4092823" y="5448632"/>
            <a:ext cx="276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F0000"/>
                </a:solidFill>
              </a:rPr>
              <a:t>2</a:t>
            </a:r>
            <a:endParaRPr lang="en-GB" sz="1100" dirty="0">
              <a:solidFill>
                <a:srgbClr val="FF0000"/>
              </a:solidFill>
            </a:endParaRPr>
          </a:p>
        </p:txBody>
      </p:sp>
      <p:cxnSp>
        <p:nvCxnSpPr>
          <p:cNvPr id="128" name="Conector recto de flecha 127">
            <a:extLst>
              <a:ext uri="{FF2B5EF4-FFF2-40B4-BE49-F238E27FC236}">
                <a16:creationId xmlns:a16="http://schemas.microsoft.com/office/drawing/2014/main" id="{DD60529D-C1CF-4DF1-8E67-396BEF57F2A4}"/>
              </a:ext>
            </a:extLst>
          </p:cNvPr>
          <p:cNvCxnSpPr>
            <a:cxnSpLocks/>
          </p:cNvCxnSpPr>
          <p:nvPr/>
        </p:nvCxnSpPr>
        <p:spPr>
          <a:xfrm flipV="1">
            <a:off x="4140352" y="5316491"/>
            <a:ext cx="104425" cy="1355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9340F2B6-7E9E-4B3A-831B-BC6850650A38}"/>
              </a:ext>
            </a:extLst>
          </p:cNvPr>
          <p:cNvSpPr txBox="1"/>
          <p:nvPr/>
        </p:nvSpPr>
        <p:spPr>
          <a:xfrm>
            <a:off x="3968739" y="5357207"/>
            <a:ext cx="276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F0000"/>
                </a:solidFill>
              </a:rPr>
              <a:t>3</a:t>
            </a:r>
            <a:endParaRPr lang="en-GB" sz="1100" dirty="0">
              <a:solidFill>
                <a:srgbClr val="FF0000"/>
              </a:solidFill>
            </a:endParaRPr>
          </a:p>
        </p:txBody>
      </p: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12FFB4B1-D20D-4E95-82C4-9EE6CA0E3979}"/>
              </a:ext>
            </a:extLst>
          </p:cNvPr>
          <p:cNvCxnSpPr>
            <a:cxnSpLocks/>
          </p:cNvCxnSpPr>
          <p:nvPr/>
        </p:nvCxnSpPr>
        <p:spPr>
          <a:xfrm flipV="1">
            <a:off x="4011241" y="5227302"/>
            <a:ext cx="104425" cy="1355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E307C48A-EDF3-4B7E-A65C-8CA21140C83A}"/>
              </a:ext>
            </a:extLst>
          </p:cNvPr>
          <p:cNvSpPr txBox="1"/>
          <p:nvPr/>
        </p:nvSpPr>
        <p:spPr>
          <a:xfrm>
            <a:off x="3839628" y="5268018"/>
            <a:ext cx="276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F0000"/>
                </a:solidFill>
              </a:rPr>
              <a:t>4</a:t>
            </a:r>
            <a:endParaRPr lang="en-GB" sz="1100" dirty="0">
              <a:solidFill>
                <a:srgbClr val="FF0000"/>
              </a:solidFill>
            </a:endParaRPr>
          </a:p>
        </p:txBody>
      </p: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AB7C1C7F-61EB-4929-8CA0-B188EA03B447}"/>
              </a:ext>
            </a:extLst>
          </p:cNvPr>
          <p:cNvCxnSpPr>
            <a:cxnSpLocks/>
          </p:cNvCxnSpPr>
          <p:nvPr/>
        </p:nvCxnSpPr>
        <p:spPr>
          <a:xfrm flipV="1">
            <a:off x="3875127" y="5144049"/>
            <a:ext cx="104425" cy="1355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333942DA-AB1C-4C81-B2DB-912921C04CCE}"/>
              </a:ext>
            </a:extLst>
          </p:cNvPr>
          <p:cNvSpPr txBox="1"/>
          <p:nvPr/>
        </p:nvSpPr>
        <p:spPr>
          <a:xfrm>
            <a:off x="3703514" y="5184765"/>
            <a:ext cx="276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F0000"/>
                </a:solidFill>
              </a:rPr>
              <a:t>5</a:t>
            </a:r>
            <a:endParaRPr lang="en-GB" sz="1100" dirty="0">
              <a:solidFill>
                <a:srgbClr val="FF0000"/>
              </a:solidFill>
            </a:endParaRPr>
          </a:p>
        </p:txBody>
      </p:sp>
      <p:cxnSp>
        <p:nvCxnSpPr>
          <p:cNvPr id="136" name="Conector recto de flecha 135">
            <a:extLst>
              <a:ext uri="{FF2B5EF4-FFF2-40B4-BE49-F238E27FC236}">
                <a16:creationId xmlns:a16="http://schemas.microsoft.com/office/drawing/2014/main" id="{BAB0287D-7784-4A2C-84F0-7BA83A1B1D0C}"/>
              </a:ext>
            </a:extLst>
          </p:cNvPr>
          <p:cNvCxnSpPr>
            <a:cxnSpLocks/>
          </p:cNvCxnSpPr>
          <p:nvPr/>
        </p:nvCxnSpPr>
        <p:spPr>
          <a:xfrm flipV="1">
            <a:off x="3744766" y="5069722"/>
            <a:ext cx="104425" cy="1355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E3E66E5C-B56B-414F-A34D-8C68765191D7}"/>
              </a:ext>
            </a:extLst>
          </p:cNvPr>
          <p:cNvSpPr txBox="1"/>
          <p:nvPr/>
        </p:nvSpPr>
        <p:spPr>
          <a:xfrm>
            <a:off x="3573153" y="5110438"/>
            <a:ext cx="276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F0000"/>
                </a:solidFill>
              </a:rPr>
              <a:t>6</a:t>
            </a:r>
            <a:endParaRPr lang="en-GB" sz="1100" dirty="0">
              <a:solidFill>
                <a:srgbClr val="FF0000"/>
              </a:solidFill>
            </a:endParaRPr>
          </a:p>
        </p:txBody>
      </p:sp>
      <p:cxnSp>
        <p:nvCxnSpPr>
          <p:cNvPr id="138" name="Conector recto de flecha 137">
            <a:extLst>
              <a:ext uri="{FF2B5EF4-FFF2-40B4-BE49-F238E27FC236}">
                <a16:creationId xmlns:a16="http://schemas.microsoft.com/office/drawing/2014/main" id="{A8BC385F-ED87-4B65-98ED-D900D014CF03}"/>
              </a:ext>
            </a:extLst>
          </p:cNvPr>
          <p:cNvCxnSpPr>
            <a:cxnSpLocks/>
          </p:cNvCxnSpPr>
          <p:nvPr/>
        </p:nvCxnSpPr>
        <p:spPr>
          <a:xfrm flipV="1">
            <a:off x="3621932" y="4985090"/>
            <a:ext cx="104425" cy="1355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5BF2CF7C-B9EB-41E2-84D7-B38D5011C2B1}"/>
              </a:ext>
            </a:extLst>
          </p:cNvPr>
          <p:cNvSpPr txBox="1"/>
          <p:nvPr/>
        </p:nvSpPr>
        <p:spPr>
          <a:xfrm>
            <a:off x="3450319" y="5025806"/>
            <a:ext cx="276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F0000"/>
                </a:solidFill>
              </a:rPr>
              <a:t>7</a:t>
            </a:r>
            <a:endParaRPr lang="en-GB" sz="1100" dirty="0">
              <a:solidFill>
                <a:srgbClr val="FF0000"/>
              </a:solidFill>
            </a:endParaRPr>
          </a:p>
        </p:txBody>
      </p:sp>
      <p:cxnSp>
        <p:nvCxnSpPr>
          <p:cNvPr id="140" name="Conector recto de flecha 139">
            <a:extLst>
              <a:ext uri="{FF2B5EF4-FFF2-40B4-BE49-F238E27FC236}">
                <a16:creationId xmlns:a16="http://schemas.microsoft.com/office/drawing/2014/main" id="{3DCE0ACB-B5A8-4515-84E2-04B5C2866854}"/>
              </a:ext>
            </a:extLst>
          </p:cNvPr>
          <p:cNvCxnSpPr>
            <a:cxnSpLocks/>
          </p:cNvCxnSpPr>
          <p:nvPr/>
        </p:nvCxnSpPr>
        <p:spPr>
          <a:xfrm flipV="1">
            <a:off x="3500885" y="4903474"/>
            <a:ext cx="104425" cy="1355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EB94C82A-DE12-4E2A-A1E7-F85AE838DB20}"/>
              </a:ext>
            </a:extLst>
          </p:cNvPr>
          <p:cNvSpPr txBox="1"/>
          <p:nvPr/>
        </p:nvSpPr>
        <p:spPr>
          <a:xfrm>
            <a:off x="3329272" y="4944190"/>
            <a:ext cx="276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F0000"/>
                </a:solidFill>
              </a:rPr>
              <a:t>8</a:t>
            </a:r>
            <a:endParaRPr lang="en-GB" sz="1100" dirty="0">
              <a:solidFill>
                <a:srgbClr val="FF0000"/>
              </a:solidFill>
            </a:endParaRPr>
          </a:p>
        </p:txBody>
      </p:sp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4AC461E4-5A61-4B2D-97B0-95B8D9361121}"/>
              </a:ext>
            </a:extLst>
          </p:cNvPr>
          <p:cNvCxnSpPr>
            <a:cxnSpLocks/>
          </p:cNvCxnSpPr>
          <p:nvPr/>
        </p:nvCxnSpPr>
        <p:spPr>
          <a:xfrm flipV="1">
            <a:off x="3384600" y="4817304"/>
            <a:ext cx="104425" cy="1355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A8C7724E-A482-4E8C-AD06-CACFB8EE4B84}"/>
              </a:ext>
            </a:extLst>
          </p:cNvPr>
          <p:cNvSpPr txBox="1"/>
          <p:nvPr/>
        </p:nvSpPr>
        <p:spPr>
          <a:xfrm>
            <a:off x="3212987" y="4858020"/>
            <a:ext cx="276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F0000"/>
                </a:solidFill>
              </a:rPr>
              <a:t>9</a:t>
            </a:r>
            <a:endParaRPr lang="en-GB" sz="1100" dirty="0">
              <a:solidFill>
                <a:srgbClr val="FF0000"/>
              </a:solidFill>
            </a:endParaRPr>
          </a:p>
        </p:txBody>
      </p:sp>
      <p:cxnSp>
        <p:nvCxnSpPr>
          <p:cNvPr id="144" name="Conector recto de flecha 143">
            <a:extLst>
              <a:ext uri="{FF2B5EF4-FFF2-40B4-BE49-F238E27FC236}">
                <a16:creationId xmlns:a16="http://schemas.microsoft.com/office/drawing/2014/main" id="{F22BC8D0-07A8-4413-8ED7-F0180784FC8B}"/>
              </a:ext>
            </a:extLst>
          </p:cNvPr>
          <p:cNvCxnSpPr>
            <a:cxnSpLocks/>
          </p:cNvCxnSpPr>
          <p:nvPr/>
        </p:nvCxnSpPr>
        <p:spPr>
          <a:xfrm flipV="1">
            <a:off x="3268315" y="4749548"/>
            <a:ext cx="104425" cy="1355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581D5B52-9D53-400E-96DD-34373DEBFDA9}"/>
              </a:ext>
            </a:extLst>
          </p:cNvPr>
          <p:cNvSpPr txBox="1"/>
          <p:nvPr/>
        </p:nvSpPr>
        <p:spPr>
          <a:xfrm>
            <a:off x="3036912" y="4799917"/>
            <a:ext cx="341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FF0000"/>
                </a:solidFill>
              </a:rPr>
              <a:t>10</a:t>
            </a:r>
            <a:endParaRPr lang="en-GB" sz="1000" dirty="0">
              <a:solidFill>
                <a:srgbClr val="FF0000"/>
              </a:solidFill>
            </a:endParaRPr>
          </a:p>
        </p:txBody>
      </p:sp>
      <p:cxnSp>
        <p:nvCxnSpPr>
          <p:cNvPr id="146" name="Conector recto de flecha 145">
            <a:extLst>
              <a:ext uri="{FF2B5EF4-FFF2-40B4-BE49-F238E27FC236}">
                <a16:creationId xmlns:a16="http://schemas.microsoft.com/office/drawing/2014/main" id="{D20D752B-DBBC-4C1E-A6C5-5BDC512AEBB8}"/>
              </a:ext>
            </a:extLst>
          </p:cNvPr>
          <p:cNvCxnSpPr>
            <a:cxnSpLocks/>
          </p:cNvCxnSpPr>
          <p:nvPr/>
        </p:nvCxnSpPr>
        <p:spPr>
          <a:xfrm flipV="1">
            <a:off x="3155578" y="4666926"/>
            <a:ext cx="104425" cy="1355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285846B1-C242-4A27-A0EA-D38C6F9E68AD}"/>
              </a:ext>
            </a:extLst>
          </p:cNvPr>
          <p:cNvSpPr txBox="1"/>
          <p:nvPr/>
        </p:nvSpPr>
        <p:spPr>
          <a:xfrm>
            <a:off x="2924175" y="4717295"/>
            <a:ext cx="341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FF0000"/>
                </a:solidFill>
              </a:rPr>
              <a:t>11</a:t>
            </a:r>
            <a:endParaRPr lang="en-GB" sz="1000" dirty="0">
              <a:solidFill>
                <a:srgbClr val="FF0000"/>
              </a:solidFill>
            </a:endParaRPr>
          </a:p>
        </p:txBody>
      </p:sp>
      <p:cxnSp>
        <p:nvCxnSpPr>
          <p:cNvPr id="148" name="Conector recto de flecha 147">
            <a:extLst>
              <a:ext uri="{FF2B5EF4-FFF2-40B4-BE49-F238E27FC236}">
                <a16:creationId xmlns:a16="http://schemas.microsoft.com/office/drawing/2014/main" id="{5082D8AB-3D0E-455E-816C-2E74074CCE48}"/>
              </a:ext>
            </a:extLst>
          </p:cNvPr>
          <p:cNvCxnSpPr>
            <a:cxnSpLocks/>
          </p:cNvCxnSpPr>
          <p:nvPr/>
        </p:nvCxnSpPr>
        <p:spPr>
          <a:xfrm flipV="1">
            <a:off x="3045807" y="4588463"/>
            <a:ext cx="104425" cy="1355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D426C261-D63B-430D-9D5F-7D12FEA3B49A}"/>
              </a:ext>
            </a:extLst>
          </p:cNvPr>
          <p:cNvSpPr txBox="1"/>
          <p:nvPr/>
        </p:nvSpPr>
        <p:spPr>
          <a:xfrm>
            <a:off x="2814404" y="4638832"/>
            <a:ext cx="341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FF0000"/>
                </a:solidFill>
              </a:rPr>
              <a:t>12</a:t>
            </a:r>
            <a:endParaRPr lang="en-GB" sz="1000" dirty="0">
              <a:solidFill>
                <a:srgbClr val="FF0000"/>
              </a:solidFill>
            </a:endParaRPr>
          </a:p>
        </p:txBody>
      </p: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52240AC5-7295-447F-96FB-165D6C161C2B}"/>
              </a:ext>
            </a:extLst>
          </p:cNvPr>
          <p:cNvCxnSpPr>
            <a:cxnSpLocks/>
          </p:cNvCxnSpPr>
          <p:nvPr/>
        </p:nvCxnSpPr>
        <p:spPr>
          <a:xfrm flipH="1">
            <a:off x="1705312" y="1447446"/>
            <a:ext cx="237429" cy="267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Imagen 78">
            <a:extLst>
              <a:ext uri="{FF2B5EF4-FFF2-40B4-BE49-F238E27FC236}">
                <a16:creationId xmlns:a16="http://schemas.microsoft.com/office/drawing/2014/main" id="{5CDEE120-889B-4077-A414-BE14747FD3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7802" y="3977163"/>
            <a:ext cx="869365" cy="88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9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adroTexto 54">
            <a:extLst>
              <a:ext uri="{FF2B5EF4-FFF2-40B4-BE49-F238E27FC236}">
                <a16:creationId xmlns:a16="http://schemas.microsoft.com/office/drawing/2014/main" id="{86D277CE-6E82-4A47-B017-A89B074A41D9}"/>
              </a:ext>
            </a:extLst>
          </p:cNvPr>
          <p:cNvSpPr txBox="1"/>
          <p:nvPr/>
        </p:nvSpPr>
        <p:spPr>
          <a:xfrm>
            <a:off x="233680" y="162560"/>
            <a:ext cx="5530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Consideraciones generales de montaje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3CFCC07-3359-4AF8-8C03-7B63800909FF}"/>
              </a:ext>
            </a:extLst>
          </p:cNvPr>
          <p:cNvSpPr txBox="1"/>
          <p:nvPr/>
        </p:nvSpPr>
        <p:spPr>
          <a:xfrm>
            <a:off x="455629" y="924738"/>
            <a:ext cx="1076297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Longitud del cable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longitud indicada en la tabla es la efectiva, distancia interna entre conectores, sin considerar la longitud utilizada en la conexión del conector (</a:t>
            </a:r>
            <a:r>
              <a:rPr lang="es-ES" dirty="0" err="1"/>
              <a:t>ej</a:t>
            </a:r>
            <a:r>
              <a:rPr lang="es-ES" dirty="0"/>
              <a:t>: longitud de cable que junto el </a:t>
            </a:r>
            <a:r>
              <a:rPr lang="es-ES" dirty="0" err="1"/>
              <a:t>faston</a:t>
            </a:r>
            <a:r>
              <a:rPr lang="es-ES" dirty="0"/>
              <a:t> entra en el conector).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proporciona un rollo del cable correspondiente (plano, de varios conductores o individual). Cortar de ese rollo la longitud necesaria para formar un cable con conectores de la longitud indicada.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Utilizar los restos de cable suministrados antes que los rollos nuevos si se puede.</a:t>
            </a:r>
          </a:p>
          <a:p>
            <a:endParaRPr lang="es-ES" dirty="0"/>
          </a:p>
          <a:p>
            <a:r>
              <a:rPr lang="es-ES" b="1" dirty="0"/>
              <a:t>Posición relativa entre conectores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Para los conectores </a:t>
            </a:r>
            <a:r>
              <a:rPr lang="es-ES" dirty="0" err="1"/>
              <a:t>db</a:t>
            </a:r>
            <a:r>
              <a:rPr lang="es-ES" dirty="0"/>
              <a:t> de cable plano existen dos sentidos por los cuales se puede insertar el cable y conectar el mismo pin. En las diapositivas se indica la posición del conector que se ve desde arriba, ya sea la cara delantera o la trasera, definidas de la siguiente manera: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conexión se ha de realizar por el sentido más corto después de disponer la posición de los conectores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highlight>
                  <a:srgbClr val="FFFF00"/>
                </a:highlight>
              </a:rPr>
              <a:t>En todos los cables con conectores </a:t>
            </a:r>
            <a:r>
              <a:rPr lang="es-ES" dirty="0" err="1">
                <a:highlight>
                  <a:srgbClr val="FFFF00"/>
                </a:highlight>
              </a:rPr>
              <a:t>db</a:t>
            </a:r>
            <a:r>
              <a:rPr lang="es-ES" dirty="0">
                <a:highlight>
                  <a:srgbClr val="FFFF00"/>
                </a:highlight>
              </a:rPr>
              <a:t> no montar los tornillos y tuercas adjuntos.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Imagen 7" descr="400M0-15-1-004S CNC Tech | LMM15H-ND DigiKey Electronics">
            <a:extLst>
              <a:ext uri="{FF2B5EF4-FFF2-40B4-BE49-F238E27FC236}">
                <a16:creationId xmlns:a16="http://schemas.microsoft.com/office/drawing/2014/main" id="{355132DB-98F1-4D57-992B-6BADCFFF15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3" b="17008"/>
          <a:stretch/>
        </p:blipFill>
        <p:spPr bwMode="auto">
          <a:xfrm>
            <a:off x="759280" y="4099542"/>
            <a:ext cx="2365243" cy="160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0BA529D-1986-4817-81A1-399E52D1F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649" y="4478484"/>
            <a:ext cx="2710994" cy="8604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B50BC9-CE12-4229-AF9C-D1BB7B81B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1031" y="4478484"/>
            <a:ext cx="2710994" cy="105920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F476E8D-DBA7-4639-8F3C-41EDD88F3CFB}"/>
              </a:ext>
            </a:extLst>
          </p:cNvPr>
          <p:cNvSpPr txBox="1"/>
          <p:nvPr/>
        </p:nvSpPr>
        <p:spPr>
          <a:xfrm>
            <a:off x="4306969" y="4139930"/>
            <a:ext cx="2460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Cara delantera del conector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856D532-B22C-462B-AAE9-55828A6F8F23}"/>
              </a:ext>
            </a:extLst>
          </p:cNvPr>
          <p:cNvSpPr txBox="1"/>
          <p:nvPr/>
        </p:nvSpPr>
        <p:spPr>
          <a:xfrm>
            <a:off x="7893351" y="4116178"/>
            <a:ext cx="2250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Cara trasera del conector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93B60A0E-9B12-4ED3-8417-7E5EFE9C8B21}"/>
              </a:ext>
            </a:extLst>
          </p:cNvPr>
          <p:cNvSpPr/>
          <p:nvPr/>
        </p:nvSpPr>
        <p:spPr>
          <a:xfrm>
            <a:off x="3172535" y="4694615"/>
            <a:ext cx="511277" cy="41295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97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adroTexto 54">
            <a:extLst>
              <a:ext uri="{FF2B5EF4-FFF2-40B4-BE49-F238E27FC236}">
                <a16:creationId xmlns:a16="http://schemas.microsoft.com/office/drawing/2014/main" id="{86D277CE-6E82-4A47-B017-A89B074A41D9}"/>
              </a:ext>
            </a:extLst>
          </p:cNvPr>
          <p:cNvSpPr txBox="1"/>
          <p:nvPr/>
        </p:nvSpPr>
        <p:spPr>
          <a:xfrm>
            <a:off x="233680" y="162560"/>
            <a:ext cx="5530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Consideraciones generales de montaje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3CFCC07-3359-4AF8-8C03-7B63800909FF}"/>
              </a:ext>
            </a:extLst>
          </p:cNvPr>
          <p:cNvSpPr txBox="1"/>
          <p:nvPr/>
        </p:nvSpPr>
        <p:spPr>
          <a:xfrm>
            <a:off x="714511" y="924738"/>
            <a:ext cx="1076297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Terminación de cables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conexión de cualquiera de los cables a un conector con terminación de tornillos ha de incorporar un </a:t>
            </a:r>
            <a:r>
              <a:rPr lang="es-ES" dirty="0" err="1"/>
              <a:t>fastón</a:t>
            </a:r>
            <a:r>
              <a:rPr lang="es-ES" dirty="0"/>
              <a:t> </a:t>
            </a:r>
            <a:r>
              <a:rPr lang="es-ES" dirty="0" err="1"/>
              <a:t>cilindrico</a:t>
            </a:r>
            <a:r>
              <a:rPr lang="es-ES" dirty="0"/>
              <a:t> en el extremo. Elegir el </a:t>
            </a:r>
            <a:r>
              <a:rPr lang="es-ES" dirty="0" err="1"/>
              <a:t>faston</a:t>
            </a:r>
            <a:r>
              <a:rPr lang="es-ES" dirty="0"/>
              <a:t> adecuado según el cable. Evitar soldaduras.</a:t>
            </a:r>
            <a:br>
              <a:rPr lang="es-ES" dirty="0"/>
            </a:br>
            <a:r>
              <a:rPr lang="es-ES" dirty="0"/>
              <a:t>Se proporcionan 3 modelos de </a:t>
            </a:r>
            <a:r>
              <a:rPr lang="es-ES" dirty="0" err="1"/>
              <a:t>faston</a:t>
            </a:r>
            <a:r>
              <a:rPr lang="es-ES" dirty="0"/>
              <a:t> cilíndricos, según el calibre del cable donde se inserta: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Faston</a:t>
            </a:r>
            <a:r>
              <a:rPr lang="es-ES" dirty="0"/>
              <a:t> cilíndrico para AWG 26:</a:t>
            </a:r>
            <a:br>
              <a:rPr lang="es-ES" dirty="0"/>
            </a:br>
            <a:r>
              <a:rPr lang="es-ES" sz="1400" dirty="0">
                <a:hlinkClick r:id="rId3"/>
              </a:rPr>
              <a:t>https://es.rs-online.com/web/p/products/1787282/</a:t>
            </a:r>
            <a:endParaRPr lang="es-E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Faston</a:t>
            </a:r>
            <a:r>
              <a:rPr lang="es-ES" dirty="0"/>
              <a:t> cilíndrico para AWG 18: </a:t>
            </a:r>
            <a:br>
              <a:rPr lang="es-ES" dirty="0"/>
            </a:br>
            <a:r>
              <a:rPr lang="es-ES" sz="1400" dirty="0">
                <a:hlinkClick r:id="rId4"/>
              </a:rPr>
              <a:t>https://es.rs-online.com/web/p/products/1225201/</a:t>
            </a:r>
            <a:endParaRPr lang="es-E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Faston</a:t>
            </a:r>
            <a:r>
              <a:rPr lang="es-ES" dirty="0"/>
              <a:t> cilíndrico para AWG14: </a:t>
            </a:r>
            <a:br>
              <a:rPr lang="es-ES" dirty="0"/>
            </a:br>
            <a:r>
              <a:rPr lang="es-ES" sz="1400" dirty="0">
                <a:hlinkClick r:id="rId5"/>
              </a:rPr>
              <a:t>https://es.rs-online.com/web/p/products/8046714/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Ciertos conectores tienen terminación de conexión rápida (</a:t>
            </a:r>
            <a:r>
              <a:rPr lang="es-ES" dirty="0" err="1"/>
              <a:t>faston</a:t>
            </a:r>
            <a:r>
              <a:rPr lang="es-ES" dirty="0"/>
              <a:t> macho). Se ha de incorporar </a:t>
            </a:r>
            <a:r>
              <a:rPr lang="es-ES" dirty="0" err="1"/>
              <a:t>faston</a:t>
            </a:r>
            <a:r>
              <a:rPr lang="es-ES" dirty="0"/>
              <a:t> hembra del en el extremo para la conexión del calibre correspondiente al cable: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Faston</a:t>
            </a:r>
            <a:r>
              <a:rPr lang="es-ES" dirty="0"/>
              <a:t> hembra para AWG 18: </a:t>
            </a:r>
            <a:br>
              <a:rPr lang="es-ES" dirty="0"/>
            </a:br>
            <a:r>
              <a:rPr lang="en-GB" sz="1400" dirty="0">
                <a:hlinkClick r:id="rId6"/>
              </a:rPr>
              <a:t>https://www.digikey.es/product-detail/es/te-connectivity-amp-connectors/42068/A24745CT-ND/456662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Faston</a:t>
            </a:r>
            <a:r>
              <a:rPr lang="es-ES" dirty="0"/>
              <a:t> hembra para AWG14 : </a:t>
            </a:r>
            <a:br>
              <a:rPr lang="es-ES" dirty="0"/>
            </a:br>
            <a:r>
              <a:rPr lang="es-ES" sz="1400" dirty="0">
                <a:hlinkClick r:id="rId7"/>
              </a:rPr>
              <a:t>https://www.digikey.es/product-detail/es/te-connectivity-amp-connectors/62852-1/A27760CT-ND/456848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8E00A29-A676-456D-918D-3D557C6B4E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02122" y="2180140"/>
            <a:ext cx="893967" cy="833121"/>
          </a:xfrm>
          <a:prstGeom prst="rect">
            <a:avLst/>
          </a:prstGeom>
        </p:spPr>
      </p:pic>
      <p:pic>
        <p:nvPicPr>
          <p:cNvPr id="2050" name="Picture 2" descr="42068 TE Connectivity AMP Connectors | A24745CT-ND DigiKey Electronics">
            <a:extLst>
              <a:ext uri="{FF2B5EF4-FFF2-40B4-BE49-F238E27FC236}">
                <a16:creationId xmlns:a16="http://schemas.microsoft.com/office/drawing/2014/main" id="{32BDDAA8-A76D-4EEA-9C89-14A5A9C81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502122" y="4677860"/>
            <a:ext cx="833120" cy="83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74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adroTexto 71">
            <a:extLst>
              <a:ext uri="{FF2B5EF4-FFF2-40B4-BE49-F238E27FC236}">
                <a16:creationId xmlns:a16="http://schemas.microsoft.com/office/drawing/2014/main" id="{4187F530-E389-4A66-BCEA-04DEB7EB7787}"/>
              </a:ext>
            </a:extLst>
          </p:cNvPr>
          <p:cNvSpPr txBox="1"/>
          <p:nvPr/>
        </p:nvSpPr>
        <p:spPr>
          <a:xfrm>
            <a:off x="348849" y="2737083"/>
            <a:ext cx="1227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A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525060A9-B12E-4522-967F-2ADEF61E9664}"/>
              </a:ext>
            </a:extLst>
          </p:cNvPr>
          <p:cNvSpPr txBox="1"/>
          <p:nvPr/>
        </p:nvSpPr>
        <p:spPr>
          <a:xfrm>
            <a:off x="3336918" y="2737083"/>
            <a:ext cx="121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B</a:t>
            </a:r>
            <a:endParaRPr lang="en-GB" sz="1600" dirty="0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CB67AFE5-A7C2-479A-BA99-B985EC0339BB}"/>
              </a:ext>
            </a:extLst>
          </p:cNvPr>
          <p:cNvSpPr txBox="1"/>
          <p:nvPr/>
        </p:nvSpPr>
        <p:spPr>
          <a:xfrm>
            <a:off x="4951835" y="4942371"/>
            <a:ext cx="60630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/>
              <a:t>Referencias</a:t>
            </a:r>
          </a:p>
          <a:p>
            <a:r>
              <a:rPr lang="es-ES" sz="1400" dirty="0"/>
              <a:t>Conector A:</a:t>
            </a:r>
          </a:p>
          <a:p>
            <a:r>
              <a:rPr lang="en-GB" sz="1200" dirty="0">
                <a:hlinkClick r:id="rId2"/>
              </a:rPr>
              <a:t>https://www.digikey.es/product-detail/es/3m/8309-6003/MFL09K-ND/138801</a:t>
            </a:r>
            <a:endParaRPr lang="en-GB" sz="1200" dirty="0"/>
          </a:p>
          <a:p>
            <a:r>
              <a:rPr lang="es-ES" sz="1400" dirty="0"/>
              <a:t>Conector B:</a:t>
            </a:r>
          </a:p>
          <a:p>
            <a:r>
              <a:rPr lang="en-GB" sz="1200" u="sng" dirty="0">
                <a:hlinkClick r:id="rId3"/>
              </a:rPr>
              <a:t>https://www.digikey.es/product-detail/es/cnc-tech/400M0-09-1-004S/LMM09H-ND/6176011</a:t>
            </a:r>
            <a:r>
              <a:rPr lang="en-GB" sz="1200" dirty="0"/>
              <a:t> </a:t>
            </a:r>
            <a:endParaRPr lang="es-ES" sz="1200" dirty="0"/>
          </a:p>
          <a:p>
            <a:r>
              <a:rPr lang="es-ES" sz="1400" dirty="0"/>
              <a:t>Cable:</a:t>
            </a:r>
          </a:p>
          <a:p>
            <a:r>
              <a:rPr lang="en-GB" sz="1200" dirty="0">
                <a:hlinkClick r:id="rId4"/>
              </a:rPr>
              <a:t>https://www.digikey.es/product-detail/es/3m/3801-09-100/3M157987-25-ND/9479159</a:t>
            </a:r>
            <a:endParaRPr lang="en-GB" sz="1200" dirty="0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FE46FBD5-80A8-43AA-A281-211C4FFA7B7E}"/>
              </a:ext>
            </a:extLst>
          </p:cNvPr>
          <p:cNvSpPr txBox="1"/>
          <p:nvPr/>
        </p:nvSpPr>
        <p:spPr>
          <a:xfrm>
            <a:off x="1817111" y="2605425"/>
            <a:ext cx="1290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Cable plano</a:t>
            </a:r>
            <a:endParaRPr lang="en-GB" sz="1600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CF7C65A3-906C-40CA-A05F-14E3ADFE671F}"/>
              </a:ext>
            </a:extLst>
          </p:cNvPr>
          <p:cNvSpPr txBox="1"/>
          <p:nvPr/>
        </p:nvSpPr>
        <p:spPr>
          <a:xfrm>
            <a:off x="4951835" y="3017149"/>
            <a:ext cx="6605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Consideraciones de montaje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Unir con el cable plano los terminales que tienen el mismo número en ambos conectores.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6D277CE-6E82-4A47-B017-A89B074A41D9}"/>
              </a:ext>
            </a:extLst>
          </p:cNvPr>
          <p:cNvSpPr txBox="1"/>
          <p:nvPr/>
        </p:nvSpPr>
        <p:spPr>
          <a:xfrm>
            <a:off x="233680" y="162560"/>
            <a:ext cx="4482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Cable DB9 – MotherBoard DB9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CF4C4B6F-DCBF-431A-8F75-5C2BCE5E6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400344"/>
              </p:ext>
            </p:extLst>
          </p:nvPr>
        </p:nvGraphicFramePr>
        <p:xfrm>
          <a:off x="5022960" y="871440"/>
          <a:ext cx="6752480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92298">
                  <a:extLst>
                    <a:ext uri="{9D8B030D-6E8A-4147-A177-3AD203B41FA5}">
                      <a16:colId xmlns:a16="http://schemas.microsoft.com/office/drawing/2014/main" val="2566076668"/>
                    </a:ext>
                  </a:extLst>
                </a:gridCol>
                <a:gridCol w="1476236">
                  <a:extLst>
                    <a:ext uri="{9D8B030D-6E8A-4147-A177-3AD203B41FA5}">
                      <a16:colId xmlns:a16="http://schemas.microsoft.com/office/drawing/2014/main" val="900098112"/>
                    </a:ext>
                  </a:extLst>
                </a:gridCol>
                <a:gridCol w="1257083">
                  <a:extLst>
                    <a:ext uri="{9D8B030D-6E8A-4147-A177-3AD203B41FA5}">
                      <a16:colId xmlns:a16="http://schemas.microsoft.com/office/drawing/2014/main" val="3739212228"/>
                    </a:ext>
                  </a:extLst>
                </a:gridCol>
                <a:gridCol w="1302608">
                  <a:extLst>
                    <a:ext uri="{9D8B030D-6E8A-4147-A177-3AD203B41FA5}">
                      <a16:colId xmlns:a16="http://schemas.microsoft.com/office/drawing/2014/main" val="434710768"/>
                    </a:ext>
                  </a:extLst>
                </a:gridCol>
                <a:gridCol w="1224255">
                  <a:extLst>
                    <a:ext uri="{9D8B030D-6E8A-4147-A177-3AD203B41FA5}">
                      <a16:colId xmlns:a16="http://schemas.microsoft.com/office/drawing/2014/main" val="465104233"/>
                    </a:ext>
                  </a:extLst>
                </a:gridCol>
              </a:tblGrid>
              <a:tr h="56918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Conector A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Conector B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Cable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Longitud cable (cm)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Unidades del cable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752786"/>
                  </a:ext>
                </a:extLst>
              </a:tr>
              <a:tr h="735636">
                <a:tc>
                  <a:txBody>
                    <a:bodyPr/>
                    <a:lstStyle/>
                    <a:p>
                      <a:r>
                        <a:rPr lang="es-ES" sz="1400" dirty="0"/>
                        <a:t>DB9, hembra, montaje panel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DB9, macho, aéreo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Plano, AWG 26, 9</a:t>
                      </a:r>
                      <a:r>
                        <a:rPr lang="es-ES" sz="1400" noProof="0" dirty="0"/>
                        <a:t> conductores, </a:t>
                      </a:r>
                      <a:r>
                        <a:rPr lang="es-ES" sz="1400" dirty="0"/>
                        <a:t> paso 1.27 mm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30</a:t>
                      </a:r>
                      <a:endParaRPr lang="en-GB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17384"/>
                  </a:ext>
                </a:extLst>
              </a:tr>
            </a:tbl>
          </a:graphicData>
        </a:graphic>
      </p:graphicFrame>
      <p:pic>
        <p:nvPicPr>
          <p:cNvPr id="53" name="Imagen 52" descr="400M0-09-1-004S CNC Tech | LMM09H-ND DigiKey Electronics">
            <a:extLst>
              <a:ext uri="{FF2B5EF4-FFF2-40B4-BE49-F238E27FC236}">
                <a16:creationId xmlns:a16="http://schemas.microsoft.com/office/drawing/2014/main" id="{66A94EE8-1044-477F-8E2D-E97633A36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004" y="3162810"/>
            <a:ext cx="1509155" cy="144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3801/09 100 3M | 3M157987-5-ND DigiKey Electronics">
            <a:extLst>
              <a:ext uri="{FF2B5EF4-FFF2-40B4-BE49-F238E27FC236}">
                <a16:creationId xmlns:a16="http://schemas.microsoft.com/office/drawing/2014/main" id="{06CD7FE9-9E61-462C-BF93-854F0AF12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41" y="3025444"/>
            <a:ext cx="1290738" cy="12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ángulo 55">
            <a:extLst>
              <a:ext uri="{FF2B5EF4-FFF2-40B4-BE49-F238E27FC236}">
                <a16:creationId xmlns:a16="http://schemas.microsoft.com/office/drawing/2014/main" id="{F5257471-EFA0-480B-BF25-2555FD016F53}"/>
              </a:ext>
            </a:extLst>
          </p:cNvPr>
          <p:cNvSpPr/>
          <p:nvPr/>
        </p:nvSpPr>
        <p:spPr>
          <a:xfrm>
            <a:off x="416560" y="685938"/>
            <a:ext cx="227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/>
              <a:t>Diagrama de conexión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C62902BF-F21D-4475-B96E-FEB04B88A5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936" y="3162810"/>
            <a:ext cx="1162139" cy="89071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80E5D9B-D8C2-43B5-82E5-77B96A6A74BB}"/>
              </a:ext>
            </a:extLst>
          </p:cNvPr>
          <p:cNvSpPr txBox="1"/>
          <p:nvPr/>
        </p:nvSpPr>
        <p:spPr>
          <a:xfrm rot="16200000">
            <a:off x="-407767" y="1793342"/>
            <a:ext cx="1774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0000FF"/>
                </a:solidFill>
              </a:rPr>
              <a:t>Cara delantera del conector</a:t>
            </a:r>
            <a:endParaRPr lang="en-GB" sz="1100" dirty="0">
              <a:solidFill>
                <a:srgbClr val="0000FF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B5F75A5-2BCD-4428-AE3C-D71C41D1F794}"/>
              </a:ext>
            </a:extLst>
          </p:cNvPr>
          <p:cNvSpPr txBox="1"/>
          <p:nvPr/>
        </p:nvSpPr>
        <p:spPr>
          <a:xfrm rot="16200000">
            <a:off x="3625548" y="1793343"/>
            <a:ext cx="16482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0000FF"/>
                </a:solidFill>
              </a:rPr>
              <a:t>Cara trasera del conector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EC3B73-6A99-49D7-B338-602A6B7CC1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643" y="1347557"/>
            <a:ext cx="3668230" cy="128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5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adroTexto 71">
            <a:extLst>
              <a:ext uri="{FF2B5EF4-FFF2-40B4-BE49-F238E27FC236}">
                <a16:creationId xmlns:a16="http://schemas.microsoft.com/office/drawing/2014/main" id="{4187F530-E389-4A66-BCEA-04DEB7EB7787}"/>
              </a:ext>
            </a:extLst>
          </p:cNvPr>
          <p:cNvSpPr txBox="1"/>
          <p:nvPr/>
        </p:nvSpPr>
        <p:spPr>
          <a:xfrm>
            <a:off x="348849" y="2737083"/>
            <a:ext cx="1227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A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525060A9-B12E-4522-967F-2ADEF61E9664}"/>
              </a:ext>
            </a:extLst>
          </p:cNvPr>
          <p:cNvSpPr txBox="1"/>
          <p:nvPr/>
        </p:nvSpPr>
        <p:spPr>
          <a:xfrm>
            <a:off x="3336918" y="2737083"/>
            <a:ext cx="121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B</a:t>
            </a:r>
            <a:endParaRPr lang="en-GB" sz="1600" dirty="0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CB67AFE5-A7C2-479A-BA99-B985EC0339BB}"/>
              </a:ext>
            </a:extLst>
          </p:cNvPr>
          <p:cNvSpPr txBox="1"/>
          <p:nvPr/>
        </p:nvSpPr>
        <p:spPr>
          <a:xfrm>
            <a:off x="4951835" y="4942371"/>
            <a:ext cx="60630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/>
              <a:t>Referencias</a:t>
            </a:r>
          </a:p>
          <a:p>
            <a:r>
              <a:rPr lang="es-ES" sz="1400" dirty="0"/>
              <a:t>Conector A:</a:t>
            </a:r>
          </a:p>
          <a:p>
            <a:r>
              <a:rPr lang="en-GB" sz="1200" dirty="0">
                <a:hlinkClick r:id="rId2"/>
              </a:rPr>
              <a:t>https://www.digikey.es/product-detail/es/3m/8309-6003/MFL09K-ND/138801</a:t>
            </a:r>
            <a:endParaRPr lang="en-GB" sz="1200" dirty="0"/>
          </a:p>
          <a:p>
            <a:r>
              <a:rPr lang="es-ES" sz="1400" dirty="0"/>
              <a:t>Conector B:</a:t>
            </a:r>
          </a:p>
          <a:p>
            <a:r>
              <a:rPr lang="en-GB" sz="1200" u="sng" dirty="0">
                <a:hlinkClick r:id="rId3"/>
              </a:rPr>
              <a:t>https://www.digikey.es/product-detail/es/cnc-tech/400M0-09-1-004S/LMM09H-ND/6176011</a:t>
            </a:r>
            <a:r>
              <a:rPr lang="en-GB" sz="1200" dirty="0"/>
              <a:t> </a:t>
            </a:r>
            <a:endParaRPr lang="es-ES" sz="1200" dirty="0"/>
          </a:p>
          <a:p>
            <a:r>
              <a:rPr lang="es-ES" sz="1400" dirty="0"/>
              <a:t>Cable:</a:t>
            </a:r>
          </a:p>
          <a:p>
            <a:r>
              <a:rPr lang="en-GB" sz="1200" dirty="0">
                <a:hlinkClick r:id="rId4"/>
              </a:rPr>
              <a:t>https://www.digikey.es/product-detail/es/3m/3801-09-100/3M157987-25-ND/9479159</a:t>
            </a:r>
            <a:endParaRPr lang="en-GB" sz="1200" dirty="0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FE46FBD5-80A8-43AA-A281-211C4FFA7B7E}"/>
              </a:ext>
            </a:extLst>
          </p:cNvPr>
          <p:cNvSpPr txBox="1"/>
          <p:nvPr/>
        </p:nvSpPr>
        <p:spPr>
          <a:xfrm>
            <a:off x="1817111" y="2605425"/>
            <a:ext cx="1290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Cable plano</a:t>
            </a:r>
            <a:endParaRPr lang="en-GB" sz="1600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CF7C65A3-906C-40CA-A05F-14E3ADFE671F}"/>
              </a:ext>
            </a:extLst>
          </p:cNvPr>
          <p:cNvSpPr txBox="1"/>
          <p:nvPr/>
        </p:nvSpPr>
        <p:spPr>
          <a:xfrm>
            <a:off x="4951835" y="3017149"/>
            <a:ext cx="6605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Consideraciones de montaje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Unir con el cable plano los terminales que tienen el mismo número en ambos conectores.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6D277CE-6E82-4A47-B017-A89B074A41D9}"/>
              </a:ext>
            </a:extLst>
          </p:cNvPr>
          <p:cNvSpPr txBox="1"/>
          <p:nvPr/>
        </p:nvSpPr>
        <p:spPr>
          <a:xfrm>
            <a:off x="233680" y="162560"/>
            <a:ext cx="5203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Cable DB9 -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Expansionboard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RS485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CF4C4B6F-DCBF-431A-8F75-5C2BCE5E6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625303"/>
              </p:ext>
            </p:extLst>
          </p:nvPr>
        </p:nvGraphicFramePr>
        <p:xfrm>
          <a:off x="5022960" y="871440"/>
          <a:ext cx="6752480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92298">
                  <a:extLst>
                    <a:ext uri="{9D8B030D-6E8A-4147-A177-3AD203B41FA5}">
                      <a16:colId xmlns:a16="http://schemas.microsoft.com/office/drawing/2014/main" val="2566076668"/>
                    </a:ext>
                  </a:extLst>
                </a:gridCol>
                <a:gridCol w="1476236">
                  <a:extLst>
                    <a:ext uri="{9D8B030D-6E8A-4147-A177-3AD203B41FA5}">
                      <a16:colId xmlns:a16="http://schemas.microsoft.com/office/drawing/2014/main" val="900098112"/>
                    </a:ext>
                  </a:extLst>
                </a:gridCol>
                <a:gridCol w="1257083">
                  <a:extLst>
                    <a:ext uri="{9D8B030D-6E8A-4147-A177-3AD203B41FA5}">
                      <a16:colId xmlns:a16="http://schemas.microsoft.com/office/drawing/2014/main" val="3739212228"/>
                    </a:ext>
                  </a:extLst>
                </a:gridCol>
                <a:gridCol w="1302608">
                  <a:extLst>
                    <a:ext uri="{9D8B030D-6E8A-4147-A177-3AD203B41FA5}">
                      <a16:colId xmlns:a16="http://schemas.microsoft.com/office/drawing/2014/main" val="434710768"/>
                    </a:ext>
                  </a:extLst>
                </a:gridCol>
                <a:gridCol w="1224255">
                  <a:extLst>
                    <a:ext uri="{9D8B030D-6E8A-4147-A177-3AD203B41FA5}">
                      <a16:colId xmlns:a16="http://schemas.microsoft.com/office/drawing/2014/main" val="465104233"/>
                    </a:ext>
                  </a:extLst>
                </a:gridCol>
              </a:tblGrid>
              <a:tr h="56918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Conector A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Conector B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Cable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Longitud cable (cm)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Unidades del cable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752786"/>
                  </a:ext>
                </a:extLst>
              </a:tr>
              <a:tr h="735636">
                <a:tc>
                  <a:txBody>
                    <a:bodyPr/>
                    <a:lstStyle/>
                    <a:p>
                      <a:r>
                        <a:rPr lang="es-ES" sz="1400" dirty="0"/>
                        <a:t>DB9, hembra, montaje panel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DB9, macho, aéreo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Plano, AWG 26, 9</a:t>
                      </a:r>
                      <a:r>
                        <a:rPr lang="es-ES" sz="1400" noProof="0" dirty="0"/>
                        <a:t> conductores, </a:t>
                      </a:r>
                      <a:r>
                        <a:rPr lang="es-ES" sz="1400" dirty="0"/>
                        <a:t> paso 1.27 mm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50</a:t>
                      </a:r>
                      <a:endParaRPr lang="en-GB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17384"/>
                  </a:ext>
                </a:extLst>
              </a:tr>
            </a:tbl>
          </a:graphicData>
        </a:graphic>
      </p:graphicFrame>
      <p:pic>
        <p:nvPicPr>
          <p:cNvPr id="53" name="Imagen 52" descr="400M0-09-1-004S CNC Tech | LMM09H-ND DigiKey Electronics">
            <a:extLst>
              <a:ext uri="{FF2B5EF4-FFF2-40B4-BE49-F238E27FC236}">
                <a16:creationId xmlns:a16="http://schemas.microsoft.com/office/drawing/2014/main" id="{66A94EE8-1044-477F-8E2D-E97633A36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004" y="3162810"/>
            <a:ext cx="1509155" cy="144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3801/09 100 3M | 3M157987-5-ND DigiKey Electronics">
            <a:extLst>
              <a:ext uri="{FF2B5EF4-FFF2-40B4-BE49-F238E27FC236}">
                <a16:creationId xmlns:a16="http://schemas.microsoft.com/office/drawing/2014/main" id="{06CD7FE9-9E61-462C-BF93-854F0AF12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41" y="3025444"/>
            <a:ext cx="1290738" cy="12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ángulo 55">
            <a:extLst>
              <a:ext uri="{FF2B5EF4-FFF2-40B4-BE49-F238E27FC236}">
                <a16:creationId xmlns:a16="http://schemas.microsoft.com/office/drawing/2014/main" id="{F5257471-EFA0-480B-BF25-2555FD016F53}"/>
              </a:ext>
            </a:extLst>
          </p:cNvPr>
          <p:cNvSpPr/>
          <p:nvPr/>
        </p:nvSpPr>
        <p:spPr>
          <a:xfrm>
            <a:off x="416560" y="685938"/>
            <a:ext cx="227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/>
              <a:t>Diagrama de conexión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C62902BF-F21D-4475-B96E-FEB04B88A5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936" y="3162810"/>
            <a:ext cx="1162139" cy="89071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80E5D9B-D8C2-43B5-82E5-77B96A6A74BB}"/>
              </a:ext>
            </a:extLst>
          </p:cNvPr>
          <p:cNvSpPr txBox="1"/>
          <p:nvPr/>
        </p:nvSpPr>
        <p:spPr>
          <a:xfrm rot="16200000">
            <a:off x="-407767" y="1793342"/>
            <a:ext cx="1774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0000FF"/>
                </a:solidFill>
              </a:rPr>
              <a:t>Cara delantera del conector</a:t>
            </a:r>
            <a:endParaRPr lang="en-GB" sz="1100" dirty="0">
              <a:solidFill>
                <a:srgbClr val="0000FF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B5F75A5-2BCD-4428-AE3C-D71C41D1F794}"/>
              </a:ext>
            </a:extLst>
          </p:cNvPr>
          <p:cNvSpPr txBox="1"/>
          <p:nvPr/>
        </p:nvSpPr>
        <p:spPr>
          <a:xfrm rot="16200000">
            <a:off x="3562230" y="1793343"/>
            <a:ext cx="1774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0000FF"/>
                </a:solidFill>
              </a:rPr>
              <a:t>Cara delantera del conector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6C230A1-98FB-4298-A103-4D2530D0A2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773" y="1265092"/>
            <a:ext cx="3671708" cy="129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8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adroTexto 71">
            <a:extLst>
              <a:ext uri="{FF2B5EF4-FFF2-40B4-BE49-F238E27FC236}">
                <a16:creationId xmlns:a16="http://schemas.microsoft.com/office/drawing/2014/main" id="{4187F530-E389-4A66-BCEA-04DEB7EB7787}"/>
              </a:ext>
            </a:extLst>
          </p:cNvPr>
          <p:cNvSpPr txBox="1"/>
          <p:nvPr/>
        </p:nvSpPr>
        <p:spPr>
          <a:xfrm>
            <a:off x="490560" y="4557477"/>
            <a:ext cx="1227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A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525060A9-B12E-4522-967F-2ADEF61E9664}"/>
              </a:ext>
            </a:extLst>
          </p:cNvPr>
          <p:cNvSpPr txBox="1"/>
          <p:nvPr/>
        </p:nvSpPr>
        <p:spPr>
          <a:xfrm>
            <a:off x="3605983" y="4466360"/>
            <a:ext cx="121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B</a:t>
            </a:r>
            <a:endParaRPr lang="en-GB" sz="1600" dirty="0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CB67AFE5-A7C2-479A-BA99-B985EC0339BB}"/>
              </a:ext>
            </a:extLst>
          </p:cNvPr>
          <p:cNvSpPr txBox="1"/>
          <p:nvPr/>
        </p:nvSpPr>
        <p:spPr>
          <a:xfrm>
            <a:off x="4951835" y="4942371"/>
            <a:ext cx="60630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/>
              <a:t>Referencias</a:t>
            </a:r>
          </a:p>
          <a:p>
            <a:r>
              <a:rPr lang="es-ES" sz="1400" dirty="0"/>
              <a:t>Conector A:</a:t>
            </a:r>
          </a:p>
          <a:p>
            <a:r>
              <a:rPr lang="en-GB" sz="1200" u="sng" dirty="0">
                <a:hlinkClick r:id="rId2"/>
              </a:rPr>
              <a:t>https://www.digikey.es/product-detail/es/3m/8325-6003/MFL25K-ND/138807</a:t>
            </a:r>
            <a:r>
              <a:rPr lang="en-GB" sz="1200" dirty="0"/>
              <a:t> </a:t>
            </a:r>
          </a:p>
          <a:p>
            <a:r>
              <a:rPr lang="es-ES" sz="1400" dirty="0"/>
              <a:t>Conector B:</a:t>
            </a:r>
          </a:p>
          <a:p>
            <a:r>
              <a:rPr lang="en-GB" sz="1200" u="sng" dirty="0">
                <a:hlinkClick r:id="rId3"/>
              </a:rPr>
              <a:t>https://www.digikey.es/product-detail/es/cnc-tech/400M0-25-1-004S/LMM25H-ND/6176017</a:t>
            </a:r>
            <a:r>
              <a:rPr lang="en-GB" sz="1200" dirty="0"/>
              <a:t> </a:t>
            </a:r>
          </a:p>
          <a:p>
            <a:r>
              <a:rPr lang="es-ES" sz="1400" dirty="0"/>
              <a:t>Cable:</a:t>
            </a:r>
          </a:p>
          <a:p>
            <a:r>
              <a:rPr lang="en-GB" sz="1200" dirty="0">
                <a:hlinkClick r:id="rId4"/>
              </a:rPr>
              <a:t>https://www.digikey.es/product-detail/es/3m/3801-25-100/3M157947-25-ND/9478961</a:t>
            </a:r>
            <a:endParaRPr lang="en-GB" sz="1200" dirty="0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FE46FBD5-80A8-43AA-A281-211C4FFA7B7E}"/>
              </a:ext>
            </a:extLst>
          </p:cNvPr>
          <p:cNvSpPr txBox="1"/>
          <p:nvPr/>
        </p:nvSpPr>
        <p:spPr>
          <a:xfrm>
            <a:off x="1978984" y="4300175"/>
            <a:ext cx="1290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Cable plano</a:t>
            </a:r>
            <a:endParaRPr lang="en-GB" sz="1600" dirty="0"/>
          </a:p>
        </p:txBody>
      </p:sp>
      <p:pic>
        <p:nvPicPr>
          <p:cNvPr id="87" name="Imagen 86" descr="400M0-25-1-004S CNC Tech | LMM25H-ND DigiKey Electronics">
            <a:extLst>
              <a:ext uri="{FF2B5EF4-FFF2-40B4-BE49-F238E27FC236}">
                <a16:creationId xmlns:a16="http://schemas.microsoft.com/office/drawing/2014/main" id="{B5FCF4D5-0543-4CBF-92EA-14BB7CCAB4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84" b="7050"/>
          <a:stretch/>
        </p:blipFill>
        <p:spPr bwMode="auto">
          <a:xfrm>
            <a:off x="3340478" y="4942371"/>
            <a:ext cx="1578308" cy="12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>
            <a:extLst>
              <a:ext uri="{FF2B5EF4-FFF2-40B4-BE49-F238E27FC236}">
                <a16:creationId xmlns:a16="http://schemas.microsoft.com/office/drawing/2014/main" id="{CF7C65A3-906C-40CA-A05F-14E3ADFE671F}"/>
              </a:ext>
            </a:extLst>
          </p:cNvPr>
          <p:cNvSpPr txBox="1"/>
          <p:nvPr/>
        </p:nvSpPr>
        <p:spPr>
          <a:xfrm>
            <a:off x="4951835" y="3017149"/>
            <a:ext cx="6449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Consideraciones de montaje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Unir con el cable plano los terminales que tienen el mismo número en ambos conectores.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pic>
        <p:nvPicPr>
          <p:cNvPr id="1028" name="Picture 4" descr="3801/09 100 3M | 3M157987-5-ND DigiKey Electronics">
            <a:extLst>
              <a:ext uri="{FF2B5EF4-FFF2-40B4-BE49-F238E27FC236}">
                <a16:creationId xmlns:a16="http://schemas.microsoft.com/office/drawing/2014/main" id="{7CC1C81A-A26B-44ED-A3BD-D86BCC125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984" y="4804914"/>
            <a:ext cx="1290738" cy="12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CuadroTexto 54">
            <a:extLst>
              <a:ext uri="{FF2B5EF4-FFF2-40B4-BE49-F238E27FC236}">
                <a16:creationId xmlns:a16="http://schemas.microsoft.com/office/drawing/2014/main" id="{86D277CE-6E82-4A47-B017-A89B074A41D9}"/>
              </a:ext>
            </a:extLst>
          </p:cNvPr>
          <p:cNvSpPr txBox="1"/>
          <p:nvPr/>
        </p:nvSpPr>
        <p:spPr>
          <a:xfrm>
            <a:off x="233680" y="162560"/>
            <a:ext cx="4825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Cable DB25 – MotherBoard DB25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CF4C4B6F-DCBF-431A-8F75-5C2BCE5E6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76999"/>
              </p:ext>
            </p:extLst>
          </p:nvPr>
        </p:nvGraphicFramePr>
        <p:xfrm>
          <a:off x="5022960" y="871440"/>
          <a:ext cx="6752480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92298">
                  <a:extLst>
                    <a:ext uri="{9D8B030D-6E8A-4147-A177-3AD203B41FA5}">
                      <a16:colId xmlns:a16="http://schemas.microsoft.com/office/drawing/2014/main" val="2566076668"/>
                    </a:ext>
                  </a:extLst>
                </a:gridCol>
                <a:gridCol w="1476236">
                  <a:extLst>
                    <a:ext uri="{9D8B030D-6E8A-4147-A177-3AD203B41FA5}">
                      <a16:colId xmlns:a16="http://schemas.microsoft.com/office/drawing/2014/main" val="900098112"/>
                    </a:ext>
                  </a:extLst>
                </a:gridCol>
                <a:gridCol w="1257083">
                  <a:extLst>
                    <a:ext uri="{9D8B030D-6E8A-4147-A177-3AD203B41FA5}">
                      <a16:colId xmlns:a16="http://schemas.microsoft.com/office/drawing/2014/main" val="3739212228"/>
                    </a:ext>
                  </a:extLst>
                </a:gridCol>
                <a:gridCol w="1302608">
                  <a:extLst>
                    <a:ext uri="{9D8B030D-6E8A-4147-A177-3AD203B41FA5}">
                      <a16:colId xmlns:a16="http://schemas.microsoft.com/office/drawing/2014/main" val="434710768"/>
                    </a:ext>
                  </a:extLst>
                </a:gridCol>
                <a:gridCol w="1224255">
                  <a:extLst>
                    <a:ext uri="{9D8B030D-6E8A-4147-A177-3AD203B41FA5}">
                      <a16:colId xmlns:a16="http://schemas.microsoft.com/office/drawing/2014/main" val="465104233"/>
                    </a:ext>
                  </a:extLst>
                </a:gridCol>
              </a:tblGrid>
              <a:tr h="56918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Conector A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Conector B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Cable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Longitud cable (cm)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Unidades del cable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752786"/>
                  </a:ext>
                </a:extLst>
              </a:tr>
              <a:tr h="735636">
                <a:tc>
                  <a:txBody>
                    <a:bodyPr/>
                    <a:lstStyle/>
                    <a:p>
                      <a:r>
                        <a:rPr lang="es-ES" sz="1400" dirty="0"/>
                        <a:t>DB25, hembra, montaje panel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DB25, macho, aéreo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Plano, AWG 26, 25</a:t>
                      </a:r>
                      <a:r>
                        <a:rPr lang="es-ES" sz="1400" noProof="0" dirty="0"/>
                        <a:t> conductores, </a:t>
                      </a:r>
                      <a:r>
                        <a:rPr lang="es-ES" sz="1400" dirty="0"/>
                        <a:t> paso 1.27 mm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30</a:t>
                      </a:r>
                      <a:endParaRPr lang="en-GB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11</a:t>
                      </a:r>
                      <a:endParaRPr lang="en-GB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17384"/>
                  </a:ext>
                </a:extLst>
              </a:tr>
            </a:tbl>
          </a:graphicData>
        </a:graphic>
      </p:graphicFrame>
      <p:pic>
        <p:nvPicPr>
          <p:cNvPr id="45" name="Imagen 44">
            <a:extLst>
              <a:ext uri="{FF2B5EF4-FFF2-40B4-BE49-F238E27FC236}">
                <a16:creationId xmlns:a16="http://schemas.microsoft.com/office/drawing/2014/main" id="{BF41701A-8AF8-4FDB-9C00-786E1AFCD9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809" y="4874169"/>
            <a:ext cx="1544051" cy="1084823"/>
          </a:xfrm>
          <a:prstGeom prst="rect">
            <a:avLst/>
          </a:prstGeom>
        </p:spPr>
      </p:pic>
      <p:sp>
        <p:nvSpPr>
          <p:cNvPr id="54" name="Rectángulo 53">
            <a:extLst>
              <a:ext uri="{FF2B5EF4-FFF2-40B4-BE49-F238E27FC236}">
                <a16:creationId xmlns:a16="http://schemas.microsoft.com/office/drawing/2014/main" id="{EADD07D3-5334-430A-AB20-F84AC9B1395E}"/>
              </a:ext>
            </a:extLst>
          </p:cNvPr>
          <p:cNvSpPr/>
          <p:nvPr/>
        </p:nvSpPr>
        <p:spPr>
          <a:xfrm>
            <a:off x="508273" y="636285"/>
            <a:ext cx="227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/>
              <a:t>Diagrama de conexión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9E5E5AB-E4D6-40BB-9904-49A7DF17996C}"/>
              </a:ext>
            </a:extLst>
          </p:cNvPr>
          <p:cNvSpPr txBox="1"/>
          <p:nvPr/>
        </p:nvSpPr>
        <p:spPr>
          <a:xfrm rot="16200000">
            <a:off x="-332724" y="2508248"/>
            <a:ext cx="1774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0000FF"/>
                </a:solidFill>
              </a:rPr>
              <a:t>Cara delantera del conector</a:t>
            </a:r>
            <a:endParaRPr lang="en-GB" sz="1100" dirty="0">
              <a:solidFill>
                <a:srgbClr val="0000FF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35D1533-47BA-4B44-95D3-F8E0CADB595C}"/>
              </a:ext>
            </a:extLst>
          </p:cNvPr>
          <p:cNvSpPr txBox="1"/>
          <p:nvPr/>
        </p:nvSpPr>
        <p:spPr>
          <a:xfrm rot="16200000">
            <a:off x="3723457" y="2508249"/>
            <a:ext cx="16482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0000FF"/>
                </a:solidFill>
              </a:rPr>
              <a:t>Cara trasera del conector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43103F-3E45-4DC7-9533-F01E9757AB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141" y="1092595"/>
            <a:ext cx="3762850" cy="337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4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adroTexto 71">
            <a:extLst>
              <a:ext uri="{FF2B5EF4-FFF2-40B4-BE49-F238E27FC236}">
                <a16:creationId xmlns:a16="http://schemas.microsoft.com/office/drawing/2014/main" id="{4187F530-E389-4A66-BCEA-04DEB7EB7787}"/>
              </a:ext>
            </a:extLst>
          </p:cNvPr>
          <p:cNvSpPr txBox="1"/>
          <p:nvPr/>
        </p:nvSpPr>
        <p:spPr>
          <a:xfrm>
            <a:off x="487802" y="5342307"/>
            <a:ext cx="1227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A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525060A9-B12E-4522-967F-2ADEF61E9664}"/>
              </a:ext>
            </a:extLst>
          </p:cNvPr>
          <p:cNvSpPr txBox="1"/>
          <p:nvPr/>
        </p:nvSpPr>
        <p:spPr>
          <a:xfrm>
            <a:off x="3603225" y="5251190"/>
            <a:ext cx="121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B</a:t>
            </a:r>
            <a:endParaRPr lang="en-GB" sz="1600" dirty="0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CB67AFE5-A7C2-479A-BA99-B985EC0339BB}"/>
              </a:ext>
            </a:extLst>
          </p:cNvPr>
          <p:cNvSpPr txBox="1"/>
          <p:nvPr/>
        </p:nvSpPr>
        <p:spPr>
          <a:xfrm>
            <a:off x="4951835" y="4942371"/>
            <a:ext cx="60278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/>
              <a:t>Referencias</a:t>
            </a:r>
          </a:p>
          <a:p>
            <a:r>
              <a:rPr lang="es-ES" sz="1400" dirty="0"/>
              <a:t>Conector A:</a:t>
            </a:r>
          </a:p>
          <a:p>
            <a:r>
              <a:rPr lang="en-GB" sz="1200" u="sng" dirty="0">
                <a:hlinkClick r:id="rId2"/>
              </a:rPr>
              <a:t>https://www.digikey.es/product-detail/es/3m/8337-6003/MFL37K-ND/138810</a:t>
            </a:r>
            <a:r>
              <a:rPr lang="en-GB" sz="1200" dirty="0"/>
              <a:t> </a:t>
            </a:r>
          </a:p>
          <a:p>
            <a:r>
              <a:rPr lang="es-ES" sz="1400" dirty="0"/>
              <a:t>Conector B:</a:t>
            </a:r>
          </a:p>
          <a:p>
            <a:r>
              <a:rPr lang="en-GB" sz="1200" dirty="0">
                <a:hlinkClick r:id="rId3"/>
              </a:rPr>
              <a:t>https://www.digikey.es/product-detail/es/cnc-tech/400M0-37-1-004S/LMM37H-ND/6176023</a:t>
            </a:r>
            <a:endParaRPr lang="en-GB" sz="1200" dirty="0"/>
          </a:p>
          <a:p>
            <a:r>
              <a:rPr lang="es-ES" sz="1400" dirty="0"/>
              <a:t>Cable:</a:t>
            </a:r>
          </a:p>
          <a:p>
            <a:r>
              <a:rPr lang="en-GB" sz="1200" dirty="0">
                <a:hlinkClick r:id="rId4"/>
              </a:rPr>
              <a:t>https://www.digikey.es/product-detail/es/3m/3801-37-100/3M157897-5-ND/9478717</a:t>
            </a:r>
            <a:endParaRPr lang="en-GB" sz="1200" dirty="0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FE46FBD5-80A8-43AA-A281-211C4FFA7B7E}"/>
              </a:ext>
            </a:extLst>
          </p:cNvPr>
          <p:cNvSpPr txBox="1"/>
          <p:nvPr/>
        </p:nvSpPr>
        <p:spPr>
          <a:xfrm>
            <a:off x="1976226" y="5085005"/>
            <a:ext cx="1290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Cable plano</a:t>
            </a:r>
            <a:endParaRPr lang="en-GB" sz="1600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CF7C65A3-906C-40CA-A05F-14E3ADFE671F}"/>
              </a:ext>
            </a:extLst>
          </p:cNvPr>
          <p:cNvSpPr txBox="1"/>
          <p:nvPr/>
        </p:nvSpPr>
        <p:spPr>
          <a:xfrm>
            <a:off x="4951835" y="3017149"/>
            <a:ext cx="64498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Consideraciones de montaje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Unir con el cable plano los terminales que tienen el mismo número en ambos conectores</a:t>
            </a:r>
          </a:p>
        </p:txBody>
      </p:sp>
      <p:pic>
        <p:nvPicPr>
          <p:cNvPr id="1028" name="Picture 4" descr="3801/09 100 3M | 3M157987-5-ND DigiKey Electronics">
            <a:extLst>
              <a:ext uri="{FF2B5EF4-FFF2-40B4-BE49-F238E27FC236}">
                <a16:creationId xmlns:a16="http://schemas.microsoft.com/office/drawing/2014/main" id="{7CC1C81A-A26B-44ED-A3BD-D86BCC125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226" y="5423559"/>
            <a:ext cx="1290738" cy="12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CuadroTexto 54">
            <a:extLst>
              <a:ext uri="{FF2B5EF4-FFF2-40B4-BE49-F238E27FC236}">
                <a16:creationId xmlns:a16="http://schemas.microsoft.com/office/drawing/2014/main" id="{86D277CE-6E82-4A47-B017-A89B074A41D9}"/>
              </a:ext>
            </a:extLst>
          </p:cNvPr>
          <p:cNvSpPr txBox="1"/>
          <p:nvPr/>
        </p:nvSpPr>
        <p:spPr>
          <a:xfrm>
            <a:off x="233680" y="162560"/>
            <a:ext cx="390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Cable DB37 -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MotherBoard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CF4C4B6F-DCBF-431A-8F75-5C2BCE5E6B46}"/>
              </a:ext>
            </a:extLst>
          </p:cNvPr>
          <p:cNvGraphicFramePr>
            <a:graphicFrameLocks noGrp="1"/>
          </p:cNvGraphicFramePr>
          <p:nvPr/>
        </p:nvGraphicFramePr>
        <p:xfrm>
          <a:off x="5022960" y="871440"/>
          <a:ext cx="6752480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92298">
                  <a:extLst>
                    <a:ext uri="{9D8B030D-6E8A-4147-A177-3AD203B41FA5}">
                      <a16:colId xmlns:a16="http://schemas.microsoft.com/office/drawing/2014/main" val="2566076668"/>
                    </a:ext>
                  </a:extLst>
                </a:gridCol>
                <a:gridCol w="1476236">
                  <a:extLst>
                    <a:ext uri="{9D8B030D-6E8A-4147-A177-3AD203B41FA5}">
                      <a16:colId xmlns:a16="http://schemas.microsoft.com/office/drawing/2014/main" val="900098112"/>
                    </a:ext>
                  </a:extLst>
                </a:gridCol>
                <a:gridCol w="1257083">
                  <a:extLst>
                    <a:ext uri="{9D8B030D-6E8A-4147-A177-3AD203B41FA5}">
                      <a16:colId xmlns:a16="http://schemas.microsoft.com/office/drawing/2014/main" val="3739212228"/>
                    </a:ext>
                  </a:extLst>
                </a:gridCol>
                <a:gridCol w="1302608">
                  <a:extLst>
                    <a:ext uri="{9D8B030D-6E8A-4147-A177-3AD203B41FA5}">
                      <a16:colId xmlns:a16="http://schemas.microsoft.com/office/drawing/2014/main" val="434710768"/>
                    </a:ext>
                  </a:extLst>
                </a:gridCol>
                <a:gridCol w="1224255">
                  <a:extLst>
                    <a:ext uri="{9D8B030D-6E8A-4147-A177-3AD203B41FA5}">
                      <a16:colId xmlns:a16="http://schemas.microsoft.com/office/drawing/2014/main" val="465104233"/>
                    </a:ext>
                  </a:extLst>
                </a:gridCol>
              </a:tblGrid>
              <a:tr h="56918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Conector A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Conector B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Cable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Longitud cable (cm)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Unidades del cable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752786"/>
                  </a:ext>
                </a:extLst>
              </a:tr>
              <a:tr h="735636">
                <a:tc>
                  <a:txBody>
                    <a:bodyPr/>
                    <a:lstStyle/>
                    <a:p>
                      <a:r>
                        <a:rPr lang="es-ES" sz="1400" dirty="0"/>
                        <a:t>DB37, hembra, montaje panel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DB37, macho, aéreo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Plano, AWG 26, 37</a:t>
                      </a:r>
                      <a:r>
                        <a:rPr lang="es-ES" sz="1400" noProof="0" dirty="0"/>
                        <a:t> conductores, </a:t>
                      </a:r>
                      <a:r>
                        <a:rPr lang="es-ES" sz="1400" dirty="0"/>
                        <a:t> paso 1.27 mm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30</a:t>
                      </a:r>
                      <a:endParaRPr lang="en-GB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2</a:t>
                      </a:r>
                      <a:endParaRPr lang="en-GB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17384"/>
                  </a:ext>
                </a:extLst>
              </a:tr>
            </a:tbl>
          </a:graphicData>
        </a:graphic>
      </p:graphicFrame>
      <p:sp>
        <p:nvSpPr>
          <p:cNvPr id="54" name="Rectángulo 53">
            <a:extLst>
              <a:ext uri="{FF2B5EF4-FFF2-40B4-BE49-F238E27FC236}">
                <a16:creationId xmlns:a16="http://schemas.microsoft.com/office/drawing/2014/main" id="{EADD07D3-5334-430A-AB20-F84AC9B1395E}"/>
              </a:ext>
            </a:extLst>
          </p:cNvPr>
          <p:cNvSpPr/>
          <p:nvPr/>
        </p:nvSpPr>
        <p:spPr>
          <a:xfrm>
            <a:off x="508273" y="636285"/>
            <a:ext cx="227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/>
              <a:t>Diagrama de conexión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FF468E3-69EF-42A8-A783-4E82D8E38D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281" y="1025276"/>
            <a:ext cx="3572993" cy="422576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C170962-A701-4AA3-A8D2-FE3211A7DF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802" y="5680861"/>
            <a:ext cx="1821278" cy="988186"/>
          </a:xfrm>
          <a:prstGeom prst="rect">
            <a:avLst/>
          </a:prstGeom>
        </p:spPr>
      </p:pic>
      <p:pic>
        <p:nvPicPr>
          <p:cNvPr id="16" name="Imagen 15" descr="400M0-37-1-004S CNC Tech | LMM37H-ND DigiKey Electronics">
            <a:extLst>
              <a:ext uri="{FF2B5EF4-FFF2-40B4-BE49-F238E27FC236}">
                <a16:creationId xmlns:a16="http://schemas.microsoft.com/office/drawing/2014/main" id="{681BC32F-9FEA-4A0C-A28C-B97227A58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4" t="15440" r="13848" b="32840"/>
          <a:stretch/>
        </p:blipFill>
        <p:spPr bwMode="auto">
          <a:xfrm>
            <a:off x="3366246" y="5523708"/>
            <a:ext cx="1585589" cy="114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EC5557F-DF14-41AB-BD2B-9FEFE20F8313}"/>
              </a:ext>
            </a:extLst>
          </p:cNvPr>
          <p:cNvSpPr txBox="1"/>
          <p:nvPr/>
        </p:nvSpPr>
        <p:spPr>
          <a:xfrm rot="16200000">
            <a:off x="-183382" y="2904137"/>
            <a:ext cx="1701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0000FF"/>
                </a:solidFill>
              </a:rPr>
              <a:t>Cara superior del conector</a:t>
            </a:r>
            <a:endParaRPr lang="en-GB" sz="1100" dirty="0">
              <a:solidFill>
                <a:srgbClr val="0000FF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0FF81D0-F98C-49BA-A18E-6B8E7164A844}"/>
              </a:ext>
            </a:extLst>
          </p:cNvPr>
          <p:cNvSpPr txBox="1"/>
          <p:nvPr/>
        </p:nvSpPr>
        <p:spPr>
          <a:xfrm rot="16200000">
            <a:off x="3662281" y="2904138"/>
            <a:ext cx="16482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0000FF"/>
                </a:solidFill>
              </a:rPr>
              <a:t>Cara inferior del conector</a:t>
            </a:r>
            <a:endParaRPr lang="en-GB" sz="11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50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adroTexto 73">
            <a:extLst>
              <a:ext uri="{FF2B5EF4-FFF2-40B4-BE49-F238E27FC236}">
                <a16:creationId xmlns:a16="http://schemas.microsoft.com/office/drawing/2014/main" id="{CB67AFE5-A7C2-479A-BA99-B985EC0339BB}"/>
              </a:ext>
            </a:extLst>
          </p:cNvPr>
          <p:cNvSpPr txBox="1"/>
          <p:nvPr/>
        </p:nvSpPr>
        <p:spPr>
          <a:xfrm>
            <a:off x="4951835" y="4942371"/>
            <a:ext cx="65730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/>
              <a:t>Referencias</a:t>
            </a:r>
          </a:p>
          <a:p>
            <a:r>
              <a:rPr lang="es-ES" sz="1400" dirty="0"/>
              <a:t>Conector A:</a:t>
            </a:r>
          </a:p>
          <a:p>
            <a:r>
              <a:rPr lang="en-GB" sz="1200" dirty="0">
                <a:hlinkClick r:id="rId3"/>
              </a:rPr>
              <a:t>https://www.digikey.es/product-detail/es/phoenix-contact/0707248/277-5956-ND/348291</a:t>
            </a:r>
            <a:endParaRPr lang="es-ES" sz="1200" dirty="0"/>
          </a:p>
          <a:p>
            <a:r>
              <a:rPr lang="es-ES" sz="1400" dirty="0"/>
              <a:t>Conector B:</a:t>
            </a:r>
          </a:p>
          <a:p>
            <a:r>
              <a:rPr lang="en-GB" sz="1200" dirty="0">
                <a:hlinkClick r:id="rId4"/>
              </a:rPr>
              <a:t>https://www.digikey.es/product-detail/es/phoenix-contact/1757019/277-1011-ND/260379</a:t>
            </a:r>
            <a:endParaRPr lang="en-GB" sz="1200" dirty="0"/>
          </a:p>
          <a:p>
            <a:r>
              <a:rPr lang="es-ES" sz="1400" dirty="0"/>
              <a:t>Cable:</a:t>
            </a:r>
          </a:p>
          <a:p>
            <a:r>
              <a:rPr lang="en-GB" sz="1200" dirty="0">
                <a:hlinkClick r:id="rId5"/>
              </a:rPr>
              <a:t>https://www.digikey.es/product-detail/es/tensility-international-corp/30-00395/T1293-5-ND/5270273</a:t>
            </a:r>
            <a:endParaRPr lang="es-ES" sz="1200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6D277CE-6E82-4A47-B017-A89B074A41D9}"/>
              </a:ext>
            </a:extLst>
          </p:cNvPr>
          <p:cNvSpPr txBox="1"/>
          <p:nvPr/>
        </p:nvSpPr>
        <p:spPr>
          <a:xfrm>
            <a:off x="233680" y="162560"/>
            <a:ext cx="8275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Cable Conector Potencia - MotherBoard (X9_P, X28, X105)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CF4C4B6F-DCBF-431A-8F75-5C2BCE5E6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014991"/>
              </p:ext>
            </p:extLst>
          </p:nvPr>
        </p:nvGraphicFramePr>
        <p:xfrm>
          <a:off x="5022960" y="871440"/>
          <a:ext cx="6752480" cy="1950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92298">
                  <a:extLst>
                    <a:ext uri="{9D8B030D-6E8A-4147-A177-3AD203B41FA5}">
                      <a16:colId xmlns:a16="http://schemas.microsoft.com/office/drawing/2014/main" val="2566076668"/>
                    </a:ext>
                  </a:extLst>
                </a:gridCol>
                <a:gridCol w="1476236">
                  <a:extLst>
                    <a:ext uri="{9D8B030D-6E8A-4147-A177-3AD203B41FA5}">
                      <a16:colId xmlns:a16="http://schemas.microsoft.com/office/drawing/2014/main" val="900098112"/>
                    </a:ext>
                  </a:extLst>
                </a:gridCol>
                <a:gridCol w="1257083">
                  <a:extLst>
                    <a:ext uri="{9D8B030D-6E8A-4147-A177-3AD203B41FA5}">
                      <a16:colId xmlns:a16="http://schemas.microsoft.com/office/drawing/2014/main" val="3739212228"/>
                    </a:ext>
                  </a:extLst>
                </a:gridCol>
                <a:gridCol w="1302608">
                  <a:extLst>
                    <a:ext uri="{9D8B030D-6E8A-4147-A177-3AD203B41FA5}">
                      <a16:colId xmlns:a16="http://schemas.microsoft.com/office/drawing/2014/main" val="434710768"/>
                    </a:ext>
                  </a:extLst>
                </a:gridCol>
                <a:gridCol w="1224255">
                  <a:extLst>
                    <a:ext uri="{9D8B030D-6E8A-4147-A177-3AD203B41FA5}">
                      <a16:colId xmlns:a16="http://schemas.microsoft.com/office/drawing/2014/main" val="465104233"/>
                    </a:ext>
                  </a:extLst>
                </a:gridCol>
              </a:tblGrid>
              <a:tr h="569188"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Conector A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Conector B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Cable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Longitud cable (cm)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Unidades del cable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752786"/>
                  </a:ext>
                </a:extLst>
              </a:tr>
              <a:tr h="735636">
                <a:tc>
                  <a:txBody>
                    <a:bodyPr/>
                    <a:lstStyle/>
                    <a:p>
                      <a:r>
                        <a:rPr lang="es-ES" sz="14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Bloque terminal conexión rápida 2.8 mm, 2 posiciones, paso 5.08 mm, montaje panel</a:t>
                      </a:r>
                      <a:endParaRPr lang="es-ES" sz="11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4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Conector enchufable 2 terminales, paso 5.08 mm</a:t>
                      </a:r>
                      <a:endParaRPr lang="es-ES" sz="11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noProof="0" dirty="0"/>
                        <a:t>Cable multifilar para 2 A, AWG 18, 2 conductores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noProof="0" dirty="0"/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noProof="0" dirty="0"/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17384"/>
                  </a:ext>
                </a:extLst>
              </a:tr>
            </a:tbl>
          </a:graphicData>
        </a:graphic>
      </p:graphicFrame>
      <p:sp>
        <p:nvSpPr>
          <p:cNvPr id="15" name="Rectángulo 14">
            <a:extLst>
              <a:ext uri="{FF2B5EF4-FFF2-40B4-BE49-F238E27FC236}">
                <a16:creationId xmlns:a16="http://schemas.microsoft.com/office/drawing/2014/main" id="{C5AD6C3B-2C41-40D5-AF88-467428A1BD96}"/>
              </a:ext>
            </a:extLst>
          </p:cNvPr>
          <p:cNvSpPr/>
          <p:nvPr/>
        </p:nvSpPr>
        <p:spPr>
          <a:xfrm>
            <a:off x="508273" y="636285"/>
            <a:ext cx="227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/>
              <a:t>Diagrama de conexión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9717B4D7-D069-4A56-B871-217D37FDCB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63" y="2833824"/>
            <a:ext cx="1655173" cy="1304892"/>
          </a:xfrm>
          <a:prstGeom prst="rect">
            <a:avLst/>
          </a:prstGeom>
        </p:spPr>
      </p:pic>
      <p:pic>
        <p:nvPicPr>
          <p:cNvPr id="39" name="Imagen 38" descr="1757019 Phoenix Contact | 277-1011-ND DigiKey Electronics">
            <a:extLst>
              <a:ext uri="{FF2B5EF4-FFF2-40B4-BE49-F238E27FC236}">
                <a16:creationId xmlns:a16="http://schemas.microsoft.com/office/drawing/2014/main" id="{BBF7DA08-3B0B-4B4A-9BFF-D71C0CCA9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020" y="2875927"/>
            <a:ext cx="1241393" cy="126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22B3B0A2-5FB0-43D4-AED8-67319ECADAF9}"/>
              </a:ext>
            </a:extLst>
          </p:cNvPr>
          <p:cNvCxnSpPr>
            <a:cxnSpLocks/>
          </p:cNvCxnSpPr>
          <p:nvPr/>
        </p:nvCxnSpPr>
        <p:spPr>
          <a:xfrm flipV="1">
            <a:off x="3737692" y="3917814"/>
            <a:ext cx="66543" cy="157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BAA419A-0785-468D-96F2-E93934C823FC}"/>
              </a:ext>
            </a:extLst>
          </p:cNvPr>
          <p:cNvSpPr txBox="1"/>
          <p:nvPr/>
        </p:nvSpPr>
        <p:spPr>
          <a:xfrm>
            <a:off x="3557036" y="401153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1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6486E503-27F5-4DFD-BD8A-3E31669D62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932" y="1841166"/>
            <a:ext cx="3732320" cy="605164"/>
          </a:xfrm>
          <a:prstGeom prst="rect">
            <a:avLst/>
          </a:prstGeom>
        </p:spPr>
      </p:pic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F8726FF6-F3E2-4B35-A43E-1A0E210F05AE}"/>
              </a:ext>
            </a:extLst>
          </p:cNvPr>
          <p:cNvCxnSpPr>
            <a:cxnSpLocks/>
          </p:cNvCxnSpPr>
          <p:nvPr/>
        </p:nvCxnSpPr>
        <p:spPr>
          <a:xfrm flipH="1" flipV="1">
            <a:off x="1353338" y="3970787"/>
            <a:ext cx="122025" cy="178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E63AF909-C372-4BE6-86F9-D75D8350AFDD}"/>
              </a:ext>
            </a:extLst>
          </p:cNvPr>
          <p:cNvSpPr txBox="1"/>
          <p:nvPr/>
        </p:nvSpPr>
        <p:spPr>
          <a:xfrm>
            <a:off x="1353338" y="40813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1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D66724E9-71BA-4826-AA8F-B9788B48E080}"/>
              </a:ext>
            </a:extLst>
          </p:cNvPr>
          <p:cNvCxnSpPr>
            <a:cxnSpLocks/>
          </p:cNvCxnSpPr>
          <p:nvPr/>
        </p:nvCxnSpPr>
        <p:spPr>
          <a:xfrm flipV="1">
            <a:off x="3505217" y="3805582"/>
            <a:ext cx="66543" cy="157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E9B543A9-0F97-43D5-93CD-95E35E01963C}"/>
              </a:ext>
            </a:extLst>
          </p:cNvPr>
          <p:cNvSpPr txBox="1"/>
          <p:nvPr/>
        </p:nvSpPr>
        <p:spPr>
          <a:xfrm>
            <a:off x="3324561" y="38992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2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3637872B-F65D-4916-BFA9-EA651A1B8B34}"/>
              </a:ext>
            </a:extLst>
          </p:cNvPr>
          <p:cNvCxnSpPr>
            <a:cxnSpLocks/>
          </p:cNvCxnSpPr>
          <p:nvPr/>
        </p:nvCxnSpPr>
        <p:spPr>
          <a:xfrm flipH="1" flipV="1">
            <a:off x="1564221" y="3970787"/>
            <a:ext cx="122025" cy="178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5567A6E1-8AF7-4F79-B200-368FD822F3EA}"/>
              </a:ext>
            </a:extLst>
          </p:cNvPr>
          <p:cNvSpPr txBox="1"/>
          <p:nvPr/>
        </p:nvSpPr>
        <p:spPr>
          <a:xfrm>
            <a:off x="1564221" y="40813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2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7A51FCA2-D6CE-41A5-AB48-1719D8D51379}"/>
              </a:ext>
            </a:extLst>
          </p:cNvPr>
          <p:cNvSpPr txBox="1"/>
          <p:nvPr/>
        </p:nvSpPr>
        <p:spPr>
          <a:xfrm>
            <a:off x="3399528" y="2503683"/>
            <a:ext cx="121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B</a:t>
            </a:r>
            <a:endParaRPr lang="en-GB" sz="1600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44E87FC3-D2D0-41BC-8DB3-35D4E161B560}"/>
              </a:ext>
            </a:extLst>
          </p:cNvPr>
          <p:cNvSpPr txBox="1"/>
          <p:nvPr/>
        </p:nvSpPr>
        <p:spPr>
          <a:xfrm>
            <a:off x="1381648" y="2223817"/>
            <a:ext cx="1911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Cable corriente 2 A</a:t>
            </a:r>
            <a:endParaRPr lang="en-GB" sz="1600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55413A8F-3B47-48F7-B6C7-6C494E64C89C}"/>
              </a:ext>
            </a:extLst>
          </p:cNvPr>
          <p:cNvSpPr txBox="1"/>
          <p:nvPr/>
        </p:nvSpPr>
        <p:spPr>
          <a:xfrm>
            <a:off x="114194" y="2480020"/>
            <a:ext cx="158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A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CA1DC8B-1EDC-4243-8394-D99C5B895465}"/>
              </a:ext>
            </a:extLst>
          </p:cNvPr>
          <p:cNvSpPr txBox="1"/>
          <p:nvPr/>
        </p:nvSpPr>
        <p:spPr>
          <a:xfrm>
            <a:off x="4951835" y="3017149"/>
            <a:ext cx="64498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Consideraciones de montaje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Unir con el cable de 2 conductores los terminales según el diagrama de conexión. No cruzar cables.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Incorporar un </a:t>
            </a:r>
            <a:r>
              <a:rPr lang="es-ES" sz="1400" dirty="0" err="1"/>
              <a:t>faston</a:t>
            </a:r>
            <a:r>
              <a:rPr lang="es-ES" sz="1400" dirty="0"/>
              <a:t> hembra para cable AWG 18 en la unión al conector A. Incorporar un </a:t>
            </a:r>
            <a:r>
              <a:rPr lang="es-ES" sz="1400" dirty="0" err="1"/>
              <a:t>faston</a:t>
            </a:r>
            <a:r>
              <a:rPr lang="es-ES" sz="1400" dirty="0"/>
              <a:t> cilíndrico para cable AWG 18 en la unión al conector 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D9CC46-E2C8-47D3-AFCF-ADD4455E21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2240" y="2547964"/>
            <a:ext cx="1437360" cy="100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8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DD9F834-FA86-42E7-92EE-35CE05C7B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3" y="2833824"/>
            <a:ext cx="1655173" cy="1304892"/>
          </a:xfrm>
          <a:prstGeom prst="rect">
            <a:avLst/>
          </a:prstGeom>
        </p:spPr>
      </p:pic>
      <p:sp>
        <p:nvSpPr>
          <p:cNvPr id="74" name="CuadroTexto 73">
            <a:extLst>
              <a:ext uri="{FF2B5EF4-FFF2-40B4-BE49-F238E27FC236}">
                <a16:creationId xmlns:a16="http://schemas.microsoft.com/office/drawing/2014/main" id="{CB67AFE5-A7C2-479A-BA99-B985EC0339BB}"/>
              </a:ext>
            </a:extLst>
          </p:cNvPr>
          <p:cNvSpPr txBox="1"/>
          <p:nvPr/>
        </p:nvSpPr>
        <p:spPr>
          <a:xfrm>
            <a:off x="4951835" y="4942371"/>
            <a:ext cx="6710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/>
              <a:t>Referencias</a:t>
            </a:r>
          </a:p>
          <a:p>
            <a:r>
              <a:rPr lang="es-ES" sz="1400" dirty="0"/>
              <a:t>Conector A:</a:t>
            </a:r>
          </a:p>
          <a:p>
            <a:r>
              <a:rPr lang="en-GB" sz="1200" dirty="0">
                <a:hlinkClick r:id="rId4"/>
              </a:rPr>
              <a:t>https://www.digikey.es/product-detail/es/phoenix-contact/0707248/277-5956-ND/348291</a:t>
            </a:r>
            <a:endParaRPr lang="es-ES" sz="1200" dirty="0"/>
          </a:p>
          <a:p>
            <a:r>
              <a:rPr lang="es-ES" sz="1400" dirty="0"/>
              <a:t>Conector B:</a:t>
            </a:r>
          </a:p>
          <a:p>
            <a:r>
              <a:rPr lang="en-GB" sz="1200" dirty="0">
                <a:hlinkClick r:id="rId5"/>
              </a:rPr>
              <a:t>https://www.digikey.es/product-detail/es/phoenix-contact/1757019/277-1011-ND/260379</a:t>
            </a:r>
            <a:endParaRPr lang="en-GB" sz="1200" dirty="0"/>
          </a:p>
          <a:p>
            <a:r>
              <a:rPr lang="es-ES" sz="1400" dirty="0"/>
              <a:t>Cable:</a:t>
            </a:r>
          </a:p>
          <a:p>
            <a:r>
              <a:rPr lang="es-ES" sz="1200" dirty="0">
                <a:hlinkClick r:id="rId6"/>
              </a:rPr>
              <a:t>https://www.digikey.es/product-detail/es/76812.R8.01/C76812B-50-ND/5452557/?itemSeq=321193382</a:t>
            </a:r>
            <a:endParaRPr lang="es-ES" sz="1200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6D277CE-6E82-4A47-B017-A89B074A41D9}"/>
              </a:ext>
            </a:extLst>
          </p:cNvPr>
          <p:cNvSpPr txBox="1"/>
          <p:nvPr/>
        </p:nvSpPr>
        <p:spPr>
          <a:xfrm>
            <a:off x="233680" y="162560"/>
            <a:ext cx="7356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Cable Conector Potencia – MotherBoard (X1A, X1B)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CF4C4B6F-DCBF-431A-8F75-5C2BCE5E6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145803"/>
              </p:ext>
            </p:extLst>
          </p:nvPr>
        </p:nvGraphicFramePr>
        <p:xfrm>
          <a:off x="5022960" y="871440"/>
          <a:ext cx="6752480" cy="1950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92298">
                  <a:extLst>
                    <a:ext uri="{9D8B030D-6E8A-4147-A177-3AD203B41FA5}">
                      <a16:colId xmlns:a16="http://schemas.microsoft.com/office/drawing/2014/main" val="2566076668"/>
                    </a:ext>
                  </a:extLst>
                </a:gridCol>
                <a:gridCol w="1476236">
                  <a:extLst>
                    <a:ext uri="{9D8B030D-6E8A-4147-A177-3AD203B41FA5}">
                      <a16:colId xmlns:a16="http://schemas.microsoft.com/office/drawing/2014/main" val="900098112"/>
                    </a:ext>
                  </a:extLst>
                </a:gridCol>
                <a:gridCol w="1257083">
                  <a:extLst>
                    <a:ext uri="{9D8B030D-6E8A-4147-A177-3AD203B41FA5}">
                      <a16:colId xmlns:a16="http://schemas.microsoft.com/office/drawing/2014/main" val="3739212228"/>
                    </a:ext>
                  </a:extLst>
                </a:gridCol>
                <a:gridCol w="1302608">
                  <a:extLst>
                    <a:ext uri="{9D8B030D-6E8A-4147-A177-3AD203B41FA5}">
                      <a16:colId xmlns:a16="http://schemas.microsoft.com/office/drawing/2014/main" val="434710768"/>
                    </a:ext>
                  </a:extLst>
                </a:gridCol>
                <a:gridCol w="1224255">
                  <a:extLst>
                    <a:ext uri="{9D8B030D-6E8A-4147-A177-3AD203B41FA5}">
                      <a16:colId xmlns:a16="http://schemas.microsoft.com/office/drawing/2014/main" val="465104233"/>
                    </a:ext>
                  </a:extLst>
                </a:gridCol>
              </a:tblGrid>
              <a:tr h="569188"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Conector A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Conector B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Cable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Longitud cable (cm)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Unidades del cable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752786"/>
                  </a:ext>
                </a:extLst>
              </a:tr>
              <a:tr h="735636">
                <a:tc>
                  <a:txBody>
                    <a:bodyPr/>
                    <a:lstStyle/>
                    <a:p>
                      <a:r>
                        <a:rPr lang="es-ES" sz="14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Bloque terminal conexión rápida 2.8 mm, 2 posiciones, paso 5.08 mm, montaje panel</a:t>
                      </a:r>
                      <a:endParaRPr lang="es-ES" sz="11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4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Conector enchufable 2 terminales, paso 5.08 mm</a:t>
                      </a:r>
                      <a:endParaRPr lang="es-ES" sz="11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noProof="0" dirty="0"/>
                        <a:t>Cable multifilar para 10 A, AWG 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noProof="0" dirty="0"/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noProof="0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17384"/>
                  </a:ext>
                </a:extLst>
              </a:tr>
            </a:tbl>
          </a:graphicData>
        </a:graphic>
      </p:graphicFrame>
      <p:sp>
        <p:nvSpPr>
          <p:cNvPr id="15" name="Rectángulo 14">
            <a:extLst>
              <a:ext uri="{FF2B5EF4-FFF2-40B4-BE49-F238E27FC236}">
                <a16:creationId xmlns:a16="http://schemas.microsoft.com/office/drawing/2014/main" id="{C5AD6C3B-2C41-40D5-AF88-467428A1BD96}"/>
              </a:ext>
            </a:extLst>
          </p:cNvPr>
          <p:cNvSpPr/>
          <p:nvPr/>
        </p:nvSpPr>
        <p:spPr>
          <a:xfrm>
            <a:off x="508273" y="636285"/>
            <a:ext cx="227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/>
              <a:t>Diagrama de conexión</a:t>
            </a:r>
          </a:p>
        </p:txBody>
      </p:sp>
      <p:pic>
        <p:nvPicPr>
          <p:cNvPr id="84" name="Imagen 83" descr="1757019 Phoenix Contact | 277-1011-ND DigiKey Electronics">
            <a:extLst>
              <a:ext uri="{FF2B5EF4-FFF2-40B4-BE49-F238E27FC236}">
                <a16:creationId xmlns:a16="http://schemas.microsoft.com/office/drawing/2014/main" id="{89F56C1E-9F34-4077-BE9B-CA7A59B15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020" y="2875927"/>
            <a:ext cx="1241393" cy="126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3C891F84-6E6D-412F-B73E-C1D3AF7CBB31}"/>
              </a:ext>
            </a:extLst>
          </p:cNvPr>
          <p:cNvCxnSpPr>
            <a:cxnSpLocks/>
          </p:cNvCxnSpPr>
          <p:nvPr/>
        </p:nvCxnSpPr>
        <p:spPr>
          <a:xfrm flipV="1">
            <a:off x="3737692" y="3917814"/>
            <a:ext cx="66543" cy="157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BD19B2E5-45E7-46E5-A318-1AEFF8B25AC9}"/>
              </a:ext>
            </a:extLst>
          </p:cNvPr>
          <p:cNvSpPr txBox="1"/>
          <p:nvPr/>
        </p:nvSpPr>
        <p:spPr>
          <a:xfrm>
            <a:off x="3557036" y="401153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1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D40A8BA-C0E9-4FA0-A1B3-0BE88277F2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932" y="1841166"/>
            <a:ext cx="3732320" cy="605164"/>
          </a:xfrm>
          <a:prstGeom prst="rect">
            <a:avLst/>
          </a:prstGeom>
        </p:spPr>
      </p:pic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B78959E-DFC8-4759-A94C-6489B855F928}"/>
              </a:ext>
            </a:extLst>
          </p:cNvPr>
          <p:cNvCxnSpPr>
            <a:cxnSpLocks/>
          </p:cNvCxnSpPr>
          <p:nvPr/>
        </p:nvCxnSpPr>
        <p:spPr>
          <a:xfrm flipH="1" flipV="1">
            <a:off x="1353338" y="3970787"/>
            <a:ext cx="122025" cy="178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063D504-F7B9-4E55-8AA6-8E6B5B531C36}"/>
              </a:ext>
            </a:extLst>
          </p:cNvPr>
          <p:cNvSpPr txBox="1"/>
          <p:nvPr/>
        </p:nvSpPr>
        <p:spPr>
          <a:xfrm>
            <a:off x="1353338" y="40813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1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9A898065-B461-4AF4-AEF1-12A2CEC3BD7F}"/>
              </a:ext>
            </a:extLst>
          </p:cNvPr>
          <p:cNvCxnSpPr>
            <a:cxnSpLocks/>
          </p:cNvCxnSpPr>
          <p:nvPr/>
        </p:nvCxnSpPr>
        <p:spPr>
          <a:xfrm flipV="1">
            <a:off x="3505217" y="3805582"/>
            <a:ext cx="66543" cy="157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F513442-04BA-498C-870A-A08BE9290EBB}"/>
              </a:ext>
            </a:extLst>
          </p:cNvPr>
          <p:cNvSpPr txBox="1"/>
          <p:nvPr/>
        </p:nvSpPr>
        <p:spPr>
          <a:xfrm>
            <a:off x="3324561" y="38992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2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30954F3-475D-4184-B10A-09179A0F8B83}"/>
              </a:ext>
            </a:extLst>
          </p:cNvPr>
          <p:cNvCxnSpPr>
            <a:cxnSpLocks/>
          </p:cNvCxnSpPr>
          <p:nvPr/>
        </p:nvCxnSpPr>
        <p:spPr>
          <a:xfrm flipH="1" flipV="1">
            <a:off x="1564221" y="3970787"/>
            <a:ext cx="122025" cy="178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0EAB796-B777-4F4D-A3BA-C69915B12D9D}"/>
              </a:ext>
            </a:extLst>
          </p:cNvPr>
          <p:cNvSpPr txBox="1"/>
          <p:nvPr/>
        </p:nvSpPr>
        <p:spPr>
          <a:xfrm>
            <a:off x="1564221" y="40813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2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CAF63A2-E27C-46AA-8CAD-EE9DF36EEE84}"/>
              </a:ext>
            </a:extLst>
          </p:cNvPr>
          <p:cNvSpPr txBox="1"/>
          <p:nvPr/>
        </p:nvSpPr>
        <p:spPr>
          <a:xfrm>
            <a:off x="3399528" y="2503683"/>
            <a:ext cx="121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B</a:t>
            </a:r>
            <a:endParaRPr lang="en-GB" sz="16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A5D8BB9-815E-4468-BD1B-D9FCA59DC9E0}"/>
              </a:ext>
            </a:extLst>
          </p:cNvPr>
          <p:cNvSpPr txBox="1"/>
          <p:nvPr/>
        </p:nvSpPr>
        <p:spPr>
          <a:xfrm>
            <a:off x="1381648" y="2223817"/>
            <a:ext cx="1911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Cable corriente 10 A</a:t>
            </a:r>
            <a:endParaRPr lang="en-GB" sz="16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D158CF7-0B55-4705-8640-1C641270C55E}"/>
              </a:ext>
            </a:extLst>
          </p:cNvPr>
          <p:cNvSpPr txBox="1"/>
          <p:nvPr/>
        </p:nvSpPr>
        <p:spPr>
          <a:xfrm>
            <a:off x="114194" y="2480020"/>
            <a:ext cx="158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A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262873D-53C0-44F4-941D-91EED0FDBA15}"/>
              </a:ext>
            </a:extLst>
          </p:cNvPr>
          <p:cNvSpPr txBox="1"/>
          <p:nvPr/>
        </p:nvSpPr>
        <p:spPr>
          <a:xfrm>
            <a:off x="4951834" y="3017149"/>
            <a:ext cx="69048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Consideraciones de montaje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Unir con cables individuales los terminales según el diagrama de conexión. No cruzar cables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Incorporar un </a:t>
            </a:r>
            <a:r>
              <a:rPr lang="es-ES" sz="1400" dirty="0" err="1"/>
              <a:t>faston</a:t>
            </a:r>
            <a:r>
              <a:rPr lang="es-ES" sz="1400" dirty="0"/>
              <a:t> hembra para cable AWG14 en la unión al conector A. </a:t>
            </a:r>
            <a:br>
              <a:rPr lang="es-ES" sz="1400" dirty="0"/>
            </a:br>
            <a:r>
              <a:rPr lang="es-ES" sz="1400" dirty="0"/>
              <a:t>Incorporar un </a:t>
            </a:r>
            <a:r>
              <a:rPr lang="es-ES" sz="1400" dirty="0" err="1"/>
              <a:t>faston</a:t>
            </a:r>
            <a:r>
              <a:rPr lang="es-ES" sz="1400" dirty="0"/>
              <a:t> cilíndrico para cable AWG14 en la unión al conector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6E534D3-284D-49D9-AE49-5B922B38FD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679" y="2674037"/>
            <a:ext cx="833284" cy="83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772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4713</TotalTime>
  <Words>1901</Words>
  <Application>Microsoft Office PowerPoint</Application>
  <PresentationFormat>Panorámica</PresentationFormat>
  <Paragraphs>329</Paragraphs>
  <Slides>12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TB Cableado 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Joaquín Gutiérrez</cp:lastModifiedBy>
  <cp:revision>278</cp:revision>
  <dcterms:created xsi:type="dcterms:W3CDTF">2019-12-18T17:02:32Z</dcterms:created>
  <dcterms:modified xsi:type="dcterms:W3CDTF">2021-01-15T08:10:47Z</dcterms:modified>
</cp:coreProperties>
</file>