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6" r:id="rId3"/>
    <p:sldId id="274" r:id="rId4"/>
    <p:sldId id="327" r:id="rId5"/>
    <p:sldId id="329" r:id="rId6"/>
    <p:sldId id="336" r:id="rId7"/>
    <p:sldId id="337" r:id="rId8"/>
    <p:sldId id="338" r:id="rId9"/>
    <p:sldId id="302" r:id="rId10"/>
    <p:sldId id="335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quín Gutiérrez" initials="JG" lastIdx="1" clrIdx="0">
    <p:extLst>
      <p:ext uri="{19B8F6BF-5375-455C-9EA6-DF929625EA0E}">
        <p15:presenceInfo xmlns:p15="http://schemas.microsoft.com/office/powerpoint/2012/main" userId="Joaquín Gutiér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EDE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1321" autoAdjust="0"/>
  </p:normalViewPr>
  <p:slideViewPr>
    <p:cSldViewPr snapToGrid="0">
      <p:cViewPr varScale="1">
        <p:scale>
          <a:sx n="69" d="100"/>
          <a:sy n="6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5455B-8B67-4271-89D9-10E16EC017C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07E2-3AFA-44DE-9D33-12E280B258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6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2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20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1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61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0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07E2-3AFA-44DE-9D33-12E280B258F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0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3D60-6147-4E13-B5A4-C0F61F5F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5282BF-2534-46B9-B88B-1B43D7706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530AC5-B0FC-4BED-ADD3-0A25F3AE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7FEC5-EC3E-4941-81B0-AFE2B5EC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D8FD36-6A13-4DDC-9B86-DDE3BA4D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7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0D619-C18C-4AEB-8201-A8DDD9BC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4BE033-5F48-4F82-A534-34C8EFB2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0DD8E-2579-41D1-BAA4-290C1A75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F6922-12AA-4679-AEC4-E9DA4ED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A1E70-E2C9-4548-BE5F-3E9EA42B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3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C88B1-CB41-4B60-A4E6-A888B1D6A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E14DAC-9622-4C53-80A2-957891FD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80B983-C1E6-40E3-9ADE-3218E1BE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62BBE-240C-429C-A78C-328FE8FF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52403-790B-4DF7-82E0-10E7ECF5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0FD7A-945A-416B-B232-D8BB16C3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94020-5826-4001-B89D-6237BF1D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09371-DA57-4834-A685-8FAA6F33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A15FF-85E8-49C1-8C99-9B47B13B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CABC0-D916-4AB4-9B1A-D3323BC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1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562BE-14FE-4904-8E2D-6DDB8AA9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789C3-36E9-48EC-AF32-0C263398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5B6BC-3AA5-4E58-9A7A-4A7605BF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06AF1-93FC-4E70-94CB-847C5D5D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804B9-FC40-41EB-831B-7FD2010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FB5DB-6FAD-4CE2-9344-B28E8B79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2A09D-C8E7-4B47-947A-373B295F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B96F7-93AA-42BB-B114-1C428C29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81EBC0-79A6-462A-957E-DD44CA2A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3FD8E-43AF-44C6-8B30-6EA1C552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FEDBE1-3F32-4842-AB03-85BD2787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47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989EE-7EE6-46A9-9EE0-BA5654B8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82DC0-CCBF-4166-9181-434A5DB6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2A5EEB-4F9D-42F9-94DC-59BE791D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09822C-6AB4-4CBF-905A-62994D541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E243C3-1C69-4D8B-A178-E9656E4A4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17D136-9861-4C62-8F23-3EC267B3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AEA9F5-29C0-4F61-BF38-BA993DF6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208250-627D-4EF9-8EA4-C7E792F0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1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5C095-1131-4C94-BDF9-5670581D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F17133-CA40-4080-BB37-4B447E7E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FEEC8A-885B-4A15-A63C-B015D7DE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23088D-E968-4F49-87CE-E7BF7E7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AA091B-9C01-4141-962F-4E02A81B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F4201-91DE-4F43-BA66-FCEE7A94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40E867-A1F5-4DA8-8B8C-8CA303CD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6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3A79-4077-415E-91FF-CC112BC3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4E416-B235-462F-83F3-57C8E2AF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11A071-B570-4178-AEA7-FF7C2DB6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924281-2DF8-47FA-95F2-8B786B37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C2E0C6-2FFB-4B74-BB01-6FD2C249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5B983-C27F-4187-BBF3-9030F0AE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4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4FDDA-B126-4A58-A9B9-6B081B59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DD0888-C580-4BC8-9A05-16791B1F4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11EAB-46C3-4D26-B83D-9EB83097B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19B051-4EE4-4269-B77C-DA1CFCCA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DF215-48FB-44C0-A51B-22BD7375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255AC-DCBD-40E9-8484-9FED13A4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86849F-EEF7-43EC-828C-E591901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30B090-756B-45AA-941B-D99E08A5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22C22-2D85-4B74-BF10-5BD5ABB0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82FA-2E4F-4DA8-A4B7-BBE7AAE536AE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38D84-43BF-4195-B263-B7751E2A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AA6D1-4CFE-4A57-8C83-E28BAFB92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3DAB-0A9A-4BCD-AF27-20F0195DE0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es/product-detail/es/3m/3801-09-100/3M157987-25-ND/9479159" TargetMode="External"/><Relationship Id="rId2" Type="http://schemas.openxmlformats.org/officeDocument/2006/relationships/hyperlink" Target="https://www.digikey.es/product-detail/es/cnc-tech/400M0-09-1-004S/LMM09H-ND/617601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digikey.es/product-detail/es/cnc-tech/400F0-09-1-004S/LFM09H-ND/6176012" TargetMode="External"/><Relationship Id="rId7" Type="http://schemas.openxmlformats.org/officeDocument/2006/relationships/image" Target="../media/image25.emf"/><Relationship Id="rId2" Type="http://schemas.openxmlformats.org/officeDocument/2006/relationships/hyperlink" Target="https://www.digikey.es/product-detail/es/cnc-tech/400M0-09-1-004S/LMM09H-ND/617601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24.jpeg"/><Relationship Id="rId4" Type="http://schemas.openxmlformats.org/officeDocument/2006/relationships/hyperlink" Target="https://www.digikey.es/product-detail/es/3m/3801-09-100/3M157987-25-ND/947915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key.es/product-detail/es/te-connectivity-amp-connectors/62852-1/A27760CT-ND/456848" TargetMode="External"/><Relationship Id="rId3" Type="http://schemas.openxmlformats.org/officeDocument/2006/relationships/hyperlink" Target="https://es.rs-online.com/web/p/products/1787282/" TargetMode="External"/><Relationship Id="rId7" Type="http://schemas.openxmlformats.org/officeDocument/2006/relationships/hyperlink" Target="https://www.digikey.es/product-detail/es/te-connectivity-amp-connectors/42068/A24745CT-ND/4566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te-connectivity-amp-connectors/61818-1/A104101CT-ND/3045335" TargetMode="External"/><Relationship Id="rId5" Type="http://schemas.openxmlformats.org/officeDocument/2006/relationships/hyperlink" Target="https://es.rs-online.com/web/p/products/8046714/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es.rs-online.com/web/p/products/1225201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www.digikey.es/products/es?keywords=455-1902-ND" TargetMode="External"/><Relationship Id="rId7" Type="http://schemas.openxmlformats.org/officeDocument/2006/relationships/hyperlink" Target="https://media.digikey.com/photos/JST%20Photos/XHP-8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digikey.es/product-detail/es/jst-sales-america-inc/SXH-001T-P0.6/455-1135-1-ND/527370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s://www.digikey.es/product-detail/es/3m/8124-08-100/3M156817-5-ND/8257536" TargetMode="External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www.digikey.es/products/es?keywords=455-2268-ND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digikey.es/product-detail/es/jst-sales-america-inc/SXH-001T-P0.6/455-1135-1-ND/527370" TargetMode="External"/><Relationship Id="rId4" Type="http://schemas.openxmlformats.org/officeDocument/2006/relationships/hyperlink" Target="https://www.digikey.es/product-detail/es/3m/8124-08-100/3M156817-5-ND/8257536" TargetMode="External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hyperlink" Target="https://www.digikey.es/products/es?keywords=3M157871-1-ND" TargetMode="External"/><Relationship Id="rId4" Type="http://schemas.openxmlformats.org/officeDocument/2006/relationships/hyperlink" Target="https://www.digikey.es/product-detail/es/3m/89126-0101/MKC26A-ND/22969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es/product-detail/es/phoenix-contact/1757019/277-1011-ND/260379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jpeg"/><Relationship Id="rId4" Type="http://schemas.openxmlformats.org/officeDocument/2006/relationships/hyperlink" Target="https://www.digikey.es/product-detail/es/tensility-international-corp/30-00395/T1293-5-ND/527027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es/product-detail/es/phoenix-contact/1766990/277-5830-ND/348835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6.emf"/><Relationship Id="rId4" Type="http://schemas.openxmlformats.org/officeDocument/2006/relationships/hyperlink" Target="https://www.digikey.es/product-detail/es/general-cable-carol-brand/C1321.21.01/C1321B-50-ND/5126285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ebp"/><Relationship Id="rId3" Type="http://schemas.openxmlformats.org/officeDocument/2006/relationships/image" Target="../media/image20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key.es/product-detail/es/jst-sales-america-inc/SXH-001T-P0.6/455-1135-1-ND/527370" TargetMode="External"/><Relationship Id="rId5" Type="http://schemas.openxmlformats.org/officeDocument/2006/relationships/hyperlink" Target="https://www.digikey.es/product-detail/es/tensility-international-corp/30-00419/T1309-1-ND/5638250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ww.digikey.es/product-detail/es/XHP-2/455-2266-ND/555485/?itemSeq=313908084" TargetMode="External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06872-A315-4B48-85A7-5C62711CF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TB </a:t>
            </a:r>
            <a:r>
              <a:rPr lang="en-GB" dirty="0" err="1"/>
              <a:t>Cableado</a:t>
            </a:r>
            <a:r>
              <a:rPr lang="en-GB" dirty="0"/>
              <a:t>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C9682-C6D8-413C-ACF3-15C60AE6D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Cables </a:t>
            </a:r>
            <a:r>
              <a:rPr lang="en-GB" dirty="0" err="1"/>
              <a:t>auxiliares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77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348849" y="2737083"/>
            <a:ext cx="12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336918" y="2737083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06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u="sng" dirty="0">
                <a:hlinkClick r:id="rId2"/>
              </a:rPr>
              <a:t>https://www.digikey.es/product-detail/es/cnc-tech/400M0-09-1-004S/LMM09H-ND/6176011</a:t>
            </a:r>
            <a:r>
              <a:rPr lang="en-GB" sz="1200" dirty="0"/>
              <a:t> </a:t>
            </a:r>
            <a:endParaRPr lang="es-ES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u="sng" dirty="0">
                <a:hlinkClick r:id="rId2"/>
              </a:rPr>
              <a:t>https://www.digikey.es/product-detail/es/cnc-tech/400M0-09-1-004S/LMM09H-ND/6176011</a:t>
            </a:r>
            <a:r>
              <a:rPr lang="en-GB" sz="1200" dirty="0"/>
              <a:t> </a:t>
            </a:r>
            <a:endParaRPr lang="es-ES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3"/>
              </a:rPr>
              <a:t>https://www.digikey.es/product-detail/es/3m/3801-09-100/3M157987-25-ND/9479159</a:t>
            </a:r>
            <a:endParaRPr lang="en-GB" sz="12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17111" y="2605425"/>
            <a:ext cx="129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0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que tienen el mismo número en ambos conectores.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496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DB9 -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MotherBoard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Barcode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/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A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B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Longitud cable (cm)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Unidades del 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dirty="0"/>
                        <a:t>DB9, macho,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DB9, macho,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Plano, AWG 26, 9</a:t>
                      </a:r>
                      <a:r>
                        <a:rPr lang="es-ES" sz="1400" noProof="0" dirty="0"/>
                        <a:t> conductores, </a:t>
                      </a:r>
                      <a:r>
                        <a:rPr lang="es-ES" sz="1400" dirty="0"/>
                        <a:t> paso 1.27 mm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30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pic>
        <p:nvPicPr>
          <p:cNvPr id="53" name="Imagen 52" descr="400M0-09-1-004S CNC Tech | LMM09H-ND DigiKey Electronics">
            <a:extLst>
              <a:ext uri="{FF2B5EF4-FFF2-40B4-BE49-F238E27FC236}">
                <a16:creationId xmlns:a16="http://schemas.microsoft.com/office/drawing/2014/main" id="{66A94EE8-1044-477F-8E2D-E97633A3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04" y="3162810"/>
            <a:ext cx="1509155" cy="14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3801/09 100 3M | 3M157987-5-ND DigiKey Electronics">
            <a:extLst>
              <a:ext uri="{FF2B5EF4-FFF2-40B4-BE49-F238E27FC236}">
                <a16:creationId xmlns:a16="http://schemas.microsoft.com/office/drawing/2014/main" id="{06CD7FE9-9E61-462C-BF93-854F0AF1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41" y="3025444"/>
            <a:ext cx="1290738" cy="12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F5257471-EFA0-480B-BF25-2555FD016F53}"/>
              </a:ext>
            </a:extLst>
          </p:cNvPr>
          <p:cNvSpPr/>
          <p:nvPr/>
        </p:nvSpPr>
        <p:spPr>
          <a:xfrm>
            <a:off x="416560" y="685938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AA6564-4813-469B-8DBB-9F699F04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10" y="1371098"/>
            <a:ext cx="3681225" cy="129073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80E5D9B-D8C2-43B5-82E5-77B96A6A74BB}"/>
              </a:ext>
            </a:extLst>
          </p:cNvPr>
          <p:cNvSpPr txBox="1"/>
          <p:nvPr/>
        </p:nvSpPr>
        <p:spPr>
          <a:xfrm rot="16200000">
            <a:off x="-407767" y="1793342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delantera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B5F75A5-2BCD-4428-AE3C-D71C41D1F794}"/>
              </a:ext>
            </a:extLst>
          </p:cNvPr>
          <p:cNvSpPr txBox="1"/>
          <p:nvPr/>
        </p:nvSpPr>
        <p:spPr>
          <a:xfrm rot="16200000">
            <a:off x="3625548" y="1793343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trasera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7" name="Imagen 16" descr="400M0-09-1-004S CNC Tech | LMM09H-ND DigiKey Electronics">
            <a:extLst>
              <a:ext uri="{FF2B5EF4-FFF2-40B4-BE49-F238E27FC236}">
                <a16:creationId xmlns:a16="http://schemas.microsoft.com/office/drawing/2014/main" id="{1FF69C71-0B9A-4117-BCE6-23863E93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1" y="3029527"/>
            <a:ext cx="1509155" cy="14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61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348849" y="2737083"/>
            <a:ext cx="12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336918" y="2737083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06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u="sng" dirty="0">
                <a:hlinkClick r:id="rId2"/>
              </a:rPr>
              <a:t>https://www.digikey.es/product-detail/es/cnc-tech/400M0-09-1-004S/LMM09H-ND/6176011</a:t>
            </a:r>
            <a:r>
              <a:rPr lang="en-GB" sz="1200" dirty="0"/>
              <a:t> </a:t>
            </a:r>
            <a:endParaRPr lang="es-ES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3"/>
              </a:rPr>
              <a:t>https://www.digikey.es/product-detail/es/cnc-tech/400F0-09-1-004S/LFM09H-ND/6176012</a:t>
            </a:r>
            <a:endParaRPr lang="es-ES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https://www.digikey.es/product-detail/es/3m/3801-09-100/3M157987-25-ND/9479159</a:t>
            </a:r>
            <a:endParaRPr lang="en-GB" sz="12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17111" y="2605425"/>
            <a:ext cx="129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0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que tienen el mismo número en ambos conectores.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DB9 - Polímetro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/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A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B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Longitud cable (cm)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Unidades del 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dirty="0"/>
                        <a:t>DB9, macho,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DB9, hembra, aéreo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Plano, AWG 26, 9</a:t>
                      </a:r>
                      <a:r>
                        <a:rPr lang="es-ES" sz="1400" noProof="0" dirty="0"/>
                        <a:t> conductores, </a:t>
                      </a:r>
                      <a:r>
                        <a:rPr lang="es-ES" sz="1400" dirty="0"/>
                        <a:t> paso 1.27 mm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100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pic>
        <p:nvPicPr>
          <p:cNvPr id="53" name="Imagen 52" descr="400M0-09-1-004S CNC Tech | LMM09H-ND DigiKey Electronics">
            <a:extLst>
              <a:ext uri="{FF2B5EF4-FFF2-40B4-BE49-F238E27FC236}">
                <a16:creationId xmlns:a16="http://schemas.microsoft.com/office/drawing/2014/main" id="{66A94EE8-1044-477F-8E2D-E97633A3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1" y="2994600"/>
            <a:ext cx="1509155" cy="14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3801/09 100 3M | 3M157987-5-ND DigiKey Electronics">
            <a:extLst>
              <a:ext uri="{FF2B5EF4-FFF2-40B4-BE49-F238E27FC236}">
                <a16:creationId xmlns:a16="http://schemas.microsoft.com/office/drawing/2014/main" id="{06CD7FE9-9E61-462C-BF93-854F0AF1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41" y="3025444"/>
            <a:ext cx="1290738" cy="12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F5257471-EFA0-480B-BF25-2555FD016F53}"/>
              </a:ext>
            </a:extLst>
          </p:cNvPr>
          <p:cNvSpPr/>
          <p:nvPr/>
        </p:nvSpPr>
        <p:spPr>
          <a:xfrm>
            <a:off x="416560" y="685938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AA6564-4813-469B-8DBB-9F699F045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10" y="1371098"/>
            <a:ext cx="3681225" cy="129073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B5F75A5-2BCD-4428-AE3C-D71C41D1F794}"/>
              </a:ext>
            </a:extLst>
          </p:cNvPr>
          <p:cNvSpPr txBox="1"/>
          <p:nvPr/>
        </p:nvSpPr>
        <p:spPr>
          <a:xfrm rot="16200000">
            <a:off x="3562230" y="1793343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delantera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14D916-F4E8-4FD0-89B5-751A7D356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463" y="3090530"/>
            <a:ext cx="1412747" cy="141274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3ED14A8-2839-443A-B3C3-AABC94A99AE2}"/>
              </a:ext>
            </a:extLst>
          </p:cNvPr>
          <p:cNvSpPr txBox="1"/>
          <p:nvPr/>
        </p:nvSpPr>
        <p:spPr>
          <a:xfrm rot="16200000">
            <a:off x="-407767" y="1793342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0000FF"/>
                </a:solidFill>
              </a:rPr>
              <a:t>Cara delantera del conector</a:t>
            </a:r>
            <a:endParaRPr lang="en-GB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4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Consideraciones generales de montaje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CFCC07-3359-4AF8-8C03-7B63800909FF}"/>
              </a:ext>
            </a:extLst>
          </p:cNvPr>
          <p:cNvSpPr txBox="1"/>
          <p:nvPr/>
        </p:nvSpPr>
        <p:spPr>
          <a:xfrm>
            <a:off x="455629" y="924738"/>
            <a:ext cx="107629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Longitud del cable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longitud indicada en la tabla es la efectiva, distancia interna entre conectores, sin considerar la longitud utilizada en la conexión del conector (</a:t>
            </a:r>
            <a:r>
              <a:rPr lang="es-ES" dirty="0" err="1"/>
              <a:t>ej</a:t>
            </a:r>
            <a:r>
              <a:rPr lang="es-ES" dirty="0"/>
              <a:t>: longitud de cable que junto el </a:t>
            </a:r>
            <a:r>
              <a:rPr lang="es-ES" dirty="0" err="1"/>
              <a:t>faston</a:t>
            </a:r>
            <a:r>
              <a:rPr lang="es-ES" dirty="0"/>
              <a:t> entra en el conector).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proporciona un rollo del cable correspondiente (plano, de varios conductores o individual). Cortar de ese rollo la longitud necesaria para formar un cable con conectores de la longitud indicada.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Utilizar los restos de cable suministrados antes que los rollos nuevos si se puede.</a:t>
            </a:r>
          </a:p>
          <a:p>
            <a:endParaRPr lang="es-ES" dirty="0"/>
          </a:p>
          <a:p>
            <a:r>
              <a:rPr lang="es-ES" b="1" dirty="0"/>
              <a:t>Posición relativa entre conectores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los conectores </a:t>
            </a:r>
            <a:r>
              <a:rPr lang="es-ES" dirty="0" err="1"/>
              <a:t>db</a:t>
            </a:r>
            <a:r>
              <a:rPr lang="es-ES" dirty="0"/>
              <a:t> de cable plano existen dos sentidos por los cuales se puede insertar el cable y conectar el mismo pin. En las diapositivas se indica la posición del conector que se ve desde arriba, ya sea la cara delantera o la trasera, definidas de la siguiente manera: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conexión se ha de realizar por el sentido más corto después de disponer la posición de los conectores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FFFF00"/>
                </a:highlight>
              </a:rPr>
              <a:t>En todos los cables con conectores </a:t>
            </a:r>
            <a:r>
              <a:rPr lang="es-ES" dirty="0" err="1">
                <a:highlight>
                  <a:srgbClr val="FFFF00"/>
                </a:highlight>
              </a:rPr>
              <a:t>db</a:t>
            </a:r>
            <a:r>
              <a:rPr lang="es-ES" dirty="0">
                <a:highlight>
                  <a:srgbClr val="FFFF00"/>
                </a:highlight>
              </a:rPr>
              <a:t> no montar los tornillos y tuercas adjuntos.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Imagen 7" descr="400M0-15-1-004S CNC Tech | LMM15H-ND DigiKey Electronics">
            <a:extLst>
              <a:ext uri="{FF2B5EF4-FFF2-40B4-BE49-F238E27FC236}">
                <a16:creationId xmlns:a16="http://schemas.microsoft.com/office/drawing/2014/main" id="{355132DB-98F1-4D57-992B-6BADCFFF1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17008"/>
          <a:stretch/>
        </p:blipFill>
        <p:spPr bwMode="auto">
          <a:xfrm>
            <a:off x="759280" y="4099542"/>
            <a:ext cx="2365243" cy="16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BA529D-1986-4817-81A1-399E52D1F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49" y="4478484"/>
            <a:ext cx="2710994" cy="8604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50BC9-CE12-4229-AF9C-D1BB7B81B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031" y="4478484"/>
            <a:ext cx="2710994" cy="10592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F476E8D-DBA7-4639-8F3C-41EDD88F3CFB}"/>
              </a:ext>
            </a:extLst>
          </p:cNvPr>
          <p:cNvSpPr txBox="1"/>
          <p:nvPr/>
        </p:nvSpPr>
        <p:spPr>
          <a:xfrm>
            <a:off x="4306969" y="4139930"/>
            <a:ext cx="246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Cara delantera del conector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56D532-B22C-462B-AAE9-55828A6F8F23}"/>
              </a:ext>
            </a:extLst>
          </p:cNvPr>
          <p:cNvSpPr txBox="1"/>
          <p:nvPr/>
        </p:nvSpPr>
        <p:spPr>
          <a:xfrm>
            <a:off x="7893351" y="4116178"/>
            <a:ext cx="2250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Cara trasera del conector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3B60A0E-9B12-4ED3-8417-7E5EFE9C8B21}"/>
              </a:ext>
            </a:extLst>
          </p:cNvPr>
          <p:cNvSpPr/>
          <p:nvPr/>
        </p:nvSpPr>
        <p:spPr>
          <a:xfrm>
            <a:off x="3172535" y="4694615"/>
            <a:ext cx="511277" cy="4129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7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Consideraciones generales de montaje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CFCC07-3359-4AF8-8C03-7B63800909FF}"/>
              </a:ext>
            </a:extLst>
          </p:cNvPr>
          <p:cNvSpPr txBox="1"/>
          <p:nvPr/>
        </p:nvSpPr>
        <p:spPr>
          <a:xfrm>
            <a:off x="714511" y="924738"/>
            <a:ext cx="107629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Terminación de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conexión de cualquiera de los cables a un conector con terminación de tornillos ha de incorporar un </a:t>
            </a:r>
            <a:r>
              <a:rPr lang="es-ES" dirty="0" err="1"/>
              <a:t>fastón</a:t>
            </a:r>
            <a:r>
              <a:rPr lang="es-ES" dirty="0"/>
              <a:t> </a:t>
            </a:r>
            <a:r>
              <a:rPr lang="es-ES" dirty="0" err="1"/>
              <a:t>cilindrico</a:t>
            </a:r>
            <a:r>
              <a:rPr lang="es-ES" dirty="0"/>
              <a:t> en el extremo. Elegir el </a:t>
            </a:r>
            <a:r>
              <a:rPr lang="es-ES" dirty="0" err="1"/>
              <a:t>faston</a:t>
            </a:r>
            <a:r>
              <a:rPr lang="es-ES" dirty="0"/>
              <a:t> adecuado según el cable. Evitar soldaduras.</a:t>
            </a:r>
            <a:br>
              <a:rPr lang="es-ES" dirty="0"/>
            </a:br>
            <a:r>
              <a:rPr lang="es-ES" dirty="0"/>
              <a:t>Se proporcionan 3 modelos de </a:t>
            </a:r>
            <a:r>
              <a:rPr lang="es-ES" dirty="0" err="1"/>
              <a:t>faston</a:t>
            </a:r>
            <a:r>
              <a:rPr lang="es-ES" dirty="0"/>
              <a:t> cilíndricos, según el calibre del cable donde se inserta: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cilíndrico para AWG 26:</a:t>
            </a:r>
            <a:br>
              <a:rPr lang="es-ES" dirty="0"/>
            </a:br>
            <a:r>
              <a:rPr lang="es-ES" sz="1400" dirty="0">
                <a:hlinkClick r:id="rId3"/>
              </a:rPr>
              <a:t>https://es.rs-online.com/web/p/products/1787282/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cilíndrico para AWG 18: </a:t>
            </a:r>
            <a:br>
              <a:rPr lang="es-ES" dirty="0"/>
            </a:br>
            <a:r>
              <a:rPr lang="es-ES" sz="1400" dirty="0">
                <a:hlinkClick r:id="rId4"/>
              </a:rPr>
              <a:t>https://es.rs-online.com/web/p/products/1225201/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cilíndrico para AWG14: </a:t>
            </a:r>
            <a:br>
              <a:rPr lang="es-ES" dirty="0"/>
            </a:br>
            <a:r>
              <a:rPr lang="es-ES" sz="1400" dirty="0">
                <a:hlinkClick r:id="rId5"/>
              </a:rPr>
              <a:t>https://es.rs-online.com/web/p/products/8046714/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Ciertos conectores tienen terminación de conexión rápida (</a:t>
            </a:r>
            <a:r>
              <a:rPr lang="es-ES" dirty="0" err="1"/>
              <a:t>faston</a:t>
            </a:r>
            <a:r>
              <a:rPr lang="es-ES" dirty="0"/>
              <a:t> macho). Se ha de incorporar </a:t>
            </a:r>
            <a:r>
              <a:rPr lang="es-ES" dirty="0" err="1"/>
              <a:t>faston</a:t>
            </a:r>
            <a:r>
              <a:rPr lang="es-ES" dirty="0"/>
              <a:t> hembra del en el extremo para la conexión del calibre correspondiente al cable: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hembra para AWG 26: </a:t>
            </a:r>
            <a:b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https://www.digikey.es/product-detail/es/te-connectivity-amp-connectors/61818-1/A104101CT-ND/3045335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hembra para AWG 18: </a:t>
            </a:r>
            <a:br>
              <a:rPr lang="es-ES" dirty="0"/>
            </a:br>
            <a:r>
              <a:rPr lang="en-GB" sz="1400" dirty="0">
                <a:hlinkClick r:id="rId7"/>
              </a:rPr>
              <a:t>https://www.digikey.es/product-detail/es/te-connectivity-amp-connectors/42068/A24745CT-ND/456662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Faston</a:t>
            </a:r>
            <a:r>
              <a:rPr lang="es-ES" dirty="0"/>
              <a:t> hembra para AWG14 : </a:t>
            </a:r>
            <a:br>
              <a:rPr lang="es-ES" dirty="0"/>
            </a:br>
            <a:r>
              <a:rPr lang="es-ES" sz="1400" dirty="0">
                <a:hlinkClick r:id="rId8"/>
              </a:rPr>
              <a:t>https://www.digikey.es/product-detail/es/te-connectivity-amp-connectors/62852-1/A27760CT-ND/456848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E00A29-A676-456D-918D-3D557C6B4E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2122" y="2180140"/>
            <a:ext cx="893967" cy="833121"/>
          </a:xfrm>
          <a:prstGeom prst="rect">
            <a:avLst/>
          </a:prstGeom>
        </p:spPr>
      </p:pic>
      <p:pic>
        <p:nvPicPr>
          <p:cNvPr id="2050" name="Picture 2" descr="42068 TE Connectivity AMP Connectors | A24745CT-ND DigiKey Electronics">
            <a:extLst>
              <a:ext uri="{FF2B5EF4-FFF2-40B4-BE49-F238E27FC236}">
                <a16:creationId xmlns:a16="http://schemas.microsoft.com/office/drawing/2014/main" id="{32BDDAA8-A76D-4EEA-9C89-14A5A9C81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502122" y="4677860"/>
            <a:ext cx="833120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7308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Conectores A y B: </a:t>
            </a:r>
          </a:p>
          <a:p>
            <a:r>
              <a:rPr lang="en-GB" sz="1200" dirty="0">
                <a:hlinkClick r:id="rId3"/>
              </a:rPr>
              <a:t>https://www.digikey.es/products/es?keywords=455-1902-ND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https://www.digikey.es/product-detail/es/3m/8124-08-100/3M156817-5-ND/8257536</a:t>
            </a:r>
            <a:endParaRPr lang="es-ES" sz="1200" dirty="0"/>
          </a:p>
          <a:p>
            <a:r>
              <a:rPr lang="es-ES" sz="1400" dirty="0"/>
              <a:t>Contactos para </a:t>
            </a:r>
            <a:r>
              <a:rPr lang="es-ES" sz="1400" dirty="0" err="1"/>
              <a:t>crimpar</a:t>
            </a:r>
            <a:r>
              <a:rPr lang="es-ES" sz="1400" dirty="0"/>
              <a:t> el cable:</a:t>
            </a:r>
          </a:p>
          <a:p>
            <a:r>
              <a:rPr lang="es-ES" sz="1200" dirty="0">
                <a:hlinkClick r:id="rId5"/>
              </a:rPr>
              <a:t>https://www.digikey.es/product-detail/es/jst-sales-america-inc/SXH-001T-P0.6/455-1135-1-ND/527370</a:t>
            </a:r>
            <a:endParaRPr lang="es-ES" sz="12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422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entrada TB1 - Principal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25684"/>
              </p:ext>
            </p:extLst>
          </p:nvPr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 dirty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Conector enchufable 8 terminales, paso 2.5 mm, contactos </a:t>
                      </a:r>
                      <a:r>
                        <a:rPr kumimoji="0" lang="es-E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crimpables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XHP-8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noProof="0" dirty="0"/>
                        <a:t>Conector enchufable 8 terminales, paso 2.5 mm, contactos </a:t>
                      </a:r>
                      <a:r>
                        <a:rPr lang="es-ES" sz="1400" noProof="0" dirty="0" err="1"/>
                        <a:t>crimpables</a:t>
                      </a:r>
                      <a:r>
                        <a:rPr lang="es-ES" sz="1400" noProof="0" dirty="0"/>
                        <a:t> XHP-8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Plano, 8 conductores, AWG 22, paso 2.54 mm</a:t>
                      </a:r>
                      <a:endParaRPr lang="en-GB" sz="1400" dirty="0"/>
                    </a:p>
                    <a:p>
                      <a:endParaRPr lang="es-ES" sz="14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3.5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A51FCA2-D6CE-41A5-AB48-1719D8D51379}"/>
              </a:ext>
            </a:extLst>
          </p:cNvPr>
          <p:cNvSpPr txBox="1"/>
          <p:nvPr/>
        </p:nvSpPr>
        <p:spPr>
          <a:xfrm>
            <a:off x="3405683" y="2814600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4E87FC3-D2D0-41BC-8DB3-35D4E161B560}"/>
              </a:ext>
            </a:extLst>
          </p:cNvPr>
          <p:cNvSpPr txBox="1"/>
          <p:nvPr/>
        </p:nvSpPr>
        <p:spPr>
          <a:xfrm>
            <a:off x="1775030" y="2575600"/>
            <a:ext cx="191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CA1DC8B-1EDC-4243-8394-D99C5B895465}"/>
              </a:ext>
            </a:extLst>
          </p:cNvPr>
          <p:cNvSpPr txBox="1"/>
          <p:nvPr/>
        </p:nvSpPr>
        <p:spPr>
          <a:xfrm>
            <a:off x="4951835" y="3017149"/>
            <a:ext cx="64498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según el diagrama de conexión.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La conexión a ambos conectores se hace mediante contactos crimpados. </a:t>
            </a:r>
          </a:p>
        </p:txBody>
      </p:sp>
      <p:sp>
        <p:nvSpPr>
          <p:cNvPr id="2" name="AutoShape 2" descr="0008500032 Molex | WM2623-ND DigiKey Electronics">
            <a:extLst>
              <a:ext uri="{FF2B5EF4-FFF2-40B4-BE49-F238E27FC236}">
                <a16:creationId xmlns:a16="http://schemas.microsoft.com/office/drawing/2014/main" id="{E49E45E5-0EE4-4DF4-9FE9-FC17B26CA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085C000-E22D-412E-BDD2-3D8A24DDC2AD}"/>
              </a:ext>
            </a:extLst>
          </p:cNvPr>
          <p:cNvSpPr txBox="1"/>
          <p:nvPr/>
        </p:nvSpPr>
        <p:spPr>
          <a:xfrm>
            <a:off x="278513" y="2737394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  <a:endParaRPr lang="en-GB" sz="16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AC6A56C-0AA5-4B32-9D36-D5230E5AF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141" y="5273777"/>
            <a:ext cx="1386060" cy="1386060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FA12705D-ED86-4D71-8F98-CE524B6CF7BB}"/>
              </a:ext>
            </a:extLst>
          </p:cNvPr>
          <p:cNvSpPr/>
          <p:nvPr/>
        </p:nvSpPr>
        <p:spPr>
          <a:xfrm>
            <a:off x="2499702" y="4873539"/>
            <a:ext cx="2190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Contactos para </a:t>
            </a:r>
            <a:r>
              <a:rPr lang="es-ES" sz="1600" dirty="0" err="1"/>
              <a:t>crimpar</a:t>
            </a:r>
            <a:r>
              <a:rPr lang="es-ES" sz="1600" dirty="0"/>
              <a:t> el cable del conector B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34A5D42-A19A-4557-8DF5-141AF65E0155}"/>
              </a:ext>
            </a:extLst>
          </p:cNvPr>
          <p:cNvGrpSpPr/>
          <p:nvPr/>
        </p:nvGrpSpPr>
        <p:grpSpPr>
          <a:xfrm>
            <a:off x="3044803" y="3331106"/>
            <a:ext cx="1660816" cy="1142097"/>
            <a:chOff x="3044803" y="3331106"/>
            <a:chExt cx="1660816" cy="1142097"/>
          </a:xfrm>
        </p:grpSpPr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22B3B0A2-5FB0-43D4-AED8-67319ECAD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818" y="3847387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1BAA419A-0785-468D-96F2-E93934C823FC}"/>
                </a:ext>
              </a:extLst>
            </p:cNvPr>
            <p:cNvSpPr txBox="1"/>
            <p:nvPr/>
          </p:nvSpPr>
          <p:spPr>
            <a:xfrm>
              <a:off x="3409232" y="3941103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D66724E9-71BA-4826-AA8F-B9788B48E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9140" y="3756672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E9B543A9-0F97-43D5-93CD-95E35E01963C}"/>
                </a:ext>
              </a:extLst>
            </p:cNvPr>
            <p:cNvSpPr txBox="1"/>
            <p:nvPr/>
          </p:nvSpPr>
          <p:spPr>
            <a:xfrm>
              <a:off x="3195554" y="3850388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1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2" descr="XHP-8 JST Sales America Inc. | 455-1902-ND DigiKey Electronics">
              <a:hlinkClick r:id="rId7"/>
              <a:extLst>
                <a:ext uri="{FF2B5EF4-FFF2-40B4-BE49-F238E27FC236}">
                  <a16:creationId xmlns:a16="http://schemas.microsoft.com/office/drawing/2014/main" id="{AD37BEE0-F0A5-41ED-881D-96B2D155D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74" b="17654"/>
            <a:stretch/>
          </p:blipFill>
          <p:spPr bwMode="auto">
            <a:xfrm>
              <a:off x="3074660" y="3331106"/>
              <a:ext cx="1630959" cy="932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0CDF4917-9A3E-4A5E-9D78-4E49421FF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1048" y="4059506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E74AA1C-9601-4DF9-8595-47EF15E8B383}"/>
                </a:ext>
              </a:extLst>
            </p:cNvPr>
            <p:cNvSpPr txBox="1"/>
            <p:nvPr/>
          </p:nvSpPr>
          <p:spPr>
            <a:xfrm>
              <a:off x="4157462" y="4153222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1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2C48489A-3DAE-461F-A9EB-DBA32497D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5445" y="4012920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66F2F27-405F-47E9-9F2A-A272783AD6D7}"/>
                </a:ext>
              </a:extLst>
            </p:cNvPr>
            <p:cNvSpPr txBox="1"/>
            <p:nvPr/>
          </p:nvSpPr>
          <p:spPr>
            <a:xfrm>
              <a:off x="3991859" y="4106636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A1C6A01D-EE98-4B9F-9548-5DEA166A4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7124" y="3972697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E6A6F9B-1AEA-4E1F-A90A-7B625A642C85}"/>
                </a:ext>
              </a:extLst>
            </p:cNvPr>
            <p:cNvSpPr txBox="1"/>
            <p:nvPr/>
          </p:nvSpPr>
          <p:spPr>
            <a:xfrm>
              <a:off x="3843538" y="4066413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3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D39EE562-C4BC-467B-81A7-7A913BC88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434" y="3944333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F429BDA-67AF-45B3-8248-8E052879FB8A}"/>
                </a:ext>
              </a:extLst>
            </p:cNvPr>
            <p:cNvSpPr txBox="1"/>
            <p:nvPr/>
          </p:nvSpPr>
          <p:spPr>
            <a:xfrm>
              <a:off x="3675848" y="4038049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4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CD380AE9-4423-4B58-B18C-CD197C5EF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0570" y="3902057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55D8DAFA-610E-4348-A893-132252D4F219}"/>
                </a:ext>
              </a:extLst>
            </p:cNvPr>
            <p:cNvSpPr txBox="1"/>
            <p:nvPr/>
          </p:nvSpPr>
          <p:spPr>
            <a:xfrm>
              <a:off x="3516984" y="3995773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5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0EB5E9E4-8DBB-4444-80CA-62DF14BE3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4066" y="3862378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9C4FE5D7-70EB-402E-B10B-2567E33E67D8}"/>
                </a:ext>
              </a:extLst>
            </p:cNvPr>
            <p:cNvSpPr txBox="1"/>
            <p:nvPr/>
          </p:nvSpPr>
          <p:spPr>
            <a:xfrm>
              <a:off x="3360480" y="3956094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6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50A702CB-B7ED-4074-9A22-7994B913B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897" y="3824719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56EBCA9-5136-48EB-998F-64943BE84AA8}"/>
                </a:ext>
              </a:extLst>
            </p:cNvPr>
            <p:cNvSpPr txBox="1"/>
            <p:nvPr/>
          </p:nvSpPr>
          <p:spPr>
            <a:xfrm>
              <a:off x="3199311" y="3918435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7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7D9008B4-F167-457C-8DF1-71819EAEC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8389" y="3778027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232E5DB3-393A-49FA-9B29-5CEA543478F1}"/>
                </a:ext>
              </a:extLst>
            </p:cNvPr>
            <p:cNvSpPr txBox="1"/>
            <p:nvPr/>
          </p:nvSpPr>
          <p:spPr>
            <a:xfrm>
              <a:off x="3044803" y="3871743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8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1E47E78-FBE4-48F7-9FAA-F5198AB6CA9C}"/>
              </a:ext>
            </a:extLst>
          </p:cNvPr>
          <p:cNvGrpSpPr/>
          <p:nvPr/>
        </p:nvGrpSpPr>
        <p:grpSpPr>
          <a:xfrm>
            <a:off x="114214" y="3165438"/>
            <a:ext cx="1660816" cy="1142097"/>
            <a:chOff x="3044803" y="3331106"/>
            <a:chExt cx="1660816" cy="1142097"/>
          </a:xfrm>
        </p:grpSpPr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F61B474A-9A26-471D-9694-9669EE974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818" y="3847387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61562DEB-4C12-48BE-9020-754C4810E6DF}"/>
                </a:ext>
              </a:extLst>
            </p:cNvPr>
            <p:cNvSpPr txBox="1"/>
            <p:nvPr/>
          </p:nvSpPr>
          <p:spPr>
            <a:xfrm>
              <a:off x="3409232" y="3941103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2349BACB-1C40-4088-A71C-3EC036237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9140" y="3756672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E9C86F1A-B4D1-4341-B517-90E01FCB1D3D}"/>
                </a:ext>
              </a:extLst>
            </p:cNvPr>
            <p:cNvSpPr txBox="1"/>
            <p:nvPr/>
          </p:nvSpPr>
          <p:spPr>
            <a:xfrm>
              <a:off x="3195554" y="3850388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1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pic>
          <p:nvPicPr>
            <p:cNvPr id="58" name="Picture 2" descr="XHP-8 JST Sales America Inc. | 455-1902-ND DigiKey Electronics">
              <a:hlinkClick r:id="rId7"/>
              <a:extLst>
                <a:ext uri="{FF2B5EF4-FFF2-40B4-BE49-F238E27FC236}">
                  <a16:creationId xmlns:a16="http://schemas.microsoft.com/office/drawing/2014/main" id="{94FBC0AE-F6EA-48D0-BAB6-943E4F39B2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74" b="17654"/>
            <a:stretch/>
          </p:blipFill>
          <p:spPr bwMode="auto">
            <a:xfrm>
              <a:off x="3074660" y="3331106"/>
              <a:ext cx="1630959" cy="932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D4E94F70-8913-4B5F-A863-61AB5D37E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1048" y="4059506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22FB1242-AF56-4BAF-96DB-817DE6533A46}"/>
                </a:ext>
              </a:extLst>
            </p:cNvPr>
            <p:cNvSpPr txBox="1"/>
            <p:nvPr/>
          </p:nvSpPr>
          <p:spPr>
            <a:xfrm>
              <a:off x="4157462" y="4153222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1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54EEB2A8-8EBC-4AD6-8D2D-EA1C6EAD4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5445" y="4012920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8F814DCC-D29F-4AB2-B20D-DEAA71168599}"/>
                </a:ext>
              </a:extLst>
            </p:cNvPr>
            <p:cNvSpPr txBox="1"/>
            <p:nvPr/>
          </p:nvSpPr>
          <p:spPr>
            <a:xfrm>
              <a:off x="3991859" y="4106636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6B580D65-E20A-405B-AAA8-0A201ACAC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7124" y="3972697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0DCD0486-F0EA-42D1-9850-E1BEEE50EA64}"/>
                </a:ext>
              </a:extLst>
            </p:cNvPr>
            <p:cNvSpPr txBox="1"/>
            <p:nvPr/>
          </p:nvSpPr>
          <p:spPr>
            <a:xfrm>
              <a:off x="3843538" y="4066413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3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71E9DB8B-4542-4356-BCD7-6B8F5D5B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434" y="3944333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C0151050-DFE9-435F-8AEB-9C0A1B446276}"/>
                </a:ext>
              </a:extLst>
            </p:cNvPr>
            <p:cNvSpPr txBox="1"/>
            <p:nvPr/>
          </p:nvSpPr>
          <p:spPr>
            <a:xfrm>
              <a:off x="3675848" y="4038049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4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3EEDFA0E-469B-4EF6-8ACE-D2FFE2C56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0570" y="3902057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F5DD71D7-E8D7-4F15-99C2-3D51802B28AA}"/>
                </a:ext>
              </a:extLst>
            </p:cNvPr>
            <p:cNvSpPr txBox="1"/>
            <p:nvPr/>
          </p:nvSpPr>
          <p:spPr>
            <a:xfrm>
              <a:off x="3516984" y="3995773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5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336E3265-E038-4496-9EB6-24710502C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4066" y="3862378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60B00420-9151-425E-BE21-55C6DB48AF49}"/>
                </a:ext>
              </a:extLst>
            </p:cNvPr>
            <p:cNvSpPr txBox="1"/>
            <p:nvPr/>
          </p:nvSpPr>
          <p:spPr>
            <a:xfrm>
              <a:off x="3360480" y="3956094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6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5CFC348B-F950-494E-BD18-E87FF4136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897" y="3824719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5AB61314-5EC6-4947-BC84-57357591BF8A}"/>
                </a:ext>
              </a:extLst>
            </p:cNvPr>
            <p:cNvSpPr txBox="1"/>
            <p:nvPr/>
          </p:nvSpPr>
          <p:spPr>
            <a:xfrm>
              <a:off x="3199311" y="3918435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7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40FF0DC2-180F-4F85-814F-74743B4BE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8389" y="3778027"/>
              <a:ext cx="66543" cy="1574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5AE82379-28C3-4CA3-A53C-08B3BD48EEB3}"/>
                </a:ext>
              </a:extLst>
            </p:cNvPr>
            <p:cNvSpPr txBox="1"/>
            <p:nvPr/>
          </p:nvSpPr>
          <p:spPr>
            <a:xfrm>
              <a:off x="3044803" y="3871743"/>
              <a:ext cx="238967" cy="31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8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5EA0E13D-350F-4C05-B718-5B37595327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607" y="1388898"/>
            <a:ext cx="3761594" cy="1281422"/>
          </a:xfrm>
          <a:prstGeom prst="rect">
            <a:avLst/>
          </a:prstGeom>
        </p:spPr>
      </p:pic>
      <p:pic>
        <p:nvPicPr>
          <p:cNvPr id="1028" name="Picture 4" descr="8124/08 100 3M | 3M156817-5-ND DigiKey Electronics">
            <a:extLst>
              <a:ext uri="{FF2B5EF4-FFF2-40B4-BE49-F238E27FC236}">
                <a16:creationId xmlns:a16="http://schemas.microsoft.com/office/drawing/2014/main" id="{9845138C-4881-4797-8DC0-A1EEBE4D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33" y="2884308"/>
            <a:ext cx="913921" cy="91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7308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Conectores A y B: </a:t>
            </a:r>
          </a:p>
          <a:p>
            <a:r>
              <a:rPr lang="en-GB" sz="1200" dirty="0">
                <a:hlinkClick r:id="rId3"/>
              </a:rPr>
              <a:t>https://www.digikey.es/products/es?keywords=455-2268-ND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https://www.digikey.es/product-detail/es/3m/8124-08-100/3M156817-5-ND/8257536</a:t>
            </a:r>
            <a:endParaRPr lang="es-ES" sz="1200" dirty="0"/>
          </a:p>
          <a:p>
            <a:r>
              <a:rPr lang="es-ES" sz="1400" dirty="0"/>
              <a:t>Contactos para </a:t>
            </a:r>
            <a:r>
              <a:rPr lang="es-ES" sz="1400" dirty="0" err="1"/>
              <a:t>crimpar</a:t>
            </a:r>
            <a:r>
              <a:rPr lang="es-ES" sz="1400" dirty="0"/>
              <a:t> el cable:</a:t>
            </a:r>
          </a:p>
          <a:p>
            <a:r>
              <a:rPr lang="es-ES" sz="1200" dirty="0">
                <a:hlinkClick r:id="rId5"/>
              </a:rPr>
              <a:t>https://www.digikey.es/product-detail/es/jst-sales-america-inc/SXH-001T-P0.6/455-1135-1-ND/527370</a:t>
            </a:r>
            <a:endParaRPr lang="es-ES" sz="12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salida TB1 - Principal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9031"/>
              </p:ext>
            </p:extLst>
          </p:nvPr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 dirty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Conector enchufable 5 terminales, paso 2.5 mm, contactos </a:t>
                      </a:r>
                      <a:r>
                        <a:rPr kumimoji="0" lang="es-E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crimpables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XHP-5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noProof="0" dirty="0"/>
                        <a:t>Conector enchufable 5 terminales, paso 2.5 mm, contactos </a:t>
                      </a:r>
                      <a:r>
                        <a:rPr lang="es-ES" sz="1400" noProof="0" dirty="0" err="1"/>
                        <a:t>crimpables</a:t>
                      </a:r>
                      <a:r>
                        <a:rPr lang="es-ES" sz="1400" noProof="0" dirty="0"/>
                        <a:t> XHP-5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Plano, 8 conductores, AWG 22, paso 2.54 mm</a:t>
                      </a:r>
                      <a:endParaRPr lang="en-GB" sz="1400" dirty="0"/>
                    </a:p>
                    <a:p>
                      <a:endParaRPr lang="es-ES" sz="14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3.5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A51FCA2-D6CE-41A5-AB48-1719D8D51379}"/>
              </a:ext>
            </a:extLst>
          </p:cNvPr>
          <p:cNvSpPr txBox="1"/>
          <p:nvPr/>
        </p:nvSpPr>
        <p:spPr>
          <a:xfrm>
            <a:off x="3405683" y="2814600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4E87FC3-D2D0-41BC-8DB3-35D4E161B560}"/>
              </a:ext>
            </a:extLst>
          </p:cNvPr>
          <p:cNvSpPr txBox="1"/>
          <p:nvPr/>
        </p:nvSpPr>
        <p:spPr>
          <a:xfrm>
            <a:off x="1775030" y="2575600"/>
            <a:ext cx="191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CA1DC8B-1EDC-4243-8394-D99C5B895465}"/>
              </a:ext>
            </a:extLst>
          </p:cNvPr>
          <p:cNvSpPr txBox="1"/>
          <p:nvPr/>
        </p:nvSpPr>
        <p:spPr>
          <a:xfrm>
            <a:off x="4951835" y="3017149"/>
            <a:ext cx="6449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según el diagrama de conexión.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Se proporciona cable plano de 8 conductores. Quitar los conductores no utilizados.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La conexión a ambos conectores se hace mediante contactos crimpados. </a:t>
            </a:r>
          </a:p>
        </p:txBody>
      </p:sp>
      <p:sp>
        <p:nvSpPr>
          <p:cNvPr id="2" name="AutoShape 2" descr="0008500032 Molex | WM2623-ND DigiKey Electronics">
            <a:extLst>
              <a:ext uri="{FF2B5EF4-FFF2-40B4-BE49-F238E27FC236}">
                <a16:creationId xmlns:a16="http://schemas.microsoft.com/office/drawing/2014/main" id="{E49E45E5-0EE4-4DF4-9FE9-FC17B26CA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085C000-E22D-412E-BDD2-3D8A24DDC2AD}"/>
              </a:ext>
            </a:extLst>
          </p:cNvPr>
          <p:cNvSpPr txBox="1"/>
          <p:nvPr/>
        </p:nvSpPr>
        <p:spPr>
          <a:xfrm>
            <a:off x="278513" y="2737394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  <a:endParaRPr lang="en-GB" sz="16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AC6A56C-0AA5-4B32-9D36-D5230E5AF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141" y="5273777"/>
            <a:ext cx="1386060" cy="1386060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FA12705D-ED86-4D71-8F98-CE524B6CF7BB}"/>
              </a:ext>
            </a:extLst>
          </p:cNvPr>
          <p:cNvSpPr/>
          <p:nvPr/>
        </p:nvSpPr>
        <p:spPr>
          <a:xfrm>
            <a:off x="2499702" y="4873539"/>
            <a:ext cx="2190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Contactos para </a:t>
            </a:r>
            <a:r>
              <a:rPr lang="es-ES" sz="1600" dirty="0" err="1"/>
              <a:t>crimpar</a:t>
            </a:r>
            <a:r>
              <a:rPr lang="es-ES" sz="1600" dirty="0"/>
              <a:t> el cable del conector B</a:t>
            </a:r>
          </a:p>
        </p:txBody>
      </p:sp>
      <p:pic>
        <p:nvPicPr>
          <p:cNvPr id="1028" name="Picture 4" descr="8124/08 100 3M | 3M156817-5-ND DigiKey Electronics">
            <a:extLst>
              <a:ext uri="{FF2B5EF4-FFF2-40B4-BE49-F238E27FC236}">
                <a16:creationId xmlns:a16="http://schemas.microsoft.com/office/drawing/2014/main" id="{9845138C-4881-4797-8DC0-A1EEBE4D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33" y="2884308"/>
            <a:ext cx="913921" cy="91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upo 97">
            <a:extLst>
              <a:ext uri="{FF2B5EF4-FFF2-40B4-BE49-F238E27FC236}">
                <a16:creationId xmlns:a16="http://schemas.microsoft.com/office/drawing/2014/main" id="{F742C928-3E58-49FA-802D-9F561F63B26F}"/>
              </a:ext>
            </a:extLst>
          </p:cNvPr>
          <p:cNvGrpSpPr/>
          <p:nvPr/>
        </p:nvGrpSpPr>
        <p:grpSpPr>
          <a:xfrm>
            <a:off x="121820" y="3188287"/>
            <a:ext cx="1606386" cy="1236056"/>
            <a:chOff x="3096854" y="3188287"/>
            <a:chExt cx="1606386" cy="1236056"/>
          </a:xfrm>
        </p:grpSpPr>
        <p:pic>
          <p:nvPicPr>
            <p:cNvPr id="99" name="Picture 2" descr="XHP-5 JST Sales America Inc. | 455-2268-ND DigiKey Electronics">
              <a:extLst>
                <a:ext uri="{FF2B5EF4-FFF2-40B4-BE49-F238E27FC236}">
                  <a16:creationId xmlns:a16="http://schemas.microsoft.com/office/drawing/2014/main" id="{7780A102-621A-4F5C-B9DE-80302D3588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10" b="17863"/>
            <a:stretch/>
          </p:blipFill>
          <p:spPr bwMode="auto">
            <a:xfrm>
              <a:off x="3096854" y="3188287"/>
              <a:ext cx="1606386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0" name="Conector recto de flecha 99">
              <a:extLst>
                <a:ext uri="{FF2B5EF4-FFF2-40B4-BE49-F238E27FC236}">
                  <a16:creationId xmlns:a16="http://schemas.microsoft.com/office/drawing/2014/main" id="{9054B728-D61B-4B27-998B-74B37BE07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401" y="3888773"/>
              <a:ext cx="90967" cy="218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BD48D1C4-477C-4400-BAE6-400F6CAA3401}"/>
                </a:ext>
              </a:extLst>
            </p:cNvPr>
            <p:cNvSpPr txBox="1"/>
            <p:nvPr/>
          </p:nvSpPr>
          <p:spPr>
            <a:xfrm>
              <a:off x="3800815" y="4043513"/>
              <a:ext cx="23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2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02" name="Conector recto de flecha 101">
              <a:extLst>
                <a:ext uri="{FF2B5EF4-FFF2-40B4-BE49-F238E27FC236}">
                  <a16:creationId xmlns:a16="http://schemas.microsoft.com/office/drawing/2014/main" id="{AE294B0F-8ACF-4593-AECF-49FD9BEE3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439" y="3931049"/>
              <a:ext cx="90967" cy="218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A3886159-57B5-43B0-AA91-DC246100F705}"/>
                </a:ext>
              </a:extLst>
            </p:cNvPr>
            <p:cNvSpPr txBox="1"/>
            <p:nvPr/>
          </p:nvSpPr>
          <p:spPr>
            <a:xfrm>
              <a:off x="4010853" y="4085789"/>
              <a:ext cx="23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1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04" name="Conector recto de flecha 103">
              <a:extLst>
                <a:ext uri="{FF2B5EF4-FFF2-40B4-BE49-F238E27FC236}">
                  <a16:creationId xmlns:a16="http://schemas.microsoft.com/office/drawing/2014/main" id="{1377399B-2826-44B2-98B7-84091C130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6567" y="3797357"/>
              <a:ext cx="90967" cy="218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81AF66B9-DEC9-4C1A-AE19-875B253873AA}"/>
                </a:ext>
              </a:extLst>
            </p:cNvPr>
            <p:cNvSpPr txBox="1"/>
            <p:nvPr/>
          </p:nvSpPr>
          <p:spPr>
            <a:xfrm>
              <a:off x="3342981" y="3952097"/>
              <a:ext cx="23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4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3569ABF4-E2FA-4D62-A746-DBC042EE6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6605" y="3839633"/>
              <a:ext cx="90967" cy="218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E52650E6-C8F6-4FA8-BC94-3D35EF265416}"/>
                </a:ext>
              </a:extLst>
            </p:cNvPr>
            <p:cNvSpPr txBox="1"/>
            <p:nvPr/>
          </p:nvSpPr>
          <p:spPr>
            <a:xfrm>
              <a:off x="3553019" y="3994373"/>
              <a:ext cx="23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3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6C645968-B6C4-44AB-A933-96DD62130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039" y="3755081"/>
              <a:ext cx="90967" cy="218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F746948D-6EC4-486D-8114-954B2877295F}"/>
                </a:ext>
              </a:extLst>
            </p:cNvPr>
            <p:cNvSpPr txBox="1"/>
            <p:nvPr/>
          </p:nvSpPr>
          <p:spPr>
            <a:xfrm>
              <a:off x="3114453" y="3909821"/>
              <a:ext cx="23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5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B6D1D868-52DA-43E6-B757-F5B7DA649C3D}"/>
              </a:ext>
            </a:extLst>
          </p:cNvPr>
          <p:cNvGrpSpPr/>
          <p:nvPr/>
        </p:nvGrpSpPr>
        <p:grpSpPr>
          <a:xfrm>
            <a:off x="3122384" y="3188287"/>
            <a:ext cx="1606386" cy="1236056"/>
            <a:chOff x="3096854" y="3188287"/>
            <a:chExt cx="1606386" cy="1236056"/>
          </a:xfrm>
        </p:grpSpPr>
        <p:pic>
          <p:nvPicPr>
            <p:cNvPr id="111" name="Picture 2" descr="XHP-5 JST Sales America Inc. | 455-2268-ND DigiKey Electronics">
              <a:extLst>
                <a:ext uri="{FF2B5EF4-FFF2-40B4-BE49-F238E27FC236}">
                  <a16:creationId xmlns:a16="http://schemas.microsoft.com/office/drawing/2014/main" id="{35EC6F1E-A562-4ADB-8954-E1753F521A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10" b="17863"/>
            <a:stretch/>
          </p:blipFill>
          <p:spPr bwMode="auto">
            <a:xfrm>
              <a:off x="3096854" y="3188287"/>
              <a:ext cx="1606386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7FFA9F93-B546-47F5-9C98-1474179D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401" y="3888773"/>
              <a:ext cx="90967" cy="218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680A5526-8362-484C-BAF1-8AB42AA16917}"/>
                </a:ext>
              </a:extLst>
            </p:cNvPr>
            <p:cNvSpPr txBox="1"/>
            <p:nvPr/>
          </p:nvSpPr>
          <p:spPr>
            <a:xfrm>
              <a:off x="3800815" y="4043513"/>
              <a:ext cx="23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2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14" name="Conector recto de flecha 113">
              <a:extLst>
                <a:ext uri="{FF2B5EF4-FFF2-40B4-BE49-F238E27FC236}">
                  <a16:creationId xmlns:a16="http://schemas.microsoft.com/office/drawing/2014/main" id="{A33D2AA1-33A4-4F50-9E90-CCE489692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439" y="3931049"/>
              <a:ext cx="90967" cy="218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48E67B10-7138-46EC-BE43-7F070354DC84}"/>
                </a:ext>
              </a:extLst>
            </p:cNvPr>
            <p:cNvSpPr txBox="1"/>
            <p:nvPr/>
          </p:nvSpPr>
          <p:spPr>
            <a:xfrm>
              <a:off x="4010853" y="4085789"/>
              <a:ext cx="23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1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C400CBB6-E450-4866-8F00-14DC1C941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6567" y="3797357"/>
              <a:ext cx="90967" cy="218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44D2658F-DEFD-45AD-A450-33A79B80E5F6}"/>
                </a:ext>
              </a:extLst>
            </p:cNvPr>
            <p:cNvSpPr txBox="1"/>
            <p:nvPr/>
          </p:nvSpPr>
          <p:spPr>
            <a:xfrm>
              <a:off x="3342981" y="3952097"/>
              <a:ext cx="23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4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B1C40615-1E86-4489-9FC4-C53A6ACF8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6605" y="3839633"/>
              <a:ext cx="90967" cy="218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04B41732-7BD4-46EC-A8DA-F972CB02C92C}"/>
                </a:ext>
              </a:extLst>
            </p:cNvPr>
            <p:cNvSpPr txBox="1"/>
            <p:nvPr/>
          </p:nvSpPr>
          <p:spPr>
            <a:xfrm>
              <a:off x="3553019" y="3994373"/>
              <a:ext cx="23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3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AAE87015-06A7-4416-931F-C1B77F08F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039" y="3755081"/>
              <a:ext cx="90967" cy="218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3C886037-CD9B-4A12-8014-749E4AC3FFF4}"/>
                </a:ext>
              </a:extLst>
            </p:cNvPr>
            <p:cNvSpPr txBox="1"/>
            <p:nvPr/>
          </p:nvSpPr>
          <p:spPr>
            <a:xfrm>
              <a:off x="3114453" y="3909821"/>
              <a:ext cx="23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5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2" name="Imagen 121">
            <a:extLst>
              <a:ext uri="{FF2B5EF4-FFF2-40B4-BE49-F238E27FC236}">
                <a16:creationId xmlns:a16="http://schemas.microsoft.com/office/drawing/2014/main" id="{6BFDCC01-4B79-4896-8BA7-7E8EFCC686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126" y="1810528"/>
            <a:ext cx="3630855" cy="8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1873BE68-E90F-4266-A3B7-A81A077CE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0" t="23621" r="534" b="58253"/>
          <a:stretch/>
        </p:blipFill>
        <p:spPr bwMode="auto">
          <a:xfrm rot="10800000">
            <a:off x="2180771" y="5716707"/>
            <a:ext cx="1085536" cy="10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287224" y="4150754"/>
            <a:ext cx="122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275293" y="4150754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5204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s-ES" sz="1200" dirty="0">
                <a:hlinkClick r:id="rId4"/>
              </a:rPr>
              <a:t>https://www.digikey.es/product-detail/es/3m/89126-0101/MKC26A-ND/229695</a:t>
            </a:r>
            <a:endParaRPr lang="es-ES" sz="1200" dirty="0"/>
          </a:p>
          <a:p>
            <a:r>
              <a:rPr lang="es-ES" sz="1400" dirty="0"/>
              <a:t>Conector B:</a:t>
            </a:r>
          </a:p>
          <a:p>
            <a:r>
              <a:rPr lang="es-ES" sz="1200" dirty="0">
                <a:hlinkClick r:id="rId4"/>
              </a:rPr>
              <a:t>https://www.digikey.es/product-detail/es/3m/89126-0101/MKC26A-ND/229695</a:t>
            </a:r>
            <a:endParaRPr lang="es-ES" sz="1200" dirty="0"/>
          </a:p>
          <a:p>
            <a:r>
              <a:rPr lang="es-ES" sz="1400" dirty="0"/>
              <a:t>Cable:</a:t>
            </a:r>
          </a:p>
          <a:p>
            <a:r>
              <a:rPr lang="es-ES" sz="1200" dirty="0">
                <a:hlinkClick r:id="rId5"/>
              </a:rPr>
              <a:t>https://www.digikey.es/products/es?keywords=3M157871-1-ND</a:t>
            </a:r>
            <a:endParaRPr lang="en-GB" sz="12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E46FBD5-80A8-43AA-A281-211C4FFA7B7E}"/>
              </a:ext>
            </a:extLst>
          </p:cNvPr>
          <p:cNvSpPr txBox="1"/>
          <p:nvPr/>
        </p:nvSpPr>
        <p:spPr>
          <a:xfrm>
            <a:off x="1806033" y="4036945"/>
            <a:ext cx="129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plano</a:t>
            </a:r>
            <a:endParaRPr lang="en-GB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054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plano los terminales que tienen el mismo número en ambos conectores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La entrada del cable en ambos conectores ha de ser por la cara opuesta a la que tiene la marca del pin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58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control digital TB3 -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MotherBoard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74881"/>
              </p:ext>
            </p:extLst>
          </p:nvPr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A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Conector B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Longitud cable (cm)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Unidades del cable</a:t>
                      </a:r>
                      <a:endParaRPr lang="en-GB" sz="1600" dirty="0"/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r>
                        <a:rPr lang="es-ES" sz="1400" dirty="0"/>
                        <a:t>Receptáculo, hembra, 26 posiciones, IDC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Receptáculo, hembra, 26 posiciones, IDC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Plano, AWG 28, 26</a:t>
                      </a:r>
                      <a:r>
                        <a:rPr lang="es-ES" sz="1400" noProof="0" dirty="0"/>
                        <a:t> conductores, </a:t>
                      </a:r>
                      <a:r>
                        <a:rPr lang="es-ES" sz="1400" dirty="0"/>
                        <a:t> paso 1.27 mm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10</a:t>
                      </a:r>
                      <a:endParaRPr lang="en-GB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pic>
        <p:nvPicPr>
          <p:cNvPr id="54" name="Picture 4" descr="3801/09 100 3M | 3M157987-5-ND DigiKey Electronics">
            <a:extLst>
              <a:ext uri="{FF2B5EF4-FFF2-40B4-BE49-F238E27FC236}">
                <a16:creationId xmlns:a16="http://schemas.microsoft.com/office/drawing/2014/main" id="{06CD7FE9-9E61-462C-BF93-854F0AF1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29" y="4382442"/>
            <a:ext cx="1290738" cy="12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F5257471-EFA0-480B-BF25-2555FD016F53}"/>
              </a:ext>
            </a:extLst>
          </p:cNvPr>
          <p:cNvSpPr/>
          <p:nvPr/>
        </p:nvSpPr>
        <p:spPr>
          <a:xfrm>
            <a:off x="416560" y="685938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46551395-D148-4589-BB07-410830BA6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6" b="21012"/>
          <a:stretch/>
        </p:blipFill>
        <p:spPr bwMode="auto">
          <a:xfrm rot="10800000">
            <a:off x="68233" y="4430820"/>
            <a:ext cx="1636961" cy="9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482DCA-D528-4D15-B6B3-986573E7A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6" b="21012"/>
          <a:stretch/>
        </p:blipFill>
        <p:spPr bwMode="auto">
          <a:xfrm rot="10800000">
            <a:off x="3155090" y="4441384"/>
            <a:ext cx="1636961" cy="9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DDC23F4-F943-4930-91FE-B35E6C979B89}"/>
              </a:ext>
            </a:extLst>
          </p:cNvPr>
          <p:cNvSpPr/>
          <p:nvPr/>
        </p:nvSpPr>
        <p:spPr>
          <a:xfrm>
            <a:off x="3190514" y="5067820"/>
            <a:ext cx="259935" cy="214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34911EC-CE08-471C-87F0-5CF3D8393312}"/>
              </a:ext>
            </a:extLst>
          </p:cNvPr>
          <p:cNvSpPr/>
          <p:nvPr/>
        </p:nvSpPr>
        <p:spPr>
          <a:xfrm>
            <a:off x="112541" y="5027811"/>
            <a:ext cx="259935" cy="214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0C6734D-8629-43A2-9B3C-53C52397A391}"/>
              </a:ext>
            </a:extLst>
          </p:cNvPr>
          <p:cNvSpPr/>
          <p:nvPr/>
        </p:nvSpPr>
        <p:spPr>
          <a:xfrm>
            <a:off x="2400855" y="5881222"/>
            <a:ext cx="645369" cy="481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0F7CABE-9203-46CB-884D-2D899F61B8B5}"/>
              </a:ext>
            </a:extLst>
          </p:cNvPr>
          <p:cNvCxnSpPr>
            <a:cxnSpLocks/>
            <a:stCxn id="27" idx="5"/>
            <a:endCxn id="22" idx="2"/>
          </p:cNvCxnSpPr>
          <p:nvPr/>
        </p:nvCxnSpPr>
        <p:spPr>
          <a:xfrm>
            <a:off x="334409" y="5211099"/>
            <a:ext cx="2066446" cy="910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E0C78F2-C610-49D7-8A92-8486156A24B2}"/>
              </a:ext>
            </a:extLst>
          </p:cNvPr>
          <p:cNvCxnSpPr>
            <a:cxnSpLocks/>
            <a:stCxn id="5" idx="4"/>
            <a:endCxn id="22" idx="7"/>
          </p:cNvCxnSpPr>
          <p:nvPr/>
        </p:nvCxnSpPr>
        <p:spPr>
          <a:xfrm flipH="1">
            <a:off x="2951712" y="5282555"/>
            <a:ext cx="368770" cy="6691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8E7CC5D-6D5C-4D97-B104-6ECBD22820F0}"/>
              </a:ext>
            </a:extLst>
          </p:cNvPr>
          <p:cNvSpPr txBox="1"/>
          <p:nvPr/>
        </p:nvSpPr>
        <p:spPr>
          <a:xfrm>
            <a:off x="2126359" y="6493327"/>
            <a:ext cx="253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Marca del pin 1</a:t>
            </a:r>
            <a:endParaRPr lang="en-GB" sz="16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ADC3BD-6064-42B4-8B8E-4B6B70F37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6" y="1106613"/>
            <a:ext cx="3522618" cy="30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251870" y="2678595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292787" y="2539469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573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n-GB" sz="1200" dirty="0">
                <a:hlinkClick r:id="rId3"/>
              </a:rPr>
              <a:t>https://www.digikey.es/product-detail/es/phoenix-contact/1757019/277-1011-ND/260379</a:t>
            </a:r>
            <a:endParaRPr lang="en-GB" sz="1200" dirty="0"/>
          </a:p>
          <a:p>
            <a:r>
              <a:rPr lang="es-ES" sz="1400" dirty="0"/>
              <a:t>Conector B:</a:t>
            </a:r>
          </a:p>
          <a:p>
            <a:r>
              <a:rPr lang="en-GB" sz="1200" dirty="0">
                <a:hlinkClick r:id="rId3"/>
              </a:rPr>
              <a:t>https://www.digikey.es/product-detail/es/phoenix-contact/1757019/277-1011-ND/260379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https://www.digikey.es/product-detail/es/tensility-international-corp/30-00395/T1293-5-ND/5270273</a:t>
            </a:r>
            <a:endParaRPr lang="es-ES" sz="12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14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el cable de 2 conductores los terminales según el diagrama de conexión.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En ambos extremos incluir terminales </a:t>
            </a:r>
            <a:r>
              <a:rPr lang="es-ES" sz="1400" dirty="0" err="1"/>
              <a:t>faston</a:t>
            </a:r>
            <a:r>
              <a:rPr lang="es-ES" sz="1400" dirty="0"/>
              <a:t> cilíndricos para cable AWG 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50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alimentación TB3 -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MotherBoard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16620"/>
              </p:ext>
            </p:extLst>
          </p:nvPr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2 terminales, paso 5.08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2 terminales, paso 5.08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noProof="0" dirty="0"/>
                        <a:t>Cable multifilar para 2 A, AWG 18, 2 conductores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84" name="Imagen 83" descr="1757019 Phoenix Contact | 277-1011-ND DigiKey Electronics">
            <a:extLst>
              <a:ext uri="{FF2B5EF4-FFF2-40B4-BE49-F238E27FC236}">
                <a16:creationId xmlns:a16="http://schemas.microsoft.com/office/drawing/2014/main" id="{89F56C1E-9F34-4077-BE9B-CA7A59B1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55" y="3046320"/>
            <a:ext cx="1241393" cy="1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3C891F84-6E6D-412F-B73E-C1D3AF7CBB31}"/>
              </a:ext>
            </a:extLst>
          </p:cNvPr>
          <p:cNvCxnSpPr>
            <a:cxnSpLocks/>
          </p:cNvCxnSpPr>
          <p:nvPr/>
        </p:nvCxnSpPr>
        <p:spPr>
          <a:xfrm flipV="1">
            <a:off x="3814927" y="4088207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D19B2E5-45E7-46E5-A318-1AEFF8B25AC9}"/>
              </a:ext>
            </a:extLst>
          </p:cNvPr>
          <p:cNvSpPr txBox="1"/>
          <p:nvPr/>
        </p:nvSpPr>
        <p:spPr>
          <a:xfrm>
            <a:off x="3634271" y="41819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6BDD07E6-800C-4650-8433-A8725C568715}"/>
              </a:ext>
            </a:extLst>
          </p:cNvPr>
          <p:cNvCxnSpPr>
            <a:cxnSpLocks/>
          </p:cNvCxnSpPr>
          <p:nvPr/>
        </p:nvCxnSpPr>
        <p:spPr>
          <a:xfrm flipV="1">
            <a:off x="3589789" y="3975975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21458CD-1EE9-4087-B65B-D0286C28469D}"/>
              </a:ext>
            </a:extLst>
          </p:cNvPr>
          <p:cNvSpPr txBox="1"/>
          <p:nvPr/>
        </p:nvSpPr>
        <p:spPr>
          <a:xfrm>
            <a:off x="3409133" y="40696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40A8BA-C0E9-4FA0-A1B3-0BE88277F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32" y="1841166"/>
            <a:ext cx="3732320" cy="6051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1B0E8FE-5142-4F5E-8C7C-B5CEA8F095C9}"/>
              </a:ext>
            </a:extLst>
          </p:cNvPr>
          <p:cNvSpPr txBox="1"/>
          <p:nvPr/>
        </p:nvSpPr>
        <p:spPr>
          <a:xfrm>
            <a:off x="1381648" y="2230710"/>
            <a:ext cx="191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corriente 2 A</a:t>
            </a:r>
            <a:endParaRPr lang="en-GB" sz="16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26483022-F172-4ABF-B723-83E76308E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2240" y="2554857"/>
            <a:ext cx="1437360" cy="1009096"/>
          </a:xfrm>
          <a:prstGeom prst="rect">
            <a:avLst/>
          </a:prstGeom>
        </p:spPr>
      </p:pic>
      <p:pic>
        <p:nvPicPr>
          <p:cNvPr id="24" name="Imagen 23" descr="1757019 Phoenix Contact | 277-1011-ND DigiKey Electronics">
            <a:extLst>
              <a:ext uri="{FF2B5EF4-FFF2-40B4-BE49-F238E27FC236}">
                <a16:creationId xmlns:a16="http://schemas.microsoft.com/office/drawing/2014/main" id="{6702E875-8709-4FF1-BBAF-D568F4E1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2" y="3031876"/>
            <a:ext cx="1241393" cy="1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6809604-CD60-4EF1-AC2A-6068F3B0EAB0}"/>
              </a:ext>
            </a:extLst>
          </p:cNvPr>
          <p:cNvCxnSpPr>
            <a:cxnSpLocks/>
          </p:cNvCxnSpPr>
          <p:nvPr/>
        </p:nvCxnSpPr>
        <p:spPr>
          <a:xfrm flipV="1">
            <a:off x="657664" y="4073763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9826EBE-AC1C-4A35-89DA-8A4CF546DB32}"/>
              </a:ext>
            </a:extLst>
          </p:cNvPr>
          <p:cNvSpPr txBox="1"/>
          <p:nvPr/>
        </p:nvSpPr>
        <p:spPr>
          <a:xfrm>
            <a:off x="477008" y="41674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851EBC1-EA8C-4007-A965-DCF52D8CB915}"/>
              </a:ext>
            </a:extLst>
          </p:cNvPr>
          <p:cNvCxnSpPr>
            <a:cxnSpLocks/>
          </p:cNvCxnSpPr>
          <p:nvPr/>
        </p:nvCxnSpPr>
        <p:spPr>
          <a:xfrm flipV="1">
            <a:off x="432526" y="3961531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6D5C077-98EE-4DF5-9915-B69FAFC8DE3C}"/>
              </a:ext>
            </a:extLst>
          </p:cNvPr>
          <p:cNvSpPr txBox="1"/>
          <p:nvPr/>
        </p:nvSpPr>
        <p:spPr>
          <a:xfrm>
            <a:off x="251870" y="40552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696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4187F530-E389-4A66-BCEA-04DEB7EB7787}"/>
              </a:ext>
            </a:extLst>
          </p:cNvPr>
          <p:cNvSpPr txBox="1"/>
          <p:nvPr/>
        </p:nvSpPr>
        <p:spPr>
          <a:xfrm>
            <a:off x="251870" y="2678595"/>
            <a:ext cx="158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25060A9-B12E-4522-967F-2ADEF61E9664}"/>
              </a:ext>
            </a:extLst>
          </p:cNvPr>
          <p:cNvSpPr txBox="1"/>
          <p:nvPr/>
        </p:nvSpPr>
        <p:spPr>
          <a:xfrm>
            <a:off x="3292787" y="2539469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6863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A:</a:t>
            </a:r>
          </a:p>
          <a:p>
            <a:r>
              <a:rPr lang="es-ES" sz="1200" dirty="0">
                <a:hlinkClick r:id="rId3"/>
              </a:rPr>
              <a:t>https://www.digikey.es/product-detail/es/phoenix-contact/1766990/277-5830-ND/348835</a:t>
            </a:r>
            <a:endParaRPr lang="es-ES" sz="1200" dirty="0"/>
          </a:p>
          <a:p>
            <a:r>
              <a:rPr lang="es-ES" sz="1400" dirty="0"/>
              <a:t>Conector B:</a:t>
            </a:r>
          </a:p>
          <a:p>
            <a:r>
              <a:rPr lang="es-ES" sz="1200" dirty="0">
                <a:hlinkClick r:id="rId3"/>
              </a:rPr>
              <a:t>https://www.digikey.es/product-detail/es/phoenix-contact/1766990/277-5830-ND/348835</a:t>
            </a:r>
            <a:endParaRPr lang="es-ES" sz="1200" dirty="0"/>
          </a:p>
          <a:p>
            <a:r>
              <a:rPr lang="es-ES" sz="1400" dirty="0"/>
              <a:t>Cable:</a:t>
            </a:r>
          </a:p>
          <a:p>
            <a:r>
              <a:rPr lang="en-GB" sz="1200" dirty="0">
                <a:hlinkClick r:id="rId4"/>
              </a:rPr>
              <a:t>https://www.digikey.es/product-detail/es/general-cable-carol-brand/C1321.21.01/C1321B-50-ND/5126285</a:t>
            </a:r>
            <a:endParaRPr lang="en-GB" sz="12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F7C65A3-906C-40CA-A05F-14E3ADFE671F}"/>
              </a:ext>
            </a:extLst>
          </p:cNvPr>
          <p:cNvSpPr txBox="1"/>
          <p:nvPr/>
        </p:nvSpPr>
        <p:spPr>
          <a:xfrm>
            <a:off x="4951835" y="3017149"/>
            <a:ext cx="6614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con cables individuales los terminales según el diagrama de conexión.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En ambos extremos incluir terminales </a:t>
            </a:r>
            <a:r>
              <a:rPr lang="es-ES" sz="1400" dirty="0" err="1"/>
              <a:t>faston</a:t>
            </a:r>
            <a:r>
              <a:rPr lang="es-ES" sz="1400" dirty="0"/>
              <a:t> cilíndricos para cable AWG 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550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alimentación TB3 -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MotherBoard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07725"/>
              </p:ext>
            </p:extLst>
          </p:nvPr>
        </p:nvGraphicFramePr>
        <p:xfrm>
          <a:off x="5022960" y="871440"/>
          <a:ext cx="6752480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735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2 terminales, paso 7.62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enchufable 2 terminales, paso 7.62 mm</a:t>
                      </a:r>
                      <a:endParaRPr lang="es-ES" sz="11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noProof="0" dirty="0"/>
                        <a:t>Cable multifilar AWG 18, 1 conductor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27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40A8BA-C0E9-4FA0-A1B3-0BE88277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32" y="1841166"/>
            <a:ext cx="3732320" cy="60516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32ED5C5-7DE9-4941-8AE3-FFDC4CAC4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3" t="23953" r="23871" b="29314"/>
          <a:stretch/>
        </p:blipFill>
        <p:spPr bwMode="auto">
          <a:xfrm>
            <a:off x="273399" y="2983148"/>
            <a:ext cx="1437360" cy="12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1D1A6ED-D375-418D-9AAD-0279E2652BD2}"/>
              </a:ext>
            </a:extLst>
          </p:cNvPr>
          <p:cNvCxnSpPr>
            <a:cxnSpLocks/>
          </p:cNvCxnSpPr>
          <p:nvPr/>
        </p:nvCxnSpPr>
        <p:spPr>
          <a:xfrm flipV="1">
            <a:off x="425216" y="3938809"/>
            <a:ext cx="122504" cy="257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E63D8C3-1DBF-49E1-B4AC-78C240DD8409}"/>
              </a:ext>
            </a:extLst>
          </p:cNvPr>
          <p:cNvSpPr txBox="1"/>
          <p:nvPr/>
        </p:nvSpPr>
        <p:spPr>
          <a:xfrm>
            <a:off x="244560" y="4132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896FC41-2089-4022-9D99-3DF0B5718345}"/>
              </a:ext>
            </a:extLst>
          </p:cNvPr>
          <p:cNvCxnSpPr>
            <a:cxnSpLocks/>
          </p:cNvCxnSpPr>
          <p:nvPr/>
        </p:nvCxnSpPr>
        <p:spPr>
          <a:xfrm flipV="1">
            <a:off x="816828" y="3988811"/>
            <a:ext cx="122504" cy="257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2300A3D-34EE-44AC-BA91-F81D243F11C4}"/>
              </a:ext>
            </a:extLst>
          </p:cNvPr>
          <p:cNvSpPr txBox="1"/>
          <p:nvPr/>
        </p:nvSpPr>
        <p:spPr>
          <a:xfrm>
            <a:off x="636172" y="41828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981BCDF0-BDE0-44BE-A005-A3EFD6A66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3" t="23953" r="23871" b="29314"/>
          <a:stretch/>
        </p:blipFill>
        <p:spPr bwMode="auto">
          <a:xfrm>
            <a:off x="3234706" y="2932234"/>
            <a:ext cx="1437360" cy="12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A72362D-E96D-48FB-B745-AE65849040C2}"/>
              </a:ext>
            </a:extLst>
          </p:cNvPr>
          <p:cNvCxnSpPr>
            <a:cxnSpLocks/>
          </p:cNvCxnSpPr>
          <p:nvPr/>
        </p:nvCxnSpPr>
        <p:spPr>
          <a:xfrm flipV="1">
            <a:off x="3386523" y="3887895"/>
            <a:ext cx="122504" cy="257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6A8DFA3-17DC-42FF-8CB5-76CF685E3EA0}"/>
              </a:ext>
            </a:extLst>
          </p:cNvPr>
          <p:cNvSpPr txBox="1"/>
          <p:nvPr/>
        </p:nvSpPr>
        <p:spPr>
          <a:xfrm>
            <a:off x="3205867" y="408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31C931F-A34C-4F1E-9B2D-A2BFF8130816}"/>
              </a:ext>
            </a:extLst>
          </p:cNvPr>
          <p:cNvCxnSpPr>
            <a:cxnSpLocks/>
          </p:cNvCxnSpPr>
          <p:nvPr/>
        </p:nvCxnSpPr>
        <p:spPr>
          <a:xfrm flipV="1">
            <a:off x="3778135" y="3937897"/>
            <a:ext cx="122504" cy="257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19DEA24-FDFE-4543-A648-2828222F9AC4}"/>
              </a:ext>
            </a:extLst>
          </p:cNvPr>
          <p:cNvSpPr txBox="1"/>
          <p:nvPr/>
        </p:nvSpPr>
        <p:spPr>
          <a:xfrm>
            <a:off x="3597479" y="4131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50A8F3E-47B6-4CF2-B89B-25021BCCB2B1}"/>
              </a:ext>
            </a:extLst>
          </p:cNvPr>
          <p:cNvSpPr txBox="1"/>
          <p:nvPr/>
        </p:nvSpPr>
        <p:spPr>
          <a:xfrm>
            <a:off x="1775315" y="2312037"/>
            <a:ext cx="136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HV</a:t>
            </a:r>
            <a:endParaRPr lang="en-GB" sz="1600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225536FF-57E7-43DF-92E2-3E08CA396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745" y="2650761"/>
            <a:ext cx="869365" cy="8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9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9B6B0E1-E3AA-42B5-8AB2-505D5CAC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62" y="3051477"/>
            <a:ext cx="1188402" cy="1188402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CB67AFE5-A7C2-479A-BA99-B985EC0339BB}"/>
              </a:ext>
            </a:extLst>
          </p:cNvPr>
          <p:cNvSpPr txBox="1"/>
          <p:nvPr/>
        </p:nvSpPr>
        <p:spPr>
          <a:xfrm>
            <a:off x="4951835" y="4942371"/>
            <a:ext cx="7308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Referencias</a:t>
            </a:r>
          </a:p>
          <a:p>
            <a:r>
              <a:rPr lang="es-ES" sz="1400" dirty="0"/>
              <a:t>Conector B: </a:t>
            </a:r>
          </a:p>
          <a:p>
            <a:r>
              <a:rPr lang="en-GB" sz="1200" dirty="0">
                <a:hlinkClick r:id="rId4"/>
              </a:rPr>
              <a:t>https://www.digikey.es/product-detail/es/XHP-2/455-2266-ND/555485/?itemSeq=313908084</a:t>
            </a:r>
            <a:endParaRPr lang="en-GB" sz="1200" dirty="0"/>
          </a:p>
          <a:p>
            <a:r>
              <a:rPr lang="es-ES" sz="1400" dirty="0"/>
              <a:t>Cable:</a:t>
            </a:r>
          </a:p>
          <a:p>
            <a:r>
              <a:rPr lang="es-ES" sz="1200" dirty="0">
                <a:hlinkClick r:id="rId5"/>
              </a:rPr>
              <a:t>https://www.digikey.es/product-detail/es/tensility-international-corp/30-00419/T1309-1-ND/5638250</a:t>
            </a:r>
            <a:endParaRPr lang="es-ES" sz="1200" dirty="0"/>
          </a:p>
          <a:p>
            <a:r>
              <a:rPr lang="es-ES" sz="1400" dirty="0"/>
              <a:t>Contactos para </a:t>
            </a:r>
            <a:r>
              <a:rPr lang="es-ES" sz="1400" dirty="0" err="1"/>
              <a:t>crimpar</a:t>
            </a:r>
            <a:r>
              <a:rPr lang="es-ES" sz="1400" dirty="0"/>
              <a:t> el cable del conector B:</a:t>
            </a:r>
          </a:p>
          <a:p>
            <a:r>
              <a:rPr lang="es-ES" sz="1200" dirty="0">
                <a:hlinkClick r:id="rId6"/>
              </a:rPr>
              <a:t>https://www.digikey.es/product-detail/es/jst-sales-america-inc/SXH-001T-P0.6/455-1135-1-ND/527370</a:t>
            </a:r>
            <a:endParaRPr lang="es-ES" sz="12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D277CE-6E82-4A47-B017-A89B074A41D9}"/>
              </a:ext>
            </a:extLst>
          </p:cNvPr>
          <p:cNvSpPr txBox="1"/>
          <p:nvPr/>
        </p:nvSpPr>
        <p:spPr>
          <a:xfrm>
            <a:off x="233680" y="162560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Cable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MotherBoard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4C4B6F-DCBF-431A-8F75-5C2BCE5E6B46}"/>
              </a:ext>
            </a:extLst>
          </p:cNvPr>
          <p:cNvGraphicFramePr>
            <a:graphicFrameLocks noGrp="1"/>
          </p:cNvGraphicFramePr>
          <p:nvPr/>
        </p:nvGraphicFramePr>
        <p:xfrm>
          <a:off x="5022960" y="871440"/>
          <a:ext cx="6752480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92298">
                  <a:extLst>
                    <a:ext uri="{9D8B030D-6E8A-4147-A177-3AD203B41FA5}">
                      <a16:colId xmlns:a16="http://schemas.microsoft.com/office/drawing/2014/main" val="2566076668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900098112"/>
                    </a:ext>
                  </a:extLst>
                </a:gridCol>
                <a:gridCol w="1257083">
                  <a:extLst>
                    <a:ext uri="{9D8B030D-6E8A-4147-A177-3AD203B41FA5}">
                      <a16:colId xmlns:a16="http://schemas.microsoft.com/office/drawing/2014/main" val="3739212228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434710768"/>
                    </a:ext>
                  </a:extLst>
                </a:gridCol>
                <a:gridCol w="1224255">
                  <a:extLst>
                    <a:ext uri="{9D8B030D-6E8A-4147-A177-3AD203B41FA5}">
                      <a16:colId xmlns:a16="http://schemas.microsoft.com/office/drawing/2014/main" val="465104233"/>
                    </a:ext>
                  </a:extLst>
                </a:gridCol>
              </a:tblGrid>
              <a:tr h="569188"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A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Conector B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 dirty="0"/>
                        <a:t>Longitud cable (cm)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noProof="0"/>
                        <a:t>Unidades del cable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52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100" noProof="0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noProof="0" dirty="0"/>
                        <a:t>Conector enchufable 2 terminales, paso 2.50 mm, contactos </a:t>
                      </a:r>
                      <a:r>
                        <a:rPr lang="es-ES" sz="1400" noProof="0" dirty="0" err="1"/>
                        <a:t>crimpables</a:t>
                      </a:r>
                      <a:endParaRPr lang="es-ES" sz="14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noProof="0" dirty="0"/>
                        <a:t>Cable multifilar AWG 26, 2 conductores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noProof="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38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C5AD6C3B-2C41-40D5-AF88-467428A1BD96}"/>
              </a:ext>
            </a:extLst>
          </p:cNvPr>
          <p:cNvSpPr/>
          <p:nvPr/>
        </p:nvSpPr>
        <p:spPr>
          <a:xfrm>
            <a:off x="508273" y="636285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/>
              <a:t>Diagrama de conexión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2B3B0A2-5FB0-43D4-AED8-67319ECADAF9}"/>
              </a:ext>
            </a:extLst>
          </p:cNvPr>
          <p:cNvCxnSpPr>
            <a:cxnSpLocks/>
          </p:cNvCxnSpPr>
          <p:nvPr/>
        </p:nvCxnSpPr>
        <p:spPr>
          <a:xfrm flipV="1">
            <a:off x="3737692" y="3917814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BAA419A-0785-468D-96F2-E93934C823FC}"/>
              </a:ext>
            </a:extLst>
          </p:cNvPr>
          <p:cNvSpPr txBox="1"/>
          <p:nvPr/>
        </p:nvSpPr>
        <p:spPr>
          <a:xfrm>
            <a:off x="3557036" y="40115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66724E9-71BA-4826-AA8F-B9788B48E080}"/>
              </a:ext>
            </a:extLst>
          </p:cNvPr>
          <p:cNvCxnSpPr>
            <a:cxnSpLocks/>
          </p:cNvCxnSpPr>
          <p:nvPr/>
        </p:nvCxnSpPr>
        <p:spPr>
          <a:xfrm flipV="1">
            <a:off x="3449810" y="3862379"/>
            <a:ext cx="66543" cy="157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9B543A9-0F97-43D5-93CD-95E35E01963C}"/>
              </a:ext>
            </a:extLst>
          </p:cNvPr>
          <p:cNvSpPr txBox="1"/>
          <p:nvPr/>
        </p:nvSpPr>
        <p:spPr>
          <a:xfrm>
            <a:off x="3269154" y="3956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A51FCA2-D6CE-41A5-AB48-1719D8D51379}"/>
              </a:ext>
            </a:extLst>
          </p:cNvPr>
          <p:cNvSpPr txBox="1"/>
          <p:nvPr/>
        </p:nvSpPr>
        <p:spPr>
          <a:xfrm>
            <a:off x="3399528" y="2503683"/>
            <a:ext cx="121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Conector B</a:t>
            </a:r>
            <a:endParaRPr lang="en-GB" sz="16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4E87FC3-D2D0-41BC-8DB3-35D4E161B560}"/>
              </a:ext>
            </a:extLst>
          </p:cNvPr>
          <p:cNvSpPr txBox="1"/>
          <p:nvPr/>
        </p:nvSpPr>
        <p:spPr>
          <a:xfrm>
            <a:off x="1286455" y="2277508"/>
            <a:ext cx="191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Cable 2 conductores</a:t>
            </a:r>
            <a:endParaRPr lang="en-GB" sz="16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5413A8F-3B47-48F7-B6C7-6C494E64C89C}"/>
              </a:ext>
            </a:extLst>
          </p:cNvPr>
          <p:cNvSpPr txBox="1"/>
          <p:nvPr/>
        </p:nvSpPr>
        <p:spPr>
          <a:xfrm>
            <a:off x="114194" y="2480020"/>
            <a:ext cx="1588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Terminales </a:t>
            </a:r>
            <a:r>
              <a:rPr lang="es-ES" sz="1600" dirty="0" err="1"/>
              <a:t>faston</a:t>
            </a:r>
            <a:r>
              <a:rPr lang="es-ES" sz="1600" dirty="0"/>
              <a:t> hembra AWG 26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CA1DC8B-1EDC-4243-8394-D99C5B895465}"/>
              </a:ext>
            </a:extLst>
          </p:cNvPr>
          <p:cNvSpPr txBox="1"/>
          <p:nvPr/>
        </p:nvSpPr>
        <p:spPr>
          <a:xfrm>
            <a:off x="4951835" y="3017149"/>
            <a:ext cx="64498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Consideraciones de montaje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Seguir el diagrama de conexión. No cruzar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Utilizar para el </a:t>
            </a:r>
            <a:r>
              <a:rPr lang="es-ES" sz="1400" b="1" dirty="0">
                <a:solidFill>
                  <a:srgbClr val="FF0000"/>
                </a:solidFill>
              </a:rPr>
              <a:t>pin 1 </a:t>
            </a:r>
            <a:r>
              <a:rPr lang="es-ES" sz="1400" dirty="0"/>
              <a:t>del conector B el </a:t>
            </a:r>
            <a:r>
              <a:rPr lang="es-ES" sz="1400" b="1" dirty="0">
                <a:solidFill>
                  <a:srgbClr val="FF0000"/>
                </a:solidFill>
              </a:rPr>
              <a:t>cable rojo </a:t>
            </a:r>
            <a:r>
              <a:rPr lang="es-ES" sz="1400" dirty="0"/>
              <a:t>y para el </a:t>
            </a:r>
            <a:r>
              <a:rPr lang="es-ES" sz="1400" b="1" dirty="0"/>
              <a:t>pin 2</a:t>
            </a:r>
            <a:r>
              <a:rPr lang="es-ES" sz="1400" dirty="0"/>
              <a:t> el </a:t>
            </a:r>
            <a:r>
              <a:rPr lang="es-ES" sz="1400" b="1" dirty="0"/>
              <a:t>cable negro</a:t>
            </a:r>
            <a:r>
              <a:rPr lang="es-E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La conexión al conector B se hace mediante contactos crimpados. En el otro extremo incluir terminales </a:t>
            </a:r>
            <a:r>
              <a:rPr lang="es-ES" sz="1400" dirty="0" err="1"/>
              <a:t>faston</a:t>
            </a:r>
            <a:r>
              <a:rPr lang="es-ES" sz="1400" dirty="0"/>
              <a:t> hembra para cable AWG 26.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D7AB92-E378-4F6D-AB6C-4D35C89B8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18" y="1504804"/>
            <a:ext cx="3580655" cy="9324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41DDBB-9753-4953-BA8C-69C9EE14D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68" y="2555043"/>
            <a:ext cx="1386060" cy="1386060"/>
          </a:xfrm>
          <a:prstGeom prst="rect">
            <a:avLst/>
          </a:prstGeom>
        </p:spPr>
      </p:pic>
      <p:pic>
        <p:nvPicPr>
          <p:cNvPr id="1026" name="Picture 2" descr="61818-1 TE Connectivity AMP Connectors | A104101CT-ND DigiKey Electronics">
            <a:extLst>
              <a:ext uri="{FF2B5EF4-FFF2-40B4-BE49-F238E27FC236}">
                <a16:creationId xmlns:a16="http://schemas.microsoft.com/office/drawing/2014/main" id="{B7423ADD-0D7F-44C7-8B74-E7D72424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4" y="3283455"/>
            <a:ext cx="1188402" cy="118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DB18E8D-5CAE-40DF-997B-6B6714A3D5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4006" y="4924447"/>
            <a:ext cx="1386060" cy="13860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2F8173-A913-4284-8058-317294E7A23B}"/>
              </a:ext>
            </a:extLst>
          </p:cNvPr>
          <p:cNvSpPr/>
          <p:nvPr/>
        </p:nvSpPr>
        <p:spPr>
          <a:xfrm>
            <a:off x="2461567" y="4524209"/>
            <a:ext cx="2190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Contactos para </a:t>
            </a:r>
            <a:r>
              <a:rPr lang="es-ES" sz="1600" dirty="0" err="1"/>
              <a:t>crimpar</a:t>
            </a:r>
            <a:r>
              <a:rPr lang="es-ES" sz="1600" dirty="0"/>
              <a:t> el cable del conector B</a:t>
            </a:r>
          </a:p>
        </p:txBody>
      </p:sp>
    </p:spTree>
    <p:extLst>
      <p:ext uri="{BB962C8B-B14F-4D97-AF65-F5344CB8AC3E}">
        <p14:creationId xmlns:p14="http://schemas.microsoft.com/office/powerpoint/2010/main" val="1642578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1744</Words>
  <Application>Microsoft Office PowerPoint</Application>
  <PresentationFormat>Panorámica</PresentationFormat>
  <Paragraphs>289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TB Cableado 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Joaquín Gutiérrez</cp:lastModifiedBy>
  <cp:revision>278</cp:revision>
  <dcterms:created xsi:type="dcterms:W3CDTF">2019-12-18T17:02:32Z</dcterms:created>
  <dcterms:modified xsi:type="dcterms:W3CDTF">2021-01-15T09:43:21Z</dcterms:modified>
</cp:coreProperties>
</file>