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56" r:id="rId4"/>
    <p:sldId id="258" r:id="rId5"/>
    <p:sldId id="259" r:id="rId6"/>
    <p:sldId id="260"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0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Proveedor_de_servicios_de_Inter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B8CD8F-CE36-4086-B744-99851A06A967}"/>
              </a:ext>
            </a:extLst>
          </p:cNvPr>
          <p:cNvSpPr>
            <a:spLocks noGrp="1"/>
          </p:cNvSpPr>
          <p:nvPr>
            <p:ph type="title"/>
          </p:nvPr>
        </p:nvSpPr>
        <p:spPr>
          <a:xfrm>
            <a:off x="849683" y="1240076"/>
            <a:ext cx="2727813" cy="4584527"/>
          </a:xfrm>
        </p:spPr>
        <p:txBody>
          <a:bodyPr>
            <a:normAutofit/>
          </a:bodyPr>
          <a:lstStyle/>
          <a:p>
            <a:r>
              <a:rPr lang="es-MX">
                <a:solidFill>
                  <a:srgbClr val="FFFFFF"/>
                </a:solidFill>
              </a:rPr>
              <a:t>Service Registry</a:t>
            </a:r>
            <a:br>
              <a:rPr lang="es-MX">
                <a:solidFill>
                  <a:srgbClr val="FFFFFF"/>
                </a:solidFill>
              </a:rPr>
            </a:br>
            <a:endParaRPr lang="es-CO">
              <a:solidFill>
                <a:srgbClr val="FFFFFF"/>
              </a:solidFill>
            </a:endParaRPr>
          </a:p>
        </p:txBody>
      </p:sp>
      <p:sp>
        <p:nvSpPr>
          <p:cNvPr id="3" name="Marcador de contenido 2">
            <a:extLst>
              <a:ext uri="{FF2B5EF4-FFF2-40B4-BE49-F238E27FC236}">
                <a16:creationId xmlns:a16="http://schemas.microsoft.com/office/drawing/2014/main" id="{98343A63-0BF4-4D8E-85A5-EE13A850D7BB}"/>
              </a:ext>
            </a:extLst>
          </p:cNvPr>
          <p:cNvSpPr>
            <a:spLocks noGrp="1"/>
          </p:cNvSpPr>
          <p:nvPr>
            <p:ph idx="1"/>
          </p:nvPr>
        </p:nvSpPr>
        <p:spPr>
          <a:xfrm>
            <a:off x="4705594" y="1240077"/>
            <a:ext cx="6034827" cy="4916465"/>
          </a:xfrm>
        </p:spPr>
        <p:txBody>
          <a:bodyPr anchor="t">
            <a:normAutofit/>
          </a:bodyPr>
          <a:lstStyle/>
          <a:p>
            <a:pPr marL="0" indent="0">
              <a:lnSpc>
                <a:spcPct val="110000"/>
              </a:lnSpc>
              <a:buNone/>
            </a:pPr>
            <a:endParaRPr lang="es-MX" sz="1400"/>
          </a:p>
          <a:p>
            <a:pPr>
              <a:lnSpc>
                <a:spcPct val="110000"/>
              </a:lnSpc>
            </a:pPr>
            <a:r>
              <a:rPr lang="es-MX" sz="1400"/>
              <a:t>El </a:t>
            </a:r>
            <a:r>
              <a:rPr lang="es-MX" sz="1400" err="1"/>
              <a:t>Service</a:t>
            </a:r>
            <a:r>
              <a:rPr lang="es-MX" sz="1400"/>
              <a:t> </a:t>
            </a:r>
            <a:r>
              <a:rPr lang="es-MX" sz="1400" err="1"/>
              <a:t>Registry</a:t>
            </a:r>
            <a:r>
              <a:rPr lang="es-MX" sz="1400"/>
              <a:t> es hoy en día un componente indispensable en arquitectura de Microservicios o aplicaciones desarrolladas nativamente para la nube, pues permite que los servicios se puedan registrar independientemente de su ubicación física, lo que hace que podamos saber fácilmente su ubicación y posteriormente utilizar técnicas de auto descubrimiento para localizarlos y balancear la carga.</a:t>
            </a:r>
          </a:p>
          <a:p>
            <a:pPr>
              <a:lnSpc>
                <a:spcPct val="110000"/>
              </a:lnSpc>
            </a:pPr>
            <a:r>
              <a:rPr lang="es-MX" sz="1400"/>
              <a:t>A pesar de que es uno de los elementos más importantes en una arquitectura de </a:t>
            </a:r>
            <a:r>
              <a:rPr lang="es-MX" sz="1400" err="1"/>
              <a:t>Microservicos</a:t>
            </a:r>
            <a:r>
              <a:rPr lang="es-MX" sz="1400"/>
              <a:t>, por desgracia muchos arquitectos la olvidan al momento de diseñar sus aplicaciones, lo que hace aplicaciones dependientes de las ubicaciones físicas de los Microservicios y finalmente, difíciles de escalar.</a:t>
            </a:r>
          </a:p>
          <a:p>
            <a:pPr>
              <a:lnSpc>
                <a:spcPct val="110000"/>
              </a:lnSpc>
            </a:pPr>
            <a:r>
              <a:rPr lang="es-MX" sz="1400"/>
              <a:t>El patrón </a:t>
            </a:r>
            <a:r>
              <a:rPr lang="es-MX" sz="1400" err="1"/>
              <a:t>Service</a:t>
            </a:r>
            <a:r>
              <a:rPr lang="es-MX" sz="1400"/>
              <a:t> </a:t>
            </a:r>
            <a:r>
              <a:rPr lang="es-MX" sz="1400" err="1"/>
              <a:t>Registry</a:t>
            </a:r>
            <a:r>
              <a:rPr lang="es-MX" sz="1400"/>
              <a:t> propone crear un servidor centralizado donde todos los servicios se registren al momento de encender, de esta forma, cada servicio le tendrá que enviar la dirección IP, el puerto en el que responde al servidor y finalmente, el identificador del servicio, que por lo general es un nombre alfanumérico que ayude a identificarlo, de esta forma, el servidor central o registro, sabrá exactamente dónde está cada servicio disponible.</a:t>
            </a:r>
          </a:p>
          <a:p>
            <a:pPr>
              <a:lnSpc>
                <a:spcPct val="110000"/>
              </a:lnSpc>
            </a:pPr>
            <a:endParaRPr lang="es-CO" sz="1400"/>
          </a:p>
        </p:txBody>
      </p:sp>
    </p:spTree>
    <p:extLst>
      <p:ext uri="{BB962C8B-B14F-4D97-AF65-F5344CB8AC3E}">
        <p14:creationId xmlns:p14="http://schemas.microsoft.com/office/powerpoint/2010/main" val="426932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074C643-41D5-477B-B382-9E79044F7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80C007DB-1491-4C70-9CC3-6B3D16C7A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807608E-648A-42CC-8A08-1DE615E55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Registro de servicios">
            <a:extLst>
              <a:ext uri="{FF2B5EF4-FFF2-40B4-BE49-F238E27FC236}">
                <a16:creationId xmlns:a16="http://schemas.microsoft.com/office/drawing/2014/main" id="{CFF25E51-1FE4-450F-AAC6-7BF9D7963C1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128098" y="1448265"/>
            <a:ext cx="4725585" cy="3957677"/>
          </a:xfrm>
          <a:prstGeom prst="rect">
            <a:avLst/>
          </a:prstGeom>
          <a:noFill/>
        </p:spPr>
      </p:pic>
      <p:pic>
        <p:nvPicPr>
          <p:cNvPr id="3" name="Imagen 2" descr="Heartbeat">
            <a:extLst>
              <a:ext uri="{FF2B5EF4-FFF2-40B4-BE49-F238E27FC236}">
                <a16:creationId xmlns:a16="http://schemas.microsoft.com/office/drawing/2014/main" id="{3E188DCA-9989-428A-82EE-C6BAB7F23C6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329268" y="1560497"/>
            <a:ext cx="4725585" cy="3733212"/>
          </a:xfrm>
          <a:prstGeom prst="rect">
            <a:avLst/>
          </a:prstGeom>
          <a:noFill/>
        </p:spPr>
      </p:pic>
    </p:spTree>
    <p:extLst>
      <p:ext uri="{BB962C8B-B14F-4D97-AF65-F5344CB8AC3E}">
        <p14:creationId xmlns:p14="http://schemas.microsoft.com/office/powerpoint/2010/main" val="177705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E3E2A0-DBA9-40FB-9AA5-D0BB9126A488}"/>
              </a:ext>
            </a:extLst>
          </p:cNvPr>
          <p:cNvSpPr>
            <a:spLocks noGrp="1"/>
          </p:cNvSpPr>
          <p:nvPr>
            <p:ph type="title"/>
          </p:nvPr>
        </p:nvSpPr>
        <p:spPr>
          <a:xfrm>
            <a:off x="849683" y="1240076"/>
            <a:ext cx="2727813" cy="4584527"/>
          </a:xfrm>
        </p:spPr>
        <p:txBody>
          <a:bodyPr>
            <a:normAutofit/>
          </a:bodyPr>
          <a:lstStyle/>
          <a:p>
            <a:r>
              <a:rPr lang="es-CO">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NETFLIX RESUMEN</a:t>
            </a:r>
            <a:endParaRPr lang="es-CO">
              <a:solidFill>
                <a:srgbClr val="FFFFFF"/>
              </a:solidFill>
              <a:latin typeface="Century" panose="02040604050505020304" pitchFamily="18" charset="0"/>
            </a:endParaRPr>
          </a:p>
        </p:txBody>
      </p:sp>
      <p:sp>
        <p:nvSpPr>
          <p:cNvPr id="3" name="Marcador de contenido 2">
            <a:extLst>
              <a:ext uri="{FF2B5EF4-FFF2-40B4-BE49-F238E27FC236}">
                <a16:creationId xmlns:a16="http://schemas.microsoft.com/office/drawing/2014/main" id="{9AD5280E-D60B-4C62-83B4-92160611119E}"/>
              </a:ext>
            </a:extLst>
          </p:cNvPr>
          <p:cNvSpPr>
            <a:spLocks noGrp="1"/>
          </p:cNvSpPr>
          <p:nvPr>
            <p:ph idx="1"/>
          </p:nvPr>
        </p:nvSpPr>
        <p:spPr>
          <a:xfrm>
            <a:off x="4705594" y="1240077"/>
            <a:ext cx="6034827" cy="4916465"/>
          </a:xfrm>
        </p:spPr>
        <p:txBody>
          <a:bodyPr anchor="t">
            <a:normAutofit/>
          </a:bodyPr>
          <a:lstStyle/>
          <a:p>
            <a:pPr>
              <a:lnSpc>
                <a:spcPct val="110000"/>
              </a:lnSpc>
              <a:spcAft>
                <a:spcPts val="800"/>
              </a:spcAft>
            </a:pPr>
            <a:r>
              <a:rPr lang="es-CO" sz="1600">
                <a:effectLst/>
                <a:latin typeface="Calibri" panose="020F0502020204030204" pitchFamily="34" charset="0"/>
                <a:ea typeface="Calibri" panose="020F0502020204030204" pitchFamily="34" charset="0"/>
                <a:cs typeface="Times New Roman" panose="02020603050405020304" pitchFamily="18" charset="0"/>
              </a:rPr>
              <a:t>Netflix paso de ser un videoclub a domicilio donde los suscriptores entraban en la web, seleccionaban la peli que querían y se la llevaban a casa por mensajero a ser un videoclub online.</a:t>
            </a:r>
          </a:p>
          <a:p>
            <a:pPr>
              <a:lnSpc>
                <a:spcPct val="110000"/>
              </a:lnSpc>
              <a:spcAft>
                <a:spcPts val="800"/>
              </a:spcAft>
            </a:pPr>
            <a:r>
              <a:rPr lang="es-CO" sz="1600">
                <a:effectLst/>
                <a:latin typeface="Calibri" panose="020F0502020204030204" pitchFamily="34" charset="0"/>
                <a:ea typeface="Calibri" panose="020F0502020204030204" pitchFamily="34" charset="0"/>
                <a:cs typeface="Times New Roman" panose="02020603050405020304" pitchFamily="18" charset="0"/>
              </a:rPr>
              <a:t>El </a:t>
            </a:r>
            <a:r>
              <a:rPr lang="es-CO" sz="1600" err="1">
                <a:effectLst/>
                <a:latin typeface="Calibri" panose="020F0502020204030204" pitchFamily="34" charset="0"/>
                <a:ea typeface="Calibri" panose="020F0502020204030204" pitchFamily="34" charset="0"/>
                <a:cs typeface="Times New Roman" panose="02020603050405020304" pitchFamily="18" charset="0"/>
              </a:rPr>
              <a:t>streaming</a:t>
            </a:r>
            <a:r>
              <a:rPr lang="es-CO" sz="1600">
                <a:effectLst/>
                <a:latin typeface="Calibri" panose="020F0502020204030204" pitchFamily="34" charset="0"/>
                <a:ea typeface="Calibri" panose="020F0502020204030204" pitchFamily="34" charset="0"/>
                <a:cs typeface="Times New Roman" panose="02020603050405020304" pitchFamily="18" charset="0"/>
              </a:rPr>
              <a:t> llegó a Netflix en 1999, esto gracias a la mejora en la velocidad de las líneas, con esto los almacenes físicos ya no eran una necesidad. En los días de estreno Netflix llego a ocupar más de un 30% del ancho de banda de todos los Estados Unidos (más de 40 millones de usuarios).</a:t>
            </a:r>
          </a:p>
          <a:p>
            <a:pPr>
              <a:lnSpc>
                <a:spcPct val="110000"/>
              </a:lnSpc>
              <a:spcAft>
                <a:spcPts val="800"/>
              </a:spcAft>
            </a:pPr>
            <a:r>
              <a:rPr lang="es-CO" sz="1600">
                <a:effectLst/>
                <a:latin typeface="Calibri" panose="020F0502020204030204" pitchFamily="34" charset="0"/>
                <a:ea typeface="Calibri" panose="020F0502020204030204" pitchFamily="34" charset="0"/>
                <a:cs typeface="Times New Roman" panose="02020603050405020304" pitchFamily="18" charset="0"/>
              </a:rPr>
              <a:t>Netflix comenzó a utilizar los servicios de la nube de Amazon desde el 2010, donde almacena varios </a:t>
            </a:r>
            <a:r>
              <a:rPr lang="es-CO" sz="1600" err="1">
                <a:effectLst/>
                <a:latin typeface="Calibri" panose="020F0502020204030204" pitchFamily="34" charset="0"/>
                <a:ea typeface="Calibri" panose="020F0502020204030204" pitchFamily="34" charset="0"/>
                <a:cs typeface="Times New Roman" panose="02020603050405020304" pitchFamily="18" charset="0"/>
              </a:rPr>
              <a:t>petabytes</a:t>
            </a:r>
            <a:r>
              <a:rPr lang="es-CO" sz="1600">
                <a:effectLst/>
                <a:latin typeface="Calibri" panose="020F0502020204030204" pitchFamily="34" charset="0"/>
                <a:ea typeface="Calibri" panose="020F0502020204030204" pitchFamily="34" charset="0"/>
                <a:cs typeface="Times New Roman" panose="02020603050405020304" pitchFamily="18" charset="0"/>
              </a:rPr>
              <a:t> de información. Maneja </a:t>
            </a:r>
            <a:r>
              <a:rPr lang="es-CO" sz="1600" err="1">
                <a:effectLst/>
                <a:latin typeface="Calibri" panose="020F0502020204030204" pitchFamily="34" charset="0"/>
                <a:ea typeface="Calibri" panose="020F0502020204030204" pitchFamily="34" charset="0"/>
                <a:cs typeface="Times New Roman" panose="02020603050405020304" pitchFamily="18" charset="0"/>
              </a:rPr>
              <a:t>Cassandra</a:t>
            </a:r>
            <a:r>
              <a:rPr lang="es-CO" sz="1600">
                <a:effectLst/>
                <a:latin typeface="Calibri" panose="020F0502020204030204" pitchFamily="34" charset="0"/>
                <a:ea typeface="Calibri" panose="020F0502020204030204" pitchFamily="34" charset="0"/>
                <a:cs typeface="Times New Roman" panose="02020603050405020304" pitchFamily="18" charset="0"/>
              </a:rPr>
              <a:t>, Oracle, MySQL como base de datos, Java, Python, Node.js, HTML5 como capa de presentación, </a:t>
            </a:r>
            <a:r>
              <a:rPr lang="es-CO" sz="1600" err="1">
                <a:effectLst/>
                <a:latin typeface="Calibri" panose="020F0502020204030204" pitchFamily="34" charset="0"/>
                <a:ea typeface="Calibri" panose="020F0502020204030204" pitchFamily="34" charset="0"/>
                <a:cs typeface="Times New Roman" panose="02020603050405020304" pitchFamily="18" charset="0"/>
              </a:rPr>
              <a:t>Nginx</a:t>
            </a:r>
            <a:r>
              <a:rPr lang="es-CO" sz="1600">
                <a:effectLst/>
                <a:latin typeface="Calibri" panose="020F0502020204030204" pitchFamily="34" charset="0"/>
                <a:ea typeface="Calibri" panose="020F0502020204030204" pitchFamily="34" charset="0"/>
                <a:cs typeface="Times New Roman" panose="02020603050405020304" pitchFamily="18" charset="0"/>
              </a:rPr>
              <a:t> como servidor web y otras herramientas como Hadoop, </a:t>
            </a:r>
            <a:r>
              <a:rPr lang="es-CO" sz="1600" err="1">
                <a:effectLst/>
                <a:latin typeface="Calibri" panose="020F0502020204030204" pitchFamily="34" charset="0"/>
                <a:ea typeface="Calibri" panose="020F0502020204030204" pitchFamily="34" charset="0"/>
                <a:cs typeface="Times New Roman" panose="02020603050405020304" pitchFamily="18" charset="0"/>
              </a:rPr>
              <a:t>Sketchy</a:t>
            </a:r>
            <a:r>
              <a:rPr lang="es-CO" sz="1600">
                <a:effectLst/>
                <a:latin typeface="Calibri" panose="020F0502020204030204" pitchFamily="34" charset="0"/>
                <a:ea typeface="Calibri" panose="020F0502020204030204" pitchFamily="34" charset="0"/>
                <a:cs typeface="Times New Roman" panose="02020603050405020304" pitchFamily="18" charset="0"/>
              </a:rPr>
              <a:t> y Asgard.</a:t>
            </a:r>
          </a:p>
          <a:p>
            <a:pPr>
              <a:lnSpc>
                <a:spcPct val="110000"/>
              </a:lnSpc>
              <a:spcAft>
                <a:spcPts val="800"/>
              </a:spcAft>
            </a:pPr>
            <a:r>
              <a:rPr lang="es-CO" sz="1600">
                <a:effectLst/>
                <a:latin typeface="Calibri" panose="020F0502020204030204" pitchFamily="34" charset="0"/>
                <a:ea typeface="Calibri" panose="020F0502020204030204" pitchFamily="34" charset="0"/>
                <a:cs typeface="Times New Roman" panose="02020603050405020304" pitchFamily="18" charset="0"/>
              </a:rPr>
              <a:t>Desde 2012 utiliza su propio CDN (Content </a:t>
            </a:r>
            <a:r>
              <a:rPr lang="es-CO" sz="1600" err="1">
                <a:effectLst/>
                <a:latin typeface="Calibri" panose="020F0502020204030204" pitchFamily="34" charset="0"/>
                <a:ea typeface="Calibri" panose="020F0502020204030204" pitchFamily="34" charset="0"/>
                <a:cs typeface="Times New Roman" panose="02020603050405020304" pitchFamily="18" charset="0"/>
              </a:rPr>
              <a:t>Delivery</a:t>
            </a:r>
            <a:r>
              <a:rPr lang="es-CO" sz="1600">
                <a:effectLst/>
                <a:latin typeface="Calibri" panose="020F0502020204030204" pitchFamily="34" charset="0"/>
                <a:ea typeface="Calibri" panose="020F0502020204030204" pitchFamily="34" charset="0"/>
                <a:cs typeface="Times New Roman" panose="02020603050405020304" pitchFamily="18" charset="0"/>
              </a:rPr>
              <a:t> Networks) llamado </a:t>
            </a:r>
            <a:r>
              <a:rPr lang="es-CO" sz="1600" b="1">
                <a:effectLst/>
                <a:latin typeface="Calibri" panose="020F0502020204030204" pitchFamily="34" charset="0"/>
                <a:ea typeface="Calibri" panose="020F0502020204030204" pitchFamily="34" charset="0"/>
                <a:cs typeface="Times New Roman" panose="02020603050405020304" pitchFamily="18" charset="0"/>
              </a:rPr>
              <a:t>Open </a:t>
            </a:r>
            <a:r>
              <a:rPr lang="es-CO" sz="1600" b="1" err="1">
                <a:effectLst/>
                <a:latin typeface="Calibri" panose="020F0502020204030204" pitchFamily="34" charset="0"/>
                <a:ea typeface="Calibri" panose="020F0502020204030204" pitchFamily="34" charset="0"/>
                <a:cs typeface="Times New Roman" panose="02020603050405020304" pitchFamily="18" charset="0"/>
              </a:rPr>
              <a:t>Conect</a:t>
            </a:r>
            <a:r>
              <a:rPr lang="es-CO" sz="1600" b="1">
                <a:effectLst/>
                <a:latin typeface="Calibri" panose="020F0502020204030204" pitchFamily="34" charset="0"/>
                <a:ea typeface="Calibri" panose="020F0502020204030204" pitchFamily="34" charset="0"/>
                <a:cs typeface="Times New Roman" panose="02020603050405020304" pitchFamily="18" charset="0"/>
              </a:rPr>
              <a:t>. </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endParaRPr lang="es-CO"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s-CO" sz="1600"/>
          </a:p>
        </p:txBody>
      </p:sp>
    </p:spTree>
    <p:extLst>
      <p:ext uri="{BB962C8B-B14F-4D97-AF65-F5344CB8AC3E}">
        <p14:creationId xmlns:p14="http://schemas.microsoft.com/office/powerpoint/2010/main" val="391391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2B3C2D8-5E5F-4B70-8493-DDE34D2E447B}"/>
              </a:ext>
            </a:extLst>
          </p:cNvPr>
          <p:cNvSpPr>
            <a:spLocks noGrp="1"/>
          </p:cNvSpPr>
          <p:nvPr>
            <p:ph idx="1"/>
          </p:nvPr>
        </p:nvSpPr>
        <p:spPr>
          <a:xfrm>
            <a:off x="4705594" y="393895"/>
            <a:ext cx="6829914" cy="6464105"/>
          </a:xfrm>
        </p:spPr>
        <p:txBody>
          <a:bodyPr anchor="t">
            <a:normAutofit/>
          </a:bodyPr>
          <a:lstStyle/>
          <a:p>
            <a:pPr marL="0" indent="0">
              <a:lnSpc>
                <a:spcPct val="110000"/>
              </a:lnSpc>
              <a:spcAft>
                <a:spcPts val="800"/>
              </a:spcAft>
              <a:buNone/>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Netflix es uno de los principales valedores de las bases de datos NoSQL ya que utilizan </a:t>
            </a:r>
            <a:r>
              <a:rPr lang="es-CO" sz="1600" dirty="0" err="1">
                <a:effectLst/>
                <a:latin typeface="Calibri" panose="020F0502020204030204" pitchFamily="34" charset="0"/>
                <a:ea typeface="Calibri" panose="020F0502020204030204" pitchFamily="34" charset="0"/>
                <a:cs typeface="Times New Roman" panose="02020603050405020304" pitchFamily="18" charset="0"/>
              </a:rPr>
              <a:t>Cassandra</a:t>
            </a:r>
            <a:r>
              <a:rPr lang="es-CO" sz="1600" dirty="0">
                <a:effectLst/>
                <a:latin typeface="Calibri" panose="020F0502020204030204" pitchFamily="34" charset="0"/>
                <a:ea typeface="Calibri" panose="020F0502020204030204" pitchFamily="34" charset="0"/>
                <a:cs typeface="Times New Roman" panose="02020603050405020304" pitchFamily="18" charset="0"/>
              </a:rPr>
              <a:t> para su capa de persistencia.</a:t>
            </a:r>
          </a:p>
          <a:p>
            <a:pPr>
              <a:lnSpc>
                <a:spcPct val="110000"/>
              </a:lnSpc>
              <a:spcAft>
                <a:spcPts val="80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Gracias a los Big data Netflix da recomendaciones personalizadas para cada suscriptor.</a:t>
            </a:r>
          </a:p>
          <a:p>
            <a:pPr>
              <a:lnSpc>
                <a:spcPct val="110000"/>
              </a:lnSpc>
              <a:spcAft>
                <a:spcPts val="80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En su cuenta de GitHub Netflix tiene más de 100 repositorios públicos</a:t>
            </a:r>
          </a:p>
          <a:p>
            <a:pPr>
              <a:lnSpc>
                <a:spcPct val="110000"/>
              </a:lnSpc>
              <a:spcAft>
                <a:spcPts val="800"/>
              </a:spcAft>
            </a:pPr>
            <a:r>
              <a:rPr lang="es-CO" sz="1600" dirty="0">
                <a:effectLst/>
                <a:latin typeface="Calibri" panose="020F0502020204030204" pitchFamily="34" charset="0"/>
                <a:ea typeface="Calibri" panose="020F0502020204030204" pitchFamily="34" charset="0"/>
                <a:cs typeface="Times New Roman" panose="02020603050405020304" pitchFamily="18" charset="0"/>
              </a:rPr>
              <a:t>En definitiva, Netflix es una estructura sólida, las tecnologías más punteras y vocación por el software libre.</a:t>
            </a:r>
          </a:p>
          <a:p>
            <a:pPr>
              <a:lnSpc>
                <a:spcPct val="110000"/>
              </a:lnSpc>
              <a:spcAft>
                <a:spcPts val="800"/>
              </a:spcAft>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800"/>
              </a:spcAft>
              <a:buNone/>
            </a:pPr>
            <a:r>
              <a:rPr lang="es-CO" sz="1600" dirty="0">
                <a:effectLst/>
                <a:latin typeface="Calibri" panose="020F0502020204030204" pitchFamily="34" charset="0"/>
                <a:ea typeface="Calibri" panose="020F0502020204030204" pitchFamily="34" charset="0"/>
                <a:cs typeface="Times New Roman" panose="02020603050405020304" pitchFamily="18" charset="0"/>
              </a:rPr>
              <a:t>En mi opinión, lo que ha hecho Netflix es lo que lo hace un gigante tecnológico como lo es ahora, si innovación a punta de nuevas tecnologías y su manera de satisfacer al cliente lo han llevado al éxito.</a:t>
            </a:r>
          </a:p>
          <a:p>
            <a:pPr>
              <a:lnSpc>
                <a:spcPct val="110000"/>
              </a:lnSpc>
              <a:spcAft>
                <a:spcPts val="800"/>
              </a:spcAft>
            </a:pP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s-CO" sz="1100" dirty="0"/>
          </a:p>
        </p:txBody>
      </p:sp>
    </p:spTree>
    <p:extLst>
      <p:ext uri="{BB962C8B-B14F-4D97-AF65-F5344CB8AC3E}">
        <p14:creationId xmlns:p14="http://schemas.microsoft.com/office/powerpoint/2010/main" val="85452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92884D6-6CDC-4FA6-BD0D-8EF0C7DEAAA3}"/>
              </a:ext>
            </a:extLst>
          </p:cNvPr>
          <p:cNvSpPr>
            <a:spLocks noGrp="1"/>
          </p:cNvSpPr>
          <p:nvPr>
            <p:ph idx="1"/>
          </p:nvPr>
        </p:nvSpPr>
        <p:spPr>
          <a:xfrm>
            <a:off x="4705594" y="1240077"/>
            <a:ext cx="6034827" cy="4916465"/>
          </a:xfrm>
        </p:spPr>
        <p:txBody>
          <a:bodyPr anchor="t">
            <a:normAutofit/>
          </a:bodyPr>
          <a:lstStyle/>
          <a:p>
            <a:pPr marL="0" indent="0">
              <a:buNone/>
            </a:pPr>
            <a:r>
              <a:rPr lang="es-CO">
                <a:effectLst/>
                <a:latin typeface="Calibri" panose="020F0502020204030204" pitchFamily="34" charset="0"/>
                <a:ea typeface="Calibri" panose="020F0502020204030204" pitchFamily="34" charset="0"/>
                <a:cs typeface="Times New Roman" panose="02020603050405020304" pitchFamily="18" charset="0"/>
              </a:rPr>
              <a:t>¿Cuál es la razón por la que Netflix tomo la decisión de moverse de un </a:t>
            </a:r>
            <a:r>
              <a:rPr lang="es-CO" err="1">
                <a:effectLst/>
                <a:latin typeface="Calibri" panose="020F0502020204030204" pitchFamily="34" charset="0"/>
                <a:ea typeface="Calibri" panose="020F0502020204030204" pitchFamily="34" charset="0"/>
                <a:cs typeface="Times New Roman" panose="02020603050405020304" pitchFamily="18" charset="0"/>
              </a:rPr>
              <a:t>datacenter</a:t>
            </a:r>
            <a:r>
              <a:rPr lang="es-CO">
                <a:effectLst/>
                <a:latin typeface="Calibri" panose="020F0502020204030204" pitchFamily="34" charset="0"/>
                <a:ea typeface="Calibri" panose="020F0502020204030204" pitchFamily="34" charset="0"/>
                <a:cs typeface="Times New Roman" panose="02020603050405020304" pitchFamily="18" charset="0"/>
              </a:rPr>
              <a:t> </a:t>
            </a:r>
            <a:r>
              <a:rPr lang="es-CO" err="1">
                <a:effectLst/>
                <a:latin typeface="Calibri" panose="020F0502020204030204" pitchFamily="34" charset="0"/>
                <a:ea typeface="Calibri" panose="020F0502020204030204" pitchFamily="34" charset="0"/>
                <a:cs typeface="Times New Roman" panose="02020603050405020304" pitchFamily="18" charset="0"/>
              </a:rPr>
              <a:t>monolitico</a:t>
            </a:r>
            <a:r>
              <a:rPr lang="es-CO">
                <a:effectLst/>
                <a:latin typeface="Calibri" panose="020F0502020204030204" pitchFamily="34" charset="0"/>
                <a:ea typeface="Calibri" panose="020F0502020204030204" pitchFamily="34" charset="0"/>
                <a:cs typeface="Times New Roman" panose="02020603050405020304" pitchFamily="18" charset="0"/>
              </a:rPr>
              <a:t> a una nube basada en arquitectura microservicios?</a:t>
            </a:r>
          </a:p>
          <a:p>
            <a:pPr marL="0" indent="0">
              <a:buNone/>
            </a:pPr>
            <a:endParaRPr lang="es-CO">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CO">
                <a:effectLst/>
                <a:latin typeface="Calibri" panose="020F0502020204030204" pitchFamily="34" charset="0"/>
                <a:ea typeface="Calibri" panose="020F0502020204030204" pitchFamily="34" charset="0"/>
                <a:cs typeface="Times New Roman" panose="02020603050405020304" pitchFamily="18" charset="0"/>
              </a:rPr>
              <a:t>Los microservicios podrían resolver todas las llamadas que se hacen a sus diferentes servicios. Netflix acumula el 30% del tráfico de internet. Netflix no podrá mantener tal cantidad de solicitud sin una arquitectura de microservicio. Gracias a los microservicios, el gigante de la transmisión es capaz de adaptarse a más de 800 tipos de dispositivos a través de su API de transmisión de video.</a:t>
            </a:r>
          </a:p>
          <a:p>
            <a:endParaRPr lang="es-CO" dirty="0"/>
          </a:p>
        </p:txBody>
      </p:sp>
    </p:spTree>
    <p:extLst>
      <p:ext uri="{BB962C8B-B14F-4D97-AF65-F5344CB8AC3E}">
        <p14:creationId xmlns:p14="http://schemas.microsoft.com/office/powerpoint/2010/main" val="72360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6A9AA6-4BBF-4880-95CC-01127974B8FF}"/>
              </a:ext>
            </a:extLst>
          </p:cNvPr>
          <p:cNvSpPr>
            <a:spLocks noGrp="1"/>
          </p:cNvSpPr>
          <p:nvPr>
            <p:ph type="title"/>
          </p:nvPr>
        </p:nvSpPr>
        <p:spPr>
          <a:xfrm>
            <a:off x="849683" y="1240076"/>
            <a:ext cx="2727813" cy="4584527"/>
          </a:xfrm>
        </p:spPr>
        <p:txBody>
          <a:bodyPr>
            <a:normAutofit/>
          </a:bodyPr>
          <a:lstStyle/>
          <a:p>
            <a:r>
              <a:rPr lang="es-CO">
                <a:solidFill>
                  <a:srgbClr val="FFFFFF"/>
                </a:solidFill>
              </a:rPr>
              <a:t>glosario</a:t>
            </a:r>
          </a:p>
        </p:txBody>
      </p:sp>
      <p:sp>
        <p:nvSpPr>
          <p:cNvPr id="3" name="Marcador de contenido 2">
            <a:extLst>
              <a:ext uri="{FF2B5EF4-FFF2-40B4-BE49-F238E27FC236}">
                <a16:creationId xmlns:a16="http://schemas.microsoft.com/office/drawing/2014/main" id="{8D3B61D2-A6A8-4B3C-A4EF-FF36AABE87B7}"/>
              </a:ext>
            </a:extLst>
          </p:cNvPr>
          <p:cNvSpPr>
            <a:spLocks noGrp="1"/>
          </p:cNvSpPr>
          <p:nvPr>
            <p:ph idx="1"/>
          </p:nvPr>
        </p:nvSpPr>
        <p:spPr>
          <a:xfrm>
            <a:off x="4426876" y="182882"/>
            <a:ext cx="7530662" cy="6675118"/>
          </a:xfrm>
        </p:spPr>
        <p:txBody>
          <a:bodyPr anchor="t">
            <a:normAutofit/>
          </a:bodyPr>
          <a:lstStyle/>
          <a:p>
            <a:pPr>
              <a:lnSpc>
                <a:spcPct val="110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CDN: Una red de distribución de contenidos es una red superpuesta de computadoras que contienen copias de datos, colocados en varios puntos de una red con el fin de maximizar el ancho de banda para el acceso a los datos de clientes por la red.</a:t>
            </a:r>
          </a:p>
          <a:p>
            <a:pPr>
              <a:lnSpc>
                <a:spcPct val="110000"/>
              </a:lnSpc>
              <a:spcAft>
                <a:spcPts val="800"/>
              </a:spcAft>
            </a:pPr>
            <a:r>
              <a:rPr lang="es-CO" sz="1800" dirty="0" err="1">
                <a:effectLst/>
                <a:latin typeface="Calibri" panose="020F0502020204030204" pitchFamily="34" charset="0"/>
                <a:ea typeface="Calibri" panose="020F0502020204030204" pitchFamily="34" charset="0"/>
                <a:cs typeface="Times New Roman" panose="02020603050405020304" pitchFamily="18" charset="0"/>
              </a:rPr>
              <a:t>Akamai</a:t>
            </a:r>
            <a:r>
              <a:rPr lang="es-CO" sz="1800" dirty="0">
                <a:effectLst/>
                <a:latin typeface="Calibri" panose="020F0502020204030204" pitchFamily="34" charset="0"/>
                <a:ea typeface="Calibri" panose="020F0502020204030204" pitchFamily="34" charset="0"/>
                <a:cs typeface="Times New Roman" panose="02020603050405020304" pitchFamily="18" charset="0"/>
              </a:rPr>
              <a:t>: Es una corporación que provee, entre otros servicios, una plataforma de computación distribuida para la entrega de contenidos global de Internet y el reparto de aplicaciones.</a:t>
            </a:r>
          </a:p>
          <a:p>
            <a:pPr>
              <a:lnSpc>
                <a:spcPct val="110000"/>
              </a:lnSpc>
              <a:spcAft>
                <a:spcPts val="800"/>
              </a:spcAft>
            </a:pPr>
            <a:r>
              <a:rPr lang="es-CO" sz="1800" dirty="0" err="1">
                <a:effectLst/>
                <a:latin typeface="Calibri" panose="020F0502020204030204" pitchFamily="34" charset="0"/>
                <a:ea typeface="Calibri" panose="020F0502020204030204" pitchFamily="34" charset="0"/>
                <a:cs typeface="Times New Roman" panose="02020603050405020304" pitchFamily="18" charset="0"/>
              </a:rPr>
              <a:t>Level</a:t>
            </a:r>
            <a:r>
              <a:rPr lang="es-CO" sz="1800" dirty="0">
                <a:effectLst/>
                <a:latin typeface="Calibri" panose="020F0502020204030204" pitchFamily="34" charset="0"/>
                <a:ea typeface="Calibri" panose="020F0502020204030204" pitchFamily="34" charset="0"/>
                <a:cs typeface="Times New Roman" panose="02020603050405020304" pitchFamily="18" charset="0"/>
              </a:rPr>
              <a:t> 3: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Level</a:t>
            </a:r>
            <a:r>
              <a:rPr lang="es-CO" sz="1800" dirty="0">
                <a:effectLst/>
                <a:latin typeface="Calibri" panose="020F0502020204030204" pitchFamily="34" charset="0"/>
                <a:ea typeface="Calibri" panose="020F0502020204030204" pitchFamily="34" charset="0"/>
                <a:cs typeface="Times New Roman" panose="02020603050405020304" pitchFamily="18" charset="0"/>
              </a:rPr>
              <a:t> 3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Communications</a:t>
            </a:r>
            <a:r>
              <a:rPr lang="es-CO" sz="1800" dirty="0">
                <a:effectLst/>
                <a:latin typeface="Calibri" panose="020F0502020204030204" pitchFamily="34" charset="0"/>
                <a:ea typeface="Calibri" panose="020F0502020204030204" pitchFamily="34" charset="0"/>
                <a:cs typeface="Times New Roman" panose="02020603050405020304" pitchFamily="18" charset="0"/>
              </a:rPr>
              <a:t> fue una compañía multinacional estadounidense de telecomunicaciones y proveedor de servicios de Internet. </a:t>
            </a:r>
            <a:r>
              <a:rPr lang="es-CO" sz="1800" dirty="0">
                <a:effectLst/>
                <a:latin typeface="Arial" panose="020B0604020202020204" pitchFamily="34" charset="0"/>
                <a:ea typeface="Calibri" panose="020F0502020204030204" pitchFamily="34" charset="0"/>
                <a:cs typeface="Times New Roman" panose="02020603050405020304" pitchFamily="18" charset="0"/>
              </a:rPr>
              <a:t>La compañía operó una red, proveyendo transporte de datos, voz e </a:t>
            </a:r>
            <a:r>
              <a:rPr lang="es-CO" sz="1800" dirty="0">
                <a:effectLst/>
                <a:latin typeface="Calibri" panose="020F0502020204030204" pitchFamily="34" charset="0"/>
                <a:ea typeface="Calibri" panose="020F0502020204030204" pitchFamily="34" charset="0"/>
                <a:cs typeface="Times New Roman" panose="02020603050405020304" pitchFamily="18" charset="0"/>
              </a:rPr>
              <a:t>IP</a:t>
            </a:r>
            <a:r>
              <a:rPr lang="es-CO" sz="1800" dirty="0">
                <a:effectLst/>
                <a:latin typeface="Arial" panose="020B0604020202020204" pitchFamily="34" charset="0"/>
                <a:ea typeface="Calibri" panose="020F0502020204030204" pitchFamily="34" charset="0"/>
                <a:cs typeface="Times New Roman" panose="02020603050405020304" pitchFamily="18" charset="0"/>
              </a:rPr>
              <a:t> a </a:t>
            </a:r>
            <a:r>
              <a:rPr lang="es-CO" sz="1800" u="none" strike="noStrike" dirty="0">
                <a:effectLst/>
                <a:latin typeface="Arial" panose="020B0604020202020204" pitchFamily="34" charset="0"/>
                <a:ea typeface="Calibri" panose="020F0502020204030204" pitchFamily="34" charset="0"/>
                <a:cs typeface="Times New Roman" panose="02020603050405020304" pitchFamily="18" charset="0"/>
                <a:hlinkClick r:id="rId2" tooltip="Proveedor de servicios de Internet"/>
              </a:rPr>
              <a:t>proveedores de servicios de internet</a:t>
            </a:r>
            <a:r>
              <a:rPr lang="es-CO" sz="1800" dirty="0">
                <a:effectLst/>
                <a:latin typeface="Arial" panose="020B0604020202020204" pitchFamily="34" charset="0"/>
                <a:ea typeface="Calibri" panose="020F0502020204030204" pitchFamily="34" charset="0"/>
                <a:cs typeface="Times New Roman" panose="02020603050405020304" pitchFamily="18" charset="0"/>
              </a:rPr>
              <a:t> en América, Europa y partes de Asia.</a:t>
            </a: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0000"/>
              </a:lnSpc>
              <a:spcAft>
                <a:spcPts val="800"/>
              </a:spcAft>
            </a:pPr>
            <a:r>
              <a:rPr lang="es-CO" sz="1800" dirty="0" err="1">
                <a:effectLst/>
                <a:latin typeface="Calibri" panose="020F0502020204030204" pitchFamily="34" charset="0"/>
                <a:ea typeface="Calibri" panose="020F0502020204030204" pitchFamily="34" charset="0"/>
                <a:cs typeface="Times New Roman" panose="02020603050405020304" pitchFamily="18" charset="0"/>
              </a:rPr>
              <a:t>Cassandra</a:t>
            </a:r>
            <a:r>
              <a:rPr lang="es-CO" sz="1800" dirty="0">
                <a:effectLst/>
                <a:latin typeface="Calibri" panose="020F0502020204030204" pitchFamily="34" charset="0"/>
                <a:ea typeface="Calibri" panose="020F0502020204030204" pitchFamily="34" charset="0"/>
                <a:cs typeface="Times New Roman" panose="02020603050405020304" pitchFamily="18" charset="0"/>
              </a:rPr>
              <a:t>: Apache </a:t>
            </a:r>
            <a:r>
              <a:rPr lang="es-CO" sz="1800" dirty="0" err="1">
                <a:effectLst/>
                <a:latin typeface="Calibri" panose="020F0502020204030204" pitchFamily="34" charset="0"/>
                <a:ea typeface="Calibri" panose="020F0502020204030204" pitchFamily="34" charset="0"/>
                <a:cs typeface="Times New Roman" panose="02020603050405020304" pitchFamily="18" charset="0"/>
              </a:rPr>
              <a:t>Cassandra</a:t>
            </a:r>
            <a:r>
              <a:rPr lang="es-CO" sz="1800" dirty="0">
                <a:effectLst/>
                <a:latin typeface="Calibri" panose="020F0502020204030204" pitchFamily="34" charset="0"/>
                <a:ea typeface="Calibri" panose="020F0502020204030204" pitchFamily="34" charset="0"/>
                <a:cs typeface="Times New Roman" panose="02020603050405020304" pitchFamily="18" charset="0"/>
              </a:rPr>
              <a:t> se trata de un software NoSQL distribuido y basado en un modelo de almacenamiento de «clave-valor», de código abierto que está escrita en Java. Permite grandes volúmenes de datos en forma distribuida.</a:t>
            </a:r>
          </a:p>
          <a:p>
            <a:pPr>
              <a:lnSpc>
                <a:spcPct val="110000"/>
              </a:lnSpc>
            </a:pPr>
            <a:endParaRPr lang="es-CO" sz="1400" dirty="0"/>
          </a:p>
        </p:txBody>
      </p:sp>
    </p:spTree>
    <p:extLst>
      <p:ext uri="{BB962C8B-B14F-4D97-AF65-F5344CB8AC3E}">
        <p14:creationId xmlns:p14="http://schemas.microsoft.com/office/powerpoint/2010/main" val="209403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B2D9B07-F77B-4314-84D0-C9C1D56EBF23}"/>
              </a:ext>
            </a:extLst>
          </p:cNvPr>
          <p:cNvSpPr>
            <a:spLocks noGrp="1"/>
          </p:cNvSpPr>
          <p:nvPr>
            <p:ph idx="1"/>
          </p:nvPr>
        </p:nvSpPr>
        <p:spPr>
          <a:xfrm>
            <a:off x="4705594" y="1240077"/>
            <a:ext cx="6034827" cy="4916465"/>
          </a:xfrm>
        </p:spPr>
        <p:txBody>
          <a:bodyPr anchor="t">
            <a:normAutofit/>
          </a:bodyPr>
          <a:lstStyle/>
          <a:p>
            <a:pPr>
              <a:lnSpc>
                <a:spcPct val="110000"/>
              </a:lnSpc>
              <a:spcAft>
                <a:spcPts val="800"/>
              </a:spcAft>
            </a:pPr>
            <a:r>
              <a:rPr lang="es-CO" err="1">
                <a:effectLst/>
                <a:latin typeface="Calibri" panose="020F0502020204030204" pitchFamily="34" charset="0"/>
                <a:ea typeface="Calibri" panose="020F0502020204030204" pitchFamily="34" charset="0"/>
                <a:cs typeface="Times New Roman" panose="02020603050405020304" pitchFamily="18" charset="0"/>
              </a:rPr>
              <a:t>Memcached</a:t>
            </a:r>
            <a:r>
              <a:rPr lang="es-CO">
                <a:effectLst/>
                <a:latin typeface="Calibri" panose="020F0502020204030204" pitchFamily="34" charset="0"/>
                <a:ea typeface="Calibri" panose="020F0502020204030204" pitchFamily="34" charset="0"/>
                <a:cs typeface="Times New Roman" panose="02020603050405020304" pitchFamily="18" charset="0"/>
              </a:rPr>
              <a:t>: </a:t>
            </a:r>
            <a:r>
              <a:rPr lang="es-CO" err="1">
                <a:effectLst/>
                <a:latin typeface="Calibri" panose="020F0502020204030204" pitchFamily="34" charset="0"/>
                <a:ea typeface="Calibri" panose="020F0502020204030204" pitchFamily="34" charset="0"/>
                <a:cs typeface="Times New Roman" panose="02020603050405020304" pitchFamily="18" charset="0"/>
              </a:rPr>
              <a:t>Memcached</a:t>
            </a:r>
            <a:r>
              <a:rPr lang="es-CO">
                <a:effectLst/>
                <a:latin typeface="Calibri" panose="020F0502020204030204" pitchFamily="34" charset="0"/>
                <a:ea typeface="Calibri" panose="020F0502020204030204" pitchFamily="34" charset="0"/>
                <a:cs typeface="Times New Roman" panose="02020603050405020304" pitchFamily="18" charset="0"/>
              </a:rPr>
              <a:t> es un sistema distribuido de propósito general para caché basado en memoria, diseñado por </a:t>
            </a:r>
            <a:r>
              <a:rPr lang="es-CO" err="1">
                <a:effectLst/>
                <a:latin typeface="Calibri" panose="020F0502020204030204" pitchFamily="34" charset="0"/>
                <a:ea typeface="Calibri" panose="020F0502020204030204" pitchFamily="34" charset="0"/>
                <a:cs typeface="Times New Roman" panose="02020603050405020304" pitchFamily="18" charset="0"/>
              </a:rPr>
              <a:t>Danga</a:t>
            </a:r>
            <a:r>
              <a:rPr lang="es-CO">
                <a:effectLst/>
                <a:latin typeface="Calibri" panose="020F0502020204030204" pitchFamily="34" charset="0"/>
                <a:ea typeface="Calibri" panose="020F0502020204030204" pitchFamily="34" charset="0"/>
                <a:cs typeface="Times New Roman" panose="02020603050405020304" pitchFamily="18" charset="0"/>
              </a:rPr>
              <a:t> </a:t>
            </a:r>
            <a:r>
              <a:rPr lang="es-CO" err="1">
                <a:effectLst/>
                <a:latin typeface="Calibri" panose="020F0502020204030204" pitchFamily="34" charset="0"/>
                <a:ea typeface="Calibri" panose="020F0502020204030204" pitchFamily="34" charset="0"/>
                <a:cs typeface="Times New Roman" panose="02020603050405020304" pitchFamily="18" charset="0"/>
              </a:rPr>
              <a:t>Interactive</a:t>
            </a:r>
            <a:r>
              <a:rPr lang="es-CO">
                <a:effectLst/>
                <a:latin typeface="Calibri" panose="020F0502020204030204" pitchFamily="34" charset="0"/>
                <a:ea typeface="Calibri" panose="020F0502020204030204" pitchFamily="34" charset="0"/>
                <a:cs typeface="Times New Roman" panose="02020603050405020304" pitchFamily="18" charset="0"/>
              </a:rPr>
              <a:t> y que es muy usado en la actualidad por múltiples sitios web.</a:t>
            </a:r>
          </a:p>
          <a:p>
            <a:pPr>
              <a:lnSpc>
                <a:spcPct val="110000"/>
              </a:lnSpc>
              <a:spcAft>
                <a:spcPts val="800"/>
              </a:spcAft>
            </a:pPr>
            <a:r>
              <a:rPr lang="es-CO" err="1">
                <a:effectLst/>
                <a:latin typeface="Calibri" panose="020F0502020204030204" pitchFamily="34" charset="0"/>
                <a:ea typeface="Calibri" panose="020F0502020204030204" pitchFamily="34" charset="0"/>
                <a:cs typeface="Times New Roman" panose="02020603050405020304" pitchFamily="18" charset="0"/>
              </a:rPr>
              <a:t>big</a:t>
            </a:r>
            <a:r>
              <a:rPr lang="es-CO">
                <a:effectLst/>
                <a:latin typeface="Calibri" panose="020F0502020204030204" pitchFamily="34" charset="0"/>
                <a:ea typeface="Calibri" panose="020F0502020204030204" pitchFamily="34" charset="0"/>
                <a:cs typeface="Times New Roman" panose="02020603050405020304" pitchFamily="18" charset="0"/>
              </a:rPr>
              <a:t> data: Término que hace referencia a conjuntos de datos tan grandes y complejos que precisan de aplicaciones informáticas no tradicionales de procesamiento de datos para tratarlos adecuadamente.</a:t>
            </a:r>
          </a:p>
          <a:p>
            <a:pPr>
              <a:lnSpc>
                <a:spcPct val="110000"/>
              </a:lnSpc>
              <a:spcAft>
                <a:spcPts val="800"/>
              </a:spcAft>
            </a:pPr>
            <a:r>
              <a:rPr lang="es-CO">
                <a:effectLst/>
                <a:latin typeface="Calibri" panose="020F0502020204030204" pitchFamily="34" charset="0"/>
                <a:ea typeface="Calibri" panose="020F0502020204030204" pitchFamily="34" charset="0"/>
                <a:cs typeface="Times New Roman" panose="02020603050405020304" pitchFamily="18" charset="0"/>
              </a:rPr>
              <a:t>neófito: Persona que se ha adherido recientemente a una causa, una ideología, una colectividad, un partido político, etc.</a:t>
            </a:r>
          </a:p>
          <a:p>
            <a:pPr>
              <a:lnSpc>
                <a:spcPct val="110000"/>
              </a:lnSpc>
            </a:pPr>
            <a:endParaRPr lang="es-CO"/>
          </a:p>
        </p:txBody>
      </p:sp>
    </p:spTree>
    <p:extLst>
      <p:ext uri="{BB962C8B-B14F-4D97-AF65-F5344CB8AC3E}">
        <p14:creationId xmlns:p14="http://schemas.microsoft.com/office/powerpoint/2010/main" val="221882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02C3B31E-2D19-4396-9990-69F28F20A601}"/>
              </a:ext>
            </a:extLst>
          </p:cNvPr>
          <p:cNvSpPr>
            <a:spLocks noGrp="1"/>
          </p:cNvSpPr>
          <p:nvPr>
            <p:ph type="title"/>
          </p:nvPr>
        </p:nvSpPr>
        <p:spPr>
          <a:xfrm>
            <a:off x="1451579" y="1474970"/>
            <a:ext cx="4172213" cy="3152742"/>
          </a:xfrm>
        </p:spPr>
        <p:txBody>
          <a:bodyPr vert="horz" lIns="91440" tIns="45720" rIns="91440" bIns="45720" rtlCol="0" anchor="ctr">
            <a:normAutofit/>
          </a:bodyPr>
          <a:lstStyle/>
          <a:p>
            <a:r>
              <a:rPr lang="en-US" dirty="0" err="1"/>
              <a:t>Diagrama</a:t>
            </a:r>
            <a:r>
              <a:rPr lang="en-US" dirty="0"/>
              <a:t> de </a:t>
            </a:r>
            <a:r>
              <a:rPr lang="en-US" dirty="0" err="1"/>
              <a:t>componentes</a:t>
            </a:r>
            <a:r>
              <a:rPr lang="en-US" dirty="0"/>
              <a:t> </a:t>
            </a:r>
          </a:p>
        </p:txBody>
      </p:sp>
      <p:pic>
        <p:nvPicPr>
          <p:cNvPr id="7" name="Imagen 6" descr="Diagrama&#10;&#10;Descripción generada automáticamente">
            <a:extLst>
              <a:ext uri="{FF2B5EF4-FFF2-40B4-BE49-F238E27FC236}">
                <a16:creationId xmlns:a16="http://schemas.microsoft.com/office/drawing/2014/main" id="{44E4E994-C12D-4A00-9F11-7E454E07E625}"/>
              </a:ext>
            </a:extLst>
          </p:cNvPr>
          <p:cNvPicPr>
            <a:picLocks noChangeAspect="1"/>
          </p:cNvPicPr>
          <p:nvPr/>
        </p:nvPicPr>
        <p:blipFill>
          <a:blip r:embed="rId3"/>
          <a:stretch>
            <a:fillRect/>
          </a:stretch>
        </p:blipFill>
        <p:spPr>
          <a:xfrm>
            <a:off x="6306963" y="21855"/>
            <a:ext cx="5316312" cy="6093195"/>
          </a:xfrm>
          <a:prstGeom prst="rect">
            <a:avLst/>
          </a:prstGeom>
        </p:spPr>
      </p:pic>
      <p:pic>
        <p:nvPicPr>
          <p:cNvPr id="45" name="Picture 44">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2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CABC9-6A4E-45AD-8BC2-1702019244EB}"/>
              </a:ext>
            </a:extLst>
          </p:cNvPr>
          <p:cNvSpPr>
            <a:spLocks noGrp="1"/>
          </p:cNvSpPr>
          <p:nvPr>
            <p:ph type="title"/>
          </p:nvPr>
        </p:nvSpPr>
        <p:spPr>
          <a:xfrm>
            <a:off x="1" y="1"/>
            <a:ext cx="5830956" cy="477077"/>
          </a:xfrm>
        </p:spPr>
        <p:txBody>
          <a:bodyPr>
            <a:normAutofit fontScale="90000"/>
          </a:bodyPr>
          <a:lstStyle/>
          <a:p>
            <a:r>
              <a:rPr lang="es-CO" dirty="0"/>
              <a:t>Diagrama de despliegue</a:t>
            </a:r>
          </a:p>
        </p:txBody>
      </p:sp>
      <p:pic>
        <p:nvPicPr>
          <p:cNvPr id="4" name="Marcador de contenido 3" descr="Diagrama&#10;&#10;Descripción generada automáticamente">
            <a:extLst>
              <a:ext uri="{FF2B5EF4-FFF2-40B4-BE49-F238E27FC236}">
                <a16:creationId xmlns:a16="http://schemas.microsoft.com/office/drawing/2014/main" id="{55C35CA2-D1D0-4F51-915F-2C12BE026B56}"/>
              </a:ext>
            </a:extLst>
          </p:cNvPr>
          <p:cNvPicPr>
            <a:picLocks noGrp="1" noChangeAspect="1"/>
          </p:cNvPicPr>
          <p:nvPr>
            <p:ph idx="1"/>
          </p:nvPr>
        </p:nvPicPr>
        <p:blipFill>
          <a:blip r:embed="rId2"/>
          <a:stretch>
            <a:fillRect/>
          </a:stretch>
        </p:blipFill>
        <p:spPr>
          <a:xfrm>
            <a:off x="379828" y="477078"/>
            <a:ext cx="10663309" cy="5557962"/>
          </a:xfrm>
          <a:prstGeom prst="rect">
            <a:avLst/>
          </a:prstGeom>
        </p:spPr>
      </p:pic>
    </p:spTree>
    <p:extLst>
      <p:ext uri="{BB962C8B-B14F-4D97-AF65-F5344CB8AC3E}">
        <p14:creationId xmlns:p14="http://schemas.microsoft.com/office/powerpoint/2010/main" val="1206427538"/>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52</TotalTime>
  <Words>835</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Century</vt:lpstr>
      <vt:lpstr>Gill Sans MT</vt:lpstr>
      <vt:lpstr>Galería</vt:lpstr>
      <vt:lpstr>Service Registry </vt:lpstr>
      <vt:lpstr>Presentación de PowerPoint</vt:lpstr>
      <vt:lpstr>NETFLIX RESUMEN</vt:lpstr>
      <vt:lpstr>Presentación de PowerPoint</vt:lpstr>
      <vt:lpstr>Presentación de PowerPoint</vt:lpstr>
      <vt:lpstr>glosario</vt:lpstr>
      <vt:lpstr>Presentación de PowerPoint</vt:lpstr>
      <vt:lpstr>Diagrama de componentes </vt:lpstr>
      <vt:lpstr>Diagrama de despliegue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RESUMEN</dc:title>
  <dc:creator>jorge morales</dc:creator>
  <cp:lastModifiedBy>jorge morales</cp:lastModifiedBy>
  <cp:revision>7</cp:revision>
  <dcterms:created xsi:type="dcterms:W3CDTF">2021-02-10T21:05:50Z</dcterms:created>
  <dcterms:modified xsi:type="dcterms:W3CDTF">2021-02-20T04:17:49Z</dcterms:modified>
</cp:coreProperties>
</file>