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4" r:id="rId3"/>
    <p:sldId id="258" r:id="rId4"/>
    <p:sldId id="259" r:id="rId5"/>
    <p:sldId id="261" r:id="rId6"/>
    <p:sldId id="262" r:id="rId7"/>
    <p:sldId id="260" r:id="rId8"/>
    <p:sldId id="263" r:id="rId9"/>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D32DDC-B6B8-443D-A481-D7258E3ABEC1}" type="datetimeFigureOut">
              <a:rPr lang="es-GT" smtClean="0"/>
              <a:t>10/03/2018</a:t>
            </a:fld>
            <a:endParaRPr lang="es-GT"/>
          </a:p>
        </p:txBody>
      </p:sp>
      <p:sp>
        <p:nvSpPr>
          <p:cNvPr id="5" name="Footer Placeholder 4"/>
          <p:cNvSpPr>
            <a:spLocks noGrp="1"/>
          </p:cNvSpPr>
          <p:nvPr>
            <p:ph type="ftr" sz="quarter" idx="11"/>
          </p:nvPr>
        </p:nvSpPr>
        <p:spPr>
          <a:xfrm>
            <a:off x="5332412" y="5883275"/>
            <a:ext cx="4324044" cy="365125"/>
          </a:xfrm>
        </p:spPr>
        <p:txBody>
          <a:bodyPr/>
          <a:lstStyle/>
          <a:p>
            <a:endParaRPr lang="es-GT"/>
          </a:p>
        </p:txBody>
      </p:sp>
      <p:sp>
        <p:nvSpPr>
          <p:cNvPr id="6" name="Slide Number Placeholder 5"/>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351545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D32DDC-B6B8-443D-A481-D7258E3ABEC1}" type="datetimeFigureOut">
              <a:rPr lang="es-GT" smtClean="0"/>
              <a:t>10/03/2018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129612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D32DDC-B6B8-443D-A481-D7258E3ABEC1}" type="datetimeFigureOut">
              <a:rPr lang="es-GT" smtClean="0"/>
              <a:t>10/03/2018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4194565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D32DDC-B6B8-443D-A481-D7258E3ABEC1}" type="datetimeFigureOut">
              <a:rPr lang="es-GT" smtClean="0"/>
              <a:t>10/03/2018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662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D32DDC-B6B8-443D-A481-D7258E3ABEC1}" type="datetimeFigureOut">
              <a:rPr lang="es-GT" smtClean="0"/>
              <a:t>10/03/2018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4257906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D32DDC-B6B8-443D-A481-D7258E3ABEC1}" type="datetimeFigureOut">
              <a:rPr lang="es-GT" smtClean="0"/>
              <a:t>10/03/2018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2276869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D32DDC-B6B8-443D-A481-D7258E3ABEC1}" type="datetimeFigureOut">
              <a:rPr lang="es-GT" smtClean="0"/>
              <a:t>10/03/2018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1209301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D32DDC-B6B8-443D-A481-D7258E3ABEC1}" type="datetimeFigureOut">
              <a:rPr lang="es-GT" smtClean="0"/>
              <a:t>10/03/2018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3909084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D32DDC-B6B8-443D-A481-D7258E3ABEC1}" type="datetimeFigureOut">
              <a:rPr lang="es-GT" smtClean="0"/>
              <a:t>10/03/2018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324748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D32DDC-B6B8-443D-A481-D7258E3ABEC1}" type="datetimeFigureOut">
              <a:rPr lang="es-GT" smtClean="0"/>
              <a:t>10/03/2018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a:xfrm>
            <a:off x="10951856" y="5867131"/>
            <a:ext cx="551167" cy="365125"/>
          </a:xfrm>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211743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D32DDC-B6B8-443D-A481-D7258E3ABEC1}" type="datetimeFigureOut">
              <a:rPr lang="es-GT" smtClean="0"/>
              <a:t>10/03/2018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69122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D32DDC-B6B8-443D-A481-D7258E3ABEC1}" type="datetimeFigureOut">
              <a:rPr lang="es-GT" smtClean="0"/>
              <a:t>10/03/2018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3678644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AD32DDC-B6B8-443D-A481-D7258E3ABEC1}" type="datetimeFigureOut">
              <a:rPr lang="es-GT" smtClean="0"/>
              <a:t>10/03/2018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149695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D32DDC-B6B8-443D-A481-D7258E3ABEC1}" type="datetimeFigureOut">
              <a:rPr lang="es-GT" smtClean="0"/>
              <a:t>10/03/2018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351981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32DDC-B6B8-443D-A481-D7258E3ABEC1}" type="datetimeFigureOut">
              <a:rPr lang="es-GT" smtClean="0"/>
              <a:t>10/03/2018</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4149173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D32DDC-B6B8-443D-A481-D7258E3ABEC1}" type="datetimeFigureOut">
              <a:rPr lang="es-GT" smtClean="0"/>
              <a:t>10/03/2018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215425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D32DDC-B6B8-443D-A481-D7258E3ABEC1}" type="datetimeFigureOut">
              <a:rPr lang="es-GT" smtClean="0"/>
              <a:t>10/03/2018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477A026-1D7E-4DFD-B9DC-A960B447747A}" type="slidenum">
              <a:rPr lang="es-GT" smtClean="0"/>
              <a:t>‹Nº›</a:t>
            </a:fld>
            <a:endParaRPr lang="es-GT"/>
          </a:p>
        </p:txBody>
      </p:sp>
    </p:spTree>
    <p:extLst>
      <p:ext uri="{BB962C8B-B14F-4D97-AF65-F5344CB8AC3E}">
        <p14:creationId xmlns:p14="http://schemas.microsoft.com/office/powerpoint/2010/main" val="187639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D32DDC-B6B8-443D-A481-D7258E3ABEC1}" type="datetimeFigureOut">
              <a:rPr lang="es-GT" smtClean="0"/>
              <a:t>10/03/2018</a:t>
            </a:fld>
            <a:endParaRPr lang="es-G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77A026-1D7E-4DFD-B9DC-A960B447747A}" type="slidenum">
              <a:rPr lang="es-GT" smtClean="0"/>
              <a:t>‹Nº›</a:t>
            </a:fld>
            <a:endParaRPr lang="es-GT"/>
          </a:p>
        </p:txBody>
      </p:sp>
    </p:spTree>
    <p:extLst>
      <p:ext uri="{BB962C8B-B14F-4D97-AF65-F5344CB8AC3E}">
        <p14:creationId xmlns:p14="http://schemas.microsoft.com/office/powerpoint/2010/main" val="19296958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s.wikipedia.org/wiki/Convoluci%C3%B3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Dataset cifar 10 y 100</a:t>
            </a:r>
            <a:endParaRPr lang="es-GT" dirty="0"/>
          </a:p>
        </p:txBody>
      </p:sp>
      <p:sp>
        <p:nvSpPr>
          <p:cNvPr id="3" name="Subtítulo 2"/>
          <p:cNvSpPr>
            <a:spLocks noGrp="1"/>
          </p:cNvSpPr>
          <p:nvPr>
            <p:ph type="subTitle" idx="1"/>
          </p:nvPr>
        </p:nvSpPr>
        <p:spPr>
          <a:xfrm flipH="1" flipV="1">
            <a:off x="13673016" y="3070746"/>
            <a:ext cx="45719" cy="163773"/>
          </a:xfrm>
        </p:spPr>
        <p:txBody>
          <a:bodyPr>
            <a:normAutofit fontScale="25000" lnSpcReduction="20000"/>
          </a:bodyPr>
          <a:lstStyle/>
          <a:p>
            <a:endParaRPr lang="es-GT" dirty="0"/>
          </a:p>
        </p:txBody>
      </p:sp>
    </p:spTree>
    <p:extLst>
      <p:ext uri="{BB962C8B-B14F-4D97-AF65-F5344CB8AC3E}">
        <p14:creationId xmlns:p14="http://schemas.microsoft.com/office/powerpoint/2010/main" val="3901326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t>Red neuronal convucional</a:t>
            </a:r>
            <a:endParaRPr lang="es-GT" b="1" dirty="0"/>
          </a:p>
        </p:txBody>
      </p:sp>
      <p:sp>
        <p:nvSpPr>
          <p:cNvPr id="3" name="Marcador de contenido 2"/>
          <p:cNvSpPr>
            <a:spLocks noGrp="1"/>
          </p:cNvSpPr>
          <p:nvPr>
            <p:ph idx="1"/>
          </p:nvPr>
        </p:nvSpPr>
        <p:spPr/>
        <p:txBody>
          <a:bodyPr>
            <a:normAutofit/>
          </a:bodyPr>
          <a:lstStyle/>
          <a:p>
            <a:r>
              <a:rPr lang="es-ES" dirty="0"/>
              <a:t>Las redes neuronales convolucionales son muy similares a las redes neuronales ordinarias </a:t>
            </a:r>
            <a:r>
              <a:rPr lang="es-ES" dirty="0" smtClean="0"/>
              <a:t>se </a:t>
            </a:r>
            <a:r>
              <a:rPr lang="es-ES" dirty="0"/>
              <a:t>componen de </a:t>
            </a:r>
            <a:r>
              <a:rPr lang="es-ES" dirty="0" smtClean="0"/>
              <a:t>neuronas que </a:t>
            </a:r>
            <a:r>
              <a:rPr lang="es-ES" dirty="0"/>
              <a:t>tienen </a:t>
            </a:r>
            <a:r>
              <a:rPr lang="es-ES" i="1" dirty="0"/>
              <a:t>pesos</a:t>
            </a:r>
            <a:r>
              <a:rPr lang="es-ES" dirty="0"/>
              <a:t> y </a:t>
            </a:r>
            <a:r>
              <a:rPr lang="es-ES" i="1" dirty="0"/>
              <a:t>sesgos</a:t>
            </a:r>
            <a:r>
              <a:rPr lang="es-ES" dirty="0"/>
              <a:t> que pueden aprender</a:t>
            </a:r>
            <a:endParaRPr lang="es-ES" u="sng" dirty="0" smtClean="0"/>
          </a:p>
          <a:p>
            <a:r>
              <a:rPr lang="es-ES" u="sng" dirty="0" smtClean="0"/>
              <a:t>red </a:t>
            </a:r>
            <a:r>
              <a:rPr lang="es-ES" u="sng" dirty="0"/>
              <a:t>neuronal</a:t>
            </a:r>
            <a:r>
              <a:rPr lang="es-ES" dirty="0"/>
              <a:t> es utilizan un operación llamada </a:t>
            </a:r>
            <a:r>
              <a:rPr lang="es-ES" u="sng" dirty="0">
                <a:hlinkClick r:id="rId2"/>
              </a:rPr>
              <a:t>convolución</a:t>
            </a:r>
            <a:r>
              <a:rPr lang="es-ES" dirty="0"/>
              <a:t> en alguna de sus capas; en lugar de utilizar la multiplicación de matrices que se aplica generalmente. La operación de </a:t>
            </a:r>
            <a:r>
              <a:rPr lang="es-ES" b="1" u="sng" dirty="0">
                <a:hlinkClick r:id="rId2"/>
              </a:rPr>
              <a:t>convolución</a:t>
            </a:r>
            <a:r>
              <a:rPr lang="es-ES" b="1" dirty="0"/>
              <a:t> </a:t>
            </a:r>
            <a:r>
              <a:rPr lang="es-ES" dirty="0"/>
              <a:t>recibe como </a:t>
            </a:r>
            <a:r>
              <a:rPr lang="es-ES" i="1" dirty="0"/>
              <a:t>entrada o input</a:t>
            </a:r>
            <a:r>
              <a:rPr lang="es-ES" dirty="0"/>
              <a:t> la imagen </a:t>
            </a:r>
            <a:endParaRPr lang="es-GT" dirty="0"/>
          </a:p>
        </p:txBody>
      </p:sp>
    </p:spTree>
    <p:extLst>
      <p:ext uri="{BB962C8B-B14F-4D97-AF65-F5344CB8AC3E}">
        <p14:creationId xmlns:p14="http://schemas.microsoft.com/office/powerpoint/2010/main" val="1442705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latin typeface="Arial" panose="020B0604020202020204" pitchFamily="34" charset="0"/>
                <a:cs typeface="Arial" panose="020B0604020202020204" pitchFamily="34" charset="0"/>
              </a:rPr>
              <a:t>Que es el dataset 10 ?</a:t>
            </a:r>
            <a:endParaRPr lang="es-GT"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484310" y="2626056"/>
            <a:ext cx="10018713" cy="3283425"/>
          </a:xfrm>
        </p:spPr>
        <p:txBody>
          <a:bodyPr/>
          <a:lstStyle/>
          <a:p>
            <a:r>
              <a:rPr lang="es-ES" dirty="0">
                <a:latin typeface="Arial" panose="020B0604020202020204" pitchFamily="34" charset="0"/>
                <a:cs typeface="Arial" panose="020B0604020202020204" pitchFamily="34" charset="0"/>
              </a:rPr>
              <a:t>El dataset CIFAR10  subconjunto de imágenes del conjunto del 80 </a:t>
            </a:r>
            <a:r>
              <a:rPr lang="es-ES" dirty="0" smtClean="0">
                <a:latin typeface="Arial" panose="020B0604020202020204" pitchFamily="34" charset="0"/>
                <a:cs typeface="Arial" panose="020B0604020202020204" pitchFamily="34" charset="0"/>
              </a:rPr>
              <a:t>millones de </a:t>
            </a:r>
            <a:r>
              <a:rPr lang="es-ES" dirty="0">
                <a:latin typeface="Arial" panose="020B0604020202020204" pitchFamily="34" charset="0"/>
                <a:cs typeface="Arial" panose="020B0604020202020204" pitchFamily="34" charset="0"/>
              </a:rPr>
              <a:t>images, contiene 60.000 imágenes a color de 32×32 pertenecientes a 10 clases de 6.000 images cada una de ellas.  (las clases son exclusivas entre ellas, es decir no existe un caso que sea automóvil y camión a la vez). Estas imágenes se reparten en 50.000 para entrenar y 10.000 para testear</a:t>
            </a:r>
            <a:r>
              <a:rPr lang="es-ES" dirty="0" smtClean="0">
                <a:latin typeface="Arial" panose="020B0604020202020204" pitchFamily="34" charset="0"/>
                <a:cs typeface="Arial" panose="020B0604020202020204" pitchFamily="34" charset="0"/>
              </a:rPr>
              <a:t>.</a:t>
            </a:r>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8122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latin typeface="Arial" panose="020B0604020202020204" pitchFamily="34" charset="0"/>
                <a:cs typeface="Arial" panose="020B0604020202020204" pitchFamily="34" charset="0"/>
              </a:rPr>
              <a:t>Que es el dataset cifar 100?</a:t>
            </a:r>
            <a:endParaRPr lang="es-GT"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r>
              <a:rPr lang="es-ES" dirty="0">
                <a:latin typeface="Arial" panose="020B0604020202020204" pitchFamily="34" charset="0"/>
                <a:cs typeface="Arial" panose="020B0604020202020204" pitchFamily="34" charset="0"/>
              </a:rPr>
              <a:t>El dataset CIFAR100 es como el CIFAR-10, excepto que tiene 100 clases que contienen 600 </a:t>
            </a:r>
            <a:r>
              <a:rPr lang="es-ES" dirty="0" smtClean="0">
                <a:latin typeface="Arial" panose="020B0604020202020204" pitchFamily="34" charset="0"/>
                <a:cs typeface="Arial" panose="020B0604020202020204" pitchFamily="34" charset="0"/>
              </a:rPr>
              <a:t>imágenes </a:t>
            </a:r>
            <a:r>
              <a:rPr lang="es-ES" dirty="0">
                <a:latin typeface="Arial" panose="020B0604020202020204" pitchFamily="34" charset="0"/>
                <a:cs typeface="Arial" panose="020B0604020202020204" pitchFamily="34" charset="0"/>
              </a:rPr>
              <a:t>cada clase. Las CIFAR100 las 100 clase están agrupadas en 20 superclases. Cada imagen está etiquetada con la clase que pertenece y la subclase a que pertenece</a:t>
            </a:r>
            <a:r>
              <a:rPr lang="es-ES" dirty="0"/>
              <a:t>.</a:t>
            </a:r>
            <a:endParaRPr lang="es-GT" dirty="0"/>
          </a:p>
        </p:txBody>
      </p:sp>
    </p:spTree>
    <p:extLst>
      <p:ext uri="{BB962C8B-B14F-4D97-AF65-F5344CB8AC3E}">
        <p14:creationId xmlns:p14="http://schemas.microsoft.com/office/powerpoint/2010/main" val="3416034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latin typeface="Arial" panose="020B0604020202020204" pitchFamily="34" charset="0"/>
                <a:cs typeface="Arial" panose="020B0604020202020204" pitchFamily="34" charset="0"/>
              </a:rPr>
              <a:t>Objetivos de cifar 10 y 100.</a:t>
            </a:r>
            <a:endParaRPr lang="es-GT"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a:bodyPr>
          <a:lstStyle/>
          <a:p>
            <a:r>
              <a:rPr lang="es-ES" dirty="0" smtClean="0">
                <a:latin typeface="Arial" panose="020B0604020202020204" pitchFamily="34" charset="0"/>
                <a:cs typeface="Arial" panose="020B0604020202020204" pitchFamily="34" charset="0"/>
              </a:rPr>
              <a:t>El objetivo de cifar 10  y 100 es  </a:t>
            </a:r>
            <a:r>
              <a:rPr lang="es-ES" dirty="0">
                <a:latin typeface="Arial" panose="020B0604020202020204" pitchFamily="34" charset="0"/>
                <a:cs typeface="Arial" panose="020B0604020202020204" pitchFamily="34" charset="0"/>
              </a:rPr>
              <a:t>clasificar imágenes en </a:t>
            </a:r>
            <a:r>
              <a:rPr lang="es-ES" dirty="0" smtClean="0">
                <a:latin typeface="Arial" panose="020B0604020202020204" pitchFamily="34" charset="0"/>
                <a:cs typeface="Arial" panose="020B0604020202020204" pitchFamily="34" charset="0"/>
              </a:rPr>
              <a:t>10 y 100 categorías </a:t>
            </a:r>
            <a:r>
              <a:rPr lang="es-ES" dirty="0">
                <a:latin typeface="Arial" panose="020B0604020202020204" pitchFamily="34" charset="0"/>
                <a:cs typeface="Arial" panose="020B0604020202020204" pitchFamily="34" charset="0"/>
              </a:rPr>
              <a:t>distintas; la idea es entrenar la red para que pueda distinguir entre imágenes de aviones, automóviles, pájaros, gatos, ciervos, perros, ranas, caballos, barcos y camiones. Para esto vamos a utilizar el conjunto de datos CIFAR-10</a:t>
            </a:r>
            <a:r>
              <a:rPr lang="es-ES" dirty="0" smtClean="0"/>
              <a:t>.</a:t>
            </a:r>
          </a:p>
        </p:txBody>
      </p:sp>
    </p:spTree>
    <p:extLst>
      <p:ext uri="{BB962C8B-B14F-4D97-AF65-F5344CB8AC3E}">
        <p14:creationId xmlns:p14="http://schemas.microsoft.com/office/powerpoint/2010/main" val="2659373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latin typeface="Arial" panose="020B0604020202020204" pitchFamily="34" charset="0"/>
                <a:cs typeface="Arial" panose="020B0604020202020204" pitchFamily="34" charset="0"/>
              </a:rPr>
              <a:t>Como se compone cifar 10 y 100?</a:t>
            </a:r>
            <a:endParaRPr lang="es-GT"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484310" y="2438399"/>
            <a:ext cx="10018713" cy="3352801"/>
          </a:xfrm>
        </p:spPr>
        <p:txBody>
          <a:bodyPr>
            <a:noAutofit/>
          </a:bodyPr>
          <a:lstStyle/>
          <a:p>
            <a:r>
              <a:rPr lang="es-ES" dirty="0">
                <a:latin typeface="Arial" panose="020B0604020202020204" pitchFamily="34" charset="0"/>
                <a:cs typeface="Arial" panose="020B0604020202020204" pitchFamily="34" charset="0"/>
              </a:rPr>
              <a:t>Tiene 50.000 imágenes de entrenamiento y 10.000 imágenes de prueba. CIFAR-10 se divide en cinco lotes de entrenamiento y un lote de prueba, cada uno con 10.000 imágenes. El lote de prueba contiene exactamente 1.000 imágenes seleccionadas al azar de cada clase. Los lotes de entrenamiento contienen las imágenes restantes en orden aleatorio, pero algunos lotes de entrenamiento pueden tener más imágenes de una clase que otro. Entre todos ellos, los lotes de entrenamiento contienen exactamente 5.000 imágenes de cada clase. Las clases son completamente mutuamente excluyentes. No existe solapamiento entre automóviles y camiones.</a:t>
            </a:r>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0963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latin typeface="Arial" panose="020B0604020202020204" pitchFamily="34" charset="0"/>
                <a:cs typeface="Arial" panose="020B0604020202020204" pitchFamily="34" charset="0"/>
              </a:rPr>
              <a:t>Ejemplo con 5 imágenes por clase</a:t>
            </a:r>
            <a:endParaRPr lang="es-GT" b="1" dirty="0">
              <a:latin typeface="Arial" panose="020B0604020202020204" pitchFamily="34" charset="0"/>
              <a:cs typeface="Arial" panose="020B0604020202020204" pitchFamily="34" charset="0"/>
            </a:endParaRPr>
          </a:p>
        </p:txBody>
      </p:sp>
      <p:pic>
        <p:nvPicPr>
          <p:cNvPr id="111" name="Marcador de contenido 1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6406" y="3138487"/>
            <a:ext cx="5759355" cy="3043949"/>
          </a:xfrm>
        </p:spPr>
      </p:pic>
    </p:spTree>
    <p:extLst>
      <p:ext uri="{BB962C8B-B14F-4D97-AF65-F5344CB8AC3E}">
        <p14:creationId xmlns:p14="http://schemas.microsoft.com/office/powerpoint/2010/main" val="558046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5401101"/>
          </a:xfrm>
        </p:spPr>
        <p:txBody>
          <a:bodyPr/>
          <a:lstStyle/>
          <a:p>
            <a:r>
              <a:rPr lang="es-GT" sz="4400" dirty="0" smtClean="0">
                <a:latin typeface="Arial" panose="020B0604020202020204" pitchFamily="34" charset="0"/>
                <a:cs typeface="Arial" panose="020B0604020202020204" pitchFamily="34" charset="0"/>
              </a:rPr>
              <a:t>Gracias por su atención</a:t>
            </a:r>
            <a:r>
              <a:rPr lang="es-GT" dirty="0" smtClean="0"/>
              <a:t>.</a:t>
            </a:r>
            <a:endParaRPr lang="es-GT" dirty="0"/>
          </a:p>
        </p:txBody>
      </p:sp>
    </p:spTree>
    <p:extLst>
      <p:ext uri="{BB962C8B-B14F-4D97-AF65-F5344CB8AC3E}">
        <p14:creationId xmlns:p14="http://schemas.microsoft.com/office/powerpoint/2010/main" val="32648890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89</TotalTime>
  <Words>121</Words>
  <Application>Microsoft Office PowerPoint</Application>
  <PresentationFormat>Panorámica</PresentationFormat>
  <Paragraphs>14</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Corbel</vt:lpstr>
      <vt:lpstr>Parallax</vt:lpstr>
      <vt:lpstr>Dataset cifar 10 y 100</vt:lpstr>
      <vt:lpstr>Red neuronal convucional</vt:lpstr>
      <vt:lpstr>Que es el dataset 10 ?</vt:lpstr>
      <vt:lpstr>Que es el dataset cifar 100?</vt:lpstr>
      <vt:lpstr>Objetivos de cifar 10 y 100.</vt:lpstr>
      <vt:lpstr>Como se compone cifar 10 y 100?</vt:lpstr>
      <vt:lpstr>Ejemplo con 5 imágenes por clase</vt:lpstr>
      <vt:lpstr>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 cifar 10 y 100</dc:title>
  <dc:creator>lcastillo</dc:creator>
  <cp:lastModifiedBy>Jhorghinho Santos Santos Neill</cp:lastModifiedBy>
  <cp:revision>6</cp:revision>
  <dcterms:created xsi:type="dcterms:W3CDTF">2018-02-28T21:10:21Z</dcterms:created>
  <dcterms:modified xsi:type="dcterms:W3CDTF">2018-03-10T20:40:49Z</dcterms:modified>
</cp:coreProperties>
</file>