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elios Extended Bold" charset="1" panose="02000805050000020004"/>
      <p:regular r:id="rId19"/>
    </p:embeddedFont>
    <p:embeddedFont>
      <p:font typeface="Helios Extended" charset="1" panose="02000505040000020004"/>
      <p:regular r:id="rId20"/>
    </p:embeddedFont>
    <p:embeddedFont>
      <p:font typeface="Arimo" charset="1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16573" y="-608167"/>
            <a:ext cx="3668976" cy="11503335"/>
            <a:chOff x="0" y="0"/>
            <a:chExt cx="1068490" cy="33500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490" cy="3350036"/>
            </a:xfrm>
            <a:custGeom>
              <a:avLst/>
              <a:gdLst/>
              <a:ahLst/>
              <a:cxnLst/>
              <a:rect r="r" b="b" t="t" l="l"/>
              <a:pathLst>
                <a:path h="3350036" w="1068490">
                  <a:moveTo>
                    <a:pt x="0" y="0"/>
                  </a:moveTo>
                  <a:lnTo>
                    <a:pt x="1068490" y="0"/>
                  </a:lnTo>
                  <a:lnTo>
                    <a:pt x="1068490" y="3350036"/>
                  </a:lnTo>
                  <a:lnTo>
                    <a:pt x="0" y="33500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068490" cy="3407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147823" y="2132118"/>
            <a:ext cx="6206476" cy="6022764"/>
            <a:chOff x="0" y="0"/>
            <a:chExt cx="6350000" cy="6162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0" y="431800"/>
              <a:ext cx="5918200" cy="5730240"/>
            </a:xfrm>
            <a:custGeom>
              <a:avLst/>
              <a:gdLst/>
              <a:ahLst/>
              <a:cxnLst/>
              <a:rect r="r" b="b" t="t" l="l"/>
              <a:pathLst>
                <a:path h="5730240" w="5918200">
                  <a:moveTo>
                    <a:pt x="5486400" y="0"/>
                  </a:moveTo>
                  <a:lnTo>
                    <a:pt x="5486400" y="5298440"/>
                  </a:lnTo>
                  <a:lnTo>
                    <a:pt x="0" y="5298440"/>
                  </a:lnTo>
                  <a:lnTo>
                    <a:pt x="0" y="5730240"/>
                  </a:lnTo>
                  <a:lnTo>
                    <a:pt x="5918200" y="5730240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9E96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18200" cy="5730240"/>
            </a:xfrm>
            <a:custGeom>
              <a:avLst/>
              <a:gdLst/>
              <a:ahLst/>
              <a:cxnLst/>
              <a:rect r="r" b="b" t="t" l="l"/>
              <a:pathLst>
                <a:path h="5730240" w="5918200">
                  <a:moveTo>
                    <a:pt x="431800" y="0"/>
                  </a:moveTo>
                  <a:lnTo>
                    <a:pt x="0" y="0"/>
                  </a:lnTo>
                  <a:lnTo>
                    <a:pt x="0" y="5730240"/>
                  </a:lnTo>
                  <a:lnTo>
                    <a:pt x="5918200" y="5730240"/>
                  </a:lnTo>
                  <a:lnTo>
                    <a:pt x="5918200" y="0"/>
                  </a:lnTo>
                  <a:close/>
                </a:path>
              </a:pathLst>
            </a:custGeom>
            <a:blipFill>
              <a:blip r:embed="rId2"/>
              <a:stretch>
                <a:fillRect l="-22663" t="0" r="-22663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420008" y="1359162"/>
            <a:ext cx="8557400" cy="3752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7"/>
              </a:lnSpc>
            </a:pPr>
            <a:r>
              <a:rPr lang="en-US" b="true" sz="8564" spc="-334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PROYECTO CALIDAD DE AIRE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3132" y="5522186"/>
            <a:ext cx="6466458" cy="33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163" spc="-84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INTEGRANTES :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5250" y="104775"/>
            <a:ext cx="2816747" cy="1541529"/>
          </a:xfrm>
          <a:custGeom>
            <a:avLst/>
            <a:gdLst/>
            <a:ahLst/>
            <a:cxnLst/>
            <a:rect r="r" b="b" t="t" l="l"/>
            <a:pathLst>
              <a:path h="1541529" w="2816747">
                <a:moveTo>
                  <a:pt x="0" y="0"/>
                </a:moveTo>
                <a:lnTo>
                  <a:pt x="2816747" y="0"/>
                </a:lnTo>
                <a:lnTo>
                  <a:pt x="2816747" y="1541529"/>
                </a:lnTo>
                <a:lnTo>
                  <a:pt x="0" y="154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5250" y="8630225"/>
            <a:ext cx="2816747" cy="1541529"/>
          </a:xfrm>
          <a:custGeom>
            <a:avLst/>
            <a:gdLst/>
            <a:ahLst/>
            <a:cxnLst/>
            <a:rect r="r" b="b" t="t" l="l"/>
            <a:pathLst>
              <a:path h="1541529" w="2816747">
                <a:moveTo>
                  <a:pt x="0" y="0"/>
                </a:moveTo>
                <a:lnTo>
                  <a:pt x="2816747" y="0"/>
                </a:lnTo>
                <a:lnTo>
                  <a:pt x="2816747" y="1541529"/>
                </a:lnTo>
                <a:lnTo>
                  <a:pt x="0" y="154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39107" y="6208140"/>
            <a:ext cx="4948701" cy="2009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Alexander Andrey Quiroz Pita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Villacis Alvear David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Tomayquispe Ramos Jorge Luis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Wong Gómez Carlos Augusto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Gonzalez Cabezas Kevin Anderson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65786" y="4478621"/>
            <a:ext cx="6538731" cy="4019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Diseño de la capa de comunicación</a:t>
            </a: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  <a:p>
            <a:pPr algn="just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Patrón publicador/subscriptor</a:t>
            </a:r>
          </a:p>
          <a:p>
            <a:pPr algn="just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Basado en la nube</a:t>
            </a:r>
          </a:p>
          <a:p>
            <a:pPr algn="just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Tiene 5 topics:</a:t>
            </a:r>
          </a:p>
          <a:p>
            <a:pPr algn="just" marL="820419" indent="-273473" lvl="2">
              <a:lnSpc>
                <a:spcPts val="2659"/>
              </a:lnSpc>
              <a:spcBef>
                <a:spcPct val="0"/>
              </a:spcBef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bme280 - Flujo de lecturas de los sensores</a:t>
            </a:r>
          </a:p>
          <a:p>
            <a:pPr algn="just" marL="820419" indent="-273473" lvl="2">
              <a:lnSpc>
                <a:spcPts val="2659"/>
              </a:lnSpc>
              <a:spcBef>
                <a:spcPct val="0"/>
              </a:spcBef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status - Estado actual del sistema</a:t>
            </a:r>
          </a:p>
          <a:p>
            <a:pPr algn="just" marL="820419" indent="-273473" lvl="2">
              <a:lnSpc>
                <a:spcPts val="2659"/>
              </a:lnSpc>
              <a:spcBef>
                <a:spcPct val="0"/>
              </a:spcBef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fan/control - Controla la activación del ventilador desde el dashboard</a:t>
            </a:r>
          </a:p>
          <a:p>
            <a:pPr algn="just" marL="820419" indent="-273473" lvl="2">
              <a:lnSpc>
                <a:spcPts val="2659"/>
              </a:lnSpc>
              <a:spcBef>
                <a:spcPct val="0"/>
              </a:spcBef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umbral - define los umbrales de activación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modo - define el modo automático o manual del sistema.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4307720"/>
            <a:ext cx="9125877" cy="4598842"/>
          </a:xfrm>
          <a:custGeom>
            <a:avLst/>
            <a:gdLst/>
            <a:ahLst/>
            <a:cxnLst/>
            <a:rect r="r" b="b" t="t" l="l"/>
            <a:pathLst>
              <a:path h="4598842" w="9125877">
                <a:moveTo>
                  <a:pt x="0" y="0"/>
                </a:moveTo>
                <a:lnTo>
                  <a:pt x="9125877" y="0"/>
                </a:lnTo>
                <a:lnTo>
                  <a:pt x="9125877" y="4598842"/>
                </a:lnTo>
                <a:lnTo>
                  <a:pt x="0" y="4598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021" t="-251368" r="-2119" b="-2459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1192" y="-824694"/>
            <a:ext cx="22159865" cy="3919220"/>
            <a:chOff x="0" y="0"/>
            <a:chExt cx="6453464" cy="1141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453464" cy="1141367"/>
            </a:xfrm>
            <a:custGeom>
              <a:avLst/>
              <a:gdLst/>
              <a:ahLst/>
              <a:cxnLst/>
              <a:rect r="r" b="b" t="t" l="l"/>
              <a:pathLst>
                <a:path h="1141367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1141367"/>
                  </a:lnTo>
                  <a:lnTo>
                    <a:pt x="0" y="114136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6453464" cy="1198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035924" y="1028700"/>
            <a:ext cx="11090593" cy="106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9"/>
              </a:lnSpc>
            </a:pPr>
            <a:r>
              <a:rPr lang="en-US" b="true" sz="6999" spc="-272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DISEÑO DEL SISTEMA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2462101" y="1578927"/>
            <a:ext cx="12885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9" id="9"/>
          <p:cNvSpPr/>
          <p:nvPr/>
        </p:nvSpPr>
        <p:spPr>
          <a:xfrm flipV="true">
            <a:off x="15412267" y="1597977"/>
            <a:ext cx="12885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51198" y="-613317"/>
            <a:ext cx="11788939" cy="11846363"/>
            <a:chOff x="0" y="0"/>
            <a:chExt cx="3433211" cy="34499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3211" cy="3449934"/>
            </a:xfrm>
            <a:custGeom>
              <a:avLst/>
              <a:gdLst/>
              <a:ahLst/>
              <a:cxnLst/>
              <a:rect r="r" b="b" t="t" l="l"/>
              <a:pathLst>
                <a:path h="3449934" w="3433211">
                  <a:moveTo>
                    <a:pt x="0" y="0"/>
                  </a:moveTo>
                  <a:lnTo>
                    <a:pt x="3433211" y="0"/>
                  </a:lnTo>
                  <a:lnTo>
                    <a:pt x="3433211" y="3449934"/>
                  </a:lnTo>
                  <a:lnTo>
                    <a:pt x="0" y="344993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433211" cy="3507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199328"/>
            <a:ext cx="1165016" cy="1148915"/>
            <a:chOff x="0" y="0"/>
            <a:chExt cx="436225" cy="4301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6225" cy="430196"/>
            </a:xfrm>
            <a:custGeom>
              <a:avLst/>
              <a:gdLst/>
              <a:ahLst/>
              <a:cxnLst/>
              <a:rect r="r" b="b" t="t" l="l"/>
              <a:pathLst>
                <a:path h="430196" w="436225">
                  <a:moveTo>
                    <a:pt x="0" y="0"/>
                  </a:moveTo>
                  <a:lnTo>
                    <a:pt x="436225" y="0"/>
                  </a:lnTo>
                  <a:lnTo>
                    <a:pt x="436225" y="430196"/>
                  </a:lnTo>
                  <a:lnTo>
                    <a:pt x="0" y="4301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36225" cy="487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18602" y="6942931"/>
            <a:ext cx="1307615" cy="1148915"/>
            <a:chOff x="0" y="0"/>
            <a:chExt cx="489619" cy="430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9619" cy="430196"/>
            </a:xfrm>
            <a:custGeom>
              <a:avLst/>
              <a:gdLst/>
              <a:ahLst/>
              <a:cxnLst/>
              <a:rect r="r" b="b" t="t" l="l"/>
              <a:pathLst>
                <a:path h="430196" w="489619">
                  <a:moveTo>
                    <a:pt x="0" y="0"/>
                  </a:moveTo>
                  <a:lnTo>
                    <a:pt x="489619" y="0"/>
                  </a:lnTo>
                  <a:lnTo>
                    <a:pt x="489619" y="430196"/>
                  </a:lnTo>
                  <a:lnTo>
                    <a:pt x="0" y="43019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89619" cy="487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987058">
            <a:off x="10633058" y="3453641"/>
            <a:ext cx="1845669" cy="1845669"/>
          </a:xfrm>
          <a:custGeom>
            <a:avLst/>
            <a:gdLst/>
            <a:ahLst/>
            <a:cxnLst/>
            <a:rect r="r" b="b" t="t" l="l"/>
            <a:pathLst>
              <a:path h="1845669" w="1845669">
                <a:moveTo>
                  <a:pt x="0" y="0"/>
                </a:moveTo>
                <a:lnTo>
                  <a:pt x="1845669" y="0"/>
                </a:lnTo>
                <a:lnTo>
                  <a:pt x="1845669" y="1845669"/>
                </a:lnTo>
                <a:lnTo>
                  <a:pt x="0" y="184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43773" y="7147235"/>
            <a:ext cx="2058673" cy="1889224"/>
          </a:xfrm>
          <a:custGeom>
            <a:avLst/>
            <a:gdLst/>
            <a:ahLst/>
            <a:cxnLst/>
            <a:rect r="r" b="b" t="t" l="l"/>
            <a:pathLst>
              <a:path h="1889224" w="2058673">
                <a:moveTo>
                  <a:pt x="0" y="0"/>
                </a:moveTo>
                <a:lnTo>
                  <a:pt x="2058673" y="0"/>
                </a:lnTo>
                <a:lnTo>
                  <a:pt x="2058673" y="1889223"/>
                </a:lnTo>
                <a:lnTo>
                  <a:pt x="0" y="1889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484" r="0" b="-4484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193201"/>
            <a:ext cx="15322498" cy="911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9"/>
              </a:lnSpc>
            </a:pPr>
            <a:r>
              <a:rPr lang="en-US" b="true" sz="5964" spc="-232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IMPLEMENTACIÓN Y RESULTADOS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1586" y="3423399"/>
            <a:ext cx="579244" cy="92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1"/>
              </a:lnSpc>
            </a:pPr>
            <a:r>
              <a:rPr lang="en-US" b="true" sz="6089" spc="-237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47337" y="7069657"/>
            <a:ext cx="650144" cy="920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1"/>
              </a:lnSpc>
            </a:pPr>
            <a:r>
              <a:rPr lang="en-US" b="true" sz="6089" spc="-237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29611" y="3142178"/>
            <a:ext cx="6814389" cy="235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b="true" sz="189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Pruebas realizadas: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</a:t>
            </a: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 midieron valores de temperatura, humedad, presión y CO₂ en diferentes ambientes.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Se evaluó la latencia de transmisión de datos (≈0.5s).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Se verificó la activación automática del ventilador al exceder los umbrales.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01302" y="6885781"/>
            <a:ext cx="6954459" cy="235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b="true" sz="189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Resultados obtenidos: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Promedio de 21.06°C de temperatura con precisión de ±1°C.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Niveles de CO₂ detectados entre 890 - 910 ppm, dentro del umbral de alerta.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Dashboard interactivo funcional con notificaciones en tiempo real.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7596" y="0"/>
            <a:ext cx="20045129" cy="11503335"/>
            <a:chOff x="0" y="0"/>
            <a:chExt cx="5837604" cy="33500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37604" cy="3350036"/>
            </a:xfrm>
            <a:custGeom>
              <a:avLst/>
              <a:gdLst/>
              <a:ahLst/>
              <a:cxnLst/>
              <a:rect r="r" b="b" t="t" l="l"/>
              <a:pathLst>
                <a:path h="3350036" w="5837604">
                  <a:moveTo>
                    <a:pt x="0" y="0"/>
                  </a:moveTo>
                  <a:lnTo>
                    <a:pt x="5837604" y="0"/>
                  </a:lnTo>
                  <a:lnTo>
                    <a:pt x="5837604" y="3350036"/>
                  </a:lnTo>
                  <a:lnTo>
                    <a:pt x="0" y="33500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837604" cy="3407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232154" y="2373216"/>
            <a:ext cx="7822241" cy="119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7"/>
              </a:lnSpc>
            </a:pPr>
            <a:r>
              <a:rPr lang="en-US" b="true" sz="7829" spc="-305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CONCLUSIÓN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82985" y="3842316"/>
            <a:ext cx="12522031" cy="4239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54"/>
              </a:lnSpc>
            </a:pPr>
            <a:r>
              <a:rPr lang="en-US" sz="2363" spc="-92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 proyecto de monitoreo de la calidad del aire basado en IoT logró integrar hardware y software para la recolección, procesamiento y visualización de datos ambientales en tiempo real. Se implementaron tecnologías como InfluxDB para el almacenamiento, Node.js para el backend y MQTT con EMQX para la comunicación, asegurando una transmisión estable y eficiente. El sistema permite monitorear variables como temperatura, humedad, presión y niveles de CO₂, proporcionando datos precisos y confiables con baja latencia, además de ofrecer la posibilidad de automatizar decisiones basadas en la información obtenida.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3425968" y="3076375"/>
            <a:ext cx="12885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8" id="8"/>
          <p:cNvSpPr/>
          <p:nvPr/>
        </p:nvSpPr>
        <p:spPr>
          <a:xfrm flipV="true">
            <a:off x="13573181" y="3114475"/>
            <a:ext cx="12885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192" y="-824694"/>
            <a:ext cx="22159865" cy="4643228"/>
            <a:chOff x="0" y="0"/>
            <a:chExt cx="6453464" cy="1352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53464" cy="1352215"/>
            </a:xfrm>
            <a:custGeom>
              <a:avLst/>
              <a:gdLst/>
              <a:ahLst/>
              <a:cxnLst/>
              <a:rect r="r" b="b" t="t" l="l"/>
              <a:pathLst>
                <a:path h="1352215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1352215"/>
                  </a:lnTo>
                  <a:lnTo>
                    <a:pt x="0" y="13522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453464" cy="1409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374111" y="1487395"/>
            <a:ext cx="8049260" cy="119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7"/>
              </a:lnSpc>
            </a:pPr>
            <a:r>
              <a:rPr lang="en-US" b="true" sz="7829" spc="-305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BIBLIOGRAFIA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1071" y="4601641"/>
            <a:ext cx="15907604" cy="434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[1] MQTT.org. "MQTT - The Standard for IoT Messaging". 2024. Disponible en: https://mqtt.org. 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[2] Bormann, C., &amp; Hartke, K. "CoAP: The Constrained Application Protocol". IETF RFC 7252, 2024.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[3] Fielding, R. "Architectural Styles and the Design of Network-based Software Architectures". Doctoral dissertation, University of California, 2024.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[4] LoRa Alliance. "LoRaWAN: Long Range Wide Area Network Protocol". 2024. Disponible en: https://lora-alliance.org 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[5] InfluxData. "InfluxDB Documentation". 2024. Disponible en: https://docs.influxdata.com 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[6] Grafana Labs. "Grafana Documentation". 2024. Disponible en: https://grafana.com/docs 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8225" y="2326765"/>
            <a:ext cx="9779164" cy="1305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77"/>
              </a:lnSpc>
            </a:pPr>
            <a:r>
              <a:rPr lang="en-US" b="true" sz="8564" spc="-334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INDICE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4018179"/>
          <a:ext cx="8107304" cy="4861108"/>
        </p:xfrm>
        <a:graphic>
          <a:graphicData uri="http://schemas.openxmlformats.org/drawingml/2006/table">
            <a:tbl>
              <a:tblPr/>
              <a:tblGrid>
                <a:gridCol w="741688"/>
                <a:gridCol w="3917652"/>
              </a:tblGrid>
              <a:tr h="121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5"/>
                        </a:lnSpc>
                        <a:defRPr/>
                      </a:pPr>
                      <a:r>
                        <a:rPr lang="en-US" sz="2247" b="true">
                          <a:solidFill>
                            <a:srgbClr val="FFFFFF"/>
                          </a:solidFill>
                          <a:latin typeface="Helios Extended Bold"/>
                          <a:ea typeface="Helios Extended Bold"/>
                          <a:cs typeface="Helios Extended Bold"/>
                          <a:sym typeface="Helios Extended Bold"/>
                        </a:rPr>
                        <a:t>1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5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Helios Extended"/>
                          <a:ea typeface="Helios Extended"/>
                          <a:cs typeface="Helios Extended"/>
                          <a:sym typeface="Helios Extended"/>
                        </a:rPr>
                        <a:t>Introducción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5"/>
                        </a:lnSpc>
                        <a:defRPr/>
                      </a:pPr>
                      <a:r>
                        <a:rPr lang="en-US" sz="2247" b="true">
                          <a:solidFill>
                            <a:srgbClr val="FFFFFF"/>
                          </a:solidFill>
                          <a:latin typeface="Helios Extended Bold"/>
                          <a:ea typeface="Helios Extended Bold"/>
                          <a:cs typeface="Helios Extended Bold"/>
                          <a:sym typeface="Helios Extended Bold"/>
                        </a:rPr>
                        <a:t>2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5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Helios Extended"/>
                          <a:ea typeface="Helios Extended"/>
                          <a:cs typeface="Helios Extended"/>
                          <a:sym typeface="Helios Extended"/>
                        </a:rPr>
                        <a:t>Planteamiento del Problema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5"/>
                        </a:lnSpc>
                        <a:defRPr/>
                      </a:pPr>
                      <a:r>
                        <a:rPr lang="en-US" sz="2247" b="true">
                          <a:solidFill>
                            <a:srgbClr val="FFFFFF"/>
                          </a:solidFill>
                          <a:latin typeface="Helios Extended Bold"/>
                          <a:ea typeface="Helios Extended Bold"/>
                          <a:cs typeface="Helios Extended Bold"/>
                          <a:sym typeface="Helios Extended Bold"/>
                        </a:rPr>
                        <a:t>3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5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Helios Extended"/>
                          <a:ea typeface="Helios Extended"/>
                          <a:cs typeface="Helios Extended"/>
                          <a:sym typeface="Helios Extended"/>
                        </a:rPr>
                        <a:t>Componentes del Sistema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5"/>
                        </a:lnSpc>
                        <a:defRPr/>
                      </a:pPr>
                      <a:r>
                        <a:rPr lang="en-US" sz="2247" b="true">
                          <a:solidFill>
                            <a:srgbClr val="FFFFFF"/>
                          </a:solidFill>
                          <a:latin typeface="Helios Extended Bold"/>
                          <a:ea typeface="Helios Extended Bold"/>
                          <a:cs typeface="Helios Extended Bold"/>
                          <a:sym typeface="Helios Extended Bold"/>
                        </a:rPr>
                        <a:t>4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5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Helios Extended"/>
                          <a:ea typeface="Helios Extended"/>
                          <a:cs typeface="Helios Extended"/>
                          <a:sym typeface="Helios Extended"/>
                        </a:rPr>
                        <a:t>Diseño del Sistema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9398740" y="4018179"/>
          <a:ext cx="8107304" cy="4861108"/>
        </p:xfrm>
        <a:graphic>
          <a:graphicData uri="http://schemas.openxmlformats.org/drawingml/2006/table">
            <a:tbl>
              <a:tblPr/>
              <a:tblGrid>
                <a:gridCol w="741688"/>
                <a:gridCol w="3917652"/>
              </a:tblGrid>
              <a:tr h="121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5"/>
                        </a:lnSpc>
                        <a:defRPr/>
                      </a:pPr>
                      <a:r>
                        <a:rPr lang="en-US" sz="2247" b="true">
                          <a:solidFill>
                            <a:srgbClr val="FFFFFF"/>
                          </a:solidFill>
                          <a:latin typeface="Helios Extended Bold"/>
                          <a:ea typeface="Helios Extended Bold"/>
                          <a:cs typeface="Helios Extended Bold"/>
                          <a:sym typeface="Helios Extended Bold"/>
                        </a:rPr>
                        <a:t>5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5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Helios Extended"/>
                          <a:ea typeface="Helios Extended"/>
                          <a:cs typeface="Helios Extended"/>
                          <a:sym typeface="Helios Extended"/>
                        </a:rPr>
                        <a:t>Implementacion y resultados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5"/>
                        </a:lnSpc>
                        <a:defRPr/>
                      </a:pPr>
                      <a:r>
                        <a:rPr lang="en-US" sz="2247" b="true">
                          <a:solidFill>
                            <a:srgbClr val="FFFFFF"/>
                          </a:solidFill>
                          <a:latin typeface="Helios Extended Bold"/>
                          <a:ea typeface="Helios Extended Bold"/>
                          <a:cs typeface="Helios Extended Bold"/>
                          <a:sym typeface="Helios Extended Bold"/>
                        </a:rPr>
                        <a:t>6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5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Helios Extended"/>
                          <a:ea typeface="Helios Extended"/>
                          <a:cs typeface="Helios Extended"/>
                          <a:sym typeface="Helios Extended"/>
                        </a:rPr>
                        <a:t>Conclusiones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5"/>
                        </a:lnSpc>
                        <a:defRPr/>
                      </a:pPr>
                      <a:r>
                        <a:rPr lang="en-US" sz="2247" b="true">
                          <a:solidFill>
                            <a:srgbClr val="FFFFFF"/>
                          </a:solidFill>
                          <a:latin typeface="Helios Extended Bold"/>
                          <a:ea typeface="Helios Extended Bold"/>
                          <a:cs typeface="Helios Extended Bold"/>
                          <a:sym typeface="Helios Extended Bold"/>
                        </a:rPr>
                        <a:t>7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5"/>
                        </a:lnSpc>
                        <a:defRPr/>
                      </a:pPr>
                      <a:r>
                        <a:rPr lang="en-US" sz="2247">
                          <a:solidFill>
                            <a:srgbClr val="000000"/>
                          </a:solidFill>
                          <a:latin typeface="Helios Extended"/>
                          <a:ea typeface="Helios Extended"/>
                          <a:cs typeface="Helios Extended"/>
                          <a:sym typeface="Helios Extended"/>
                        </a:rPr>
                        <a:t>Bibliografia</a:t>
                      </a: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45"/>
                        </a:lnSpc>
                        <a:defRPr/>
                      </a:pP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45"/>
                        </a:lnSpc>
                        <a:defRPr/>
                      </a:pPr>
                      <a:endParaRPr lang="en-US" sz="1100"/>
                    </a:p>
                  </a:txBody>
                  <a:tcPr marL="196643" marR="196643" marT="196643" marB="196643" anchor="ctr">
                    <a:lnL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042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true" flipV="true" rot="5400000">
            <a:off x="15217047" y="51493"/>
            <a:ext cx="1065046" cy="3019461"/>
          </a:xfrm>
          <a:custGeom>
            <a:avLst/>
            <a:gdLst/>
            <a:ahLst/>
            <a:cxnLst/>
            <a:rect r="r" b="b" t="t" l="l"/>
            <a:pathLst>
              <a:path h="3019461" w="1065046">
                <a:moveTo>
                  <a:pt x="1065046" y="3019460"/>
                </a:moveTo>
                <a:lnTo>
                  <a:pt x="0" y="3019460"/>
                </a:lnTo>
                <a:lnTo>
                  <a:pt x="0" y="0"/>
                </a:lnTo>
                <a:lnTo>
                  <a:pt x="1065046" y="0"/>
                </a:lnTo>
                <a:lnTo>
                  <a:pt x="1065046" y="30194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681192" y="-824694"/>
            <a:ext cx="22159865" cy="1226633"/>
            <a:chOff x="0" y="0"/>
            <a:chExt cx="6453464" cy="3572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935932" y="9873431"/>
            <a:ext cx="22159865" cy="1226633"/>
            <a:chOff x="0" y="0"/>
            <a:chExt cx="6453464" cy="3572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53464" cy="357224"/>
            </a:xfrm>
            <a:custGeom>
              <a:avLst/>
              <a:gdLst/>
              <a:ahLst/>
              <a:cxnLst/>
              <a:rect r="r" b="b" t="t" l="l"/>
              <a:pathLst>
                <a:path h="357224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357224"/>
                  </a:lnTo>
                  <a:lnTo>
                    <a:pt x="0" y="35722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6453464" cy="41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5742" y="-608167"/>
            <a:ext cx="3668976" cy="11503335"/>
            <a:chOff x="0" y="0"/>
            <a:chExt cx="1068490" cy="33500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490" cy="3350036"/>
            </a:xfrm>
            <a:custGeom>
              <a:avLst/>
              <a:gdLst/>
              <a:ahLst/>
              <a:cxnLst/>
              <a:rect r="r" b="b" t="t" l="l"/>
              <a:pathLst>
                <a:path h="3350036" w="1068490">
                  <a:moveTo>
                    <a:pt x="0" y="0"/>
                  </a:moveTo>
                  <a:lnTo>
                    <a:pt x="1068490" y="0"/>
                  </a:lnTo>
                  <a:lnTo>
                    <a:pt x="1068490" y="3350036"/>
                  </a:lnTo>
                  <a:lnTo>
                    <a:pt x="0" y="33500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068490" cy="3407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368811" y="3275312"/>
            <a:ext cx="5282838" cy="5126466"/>
            <a:chOff x="0" y="0"/>
            <a:chExt cx="6350000" cy="6162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0" y="431800"/>
              <a:ext cx="5918200" cy="5730240"/>
            </a:xfrm>
            <a:custGeom>
              <a:avLst/>
              <a:gdLst/>
              <a:ahLst/>
              <a:cxnLst/>
              <a:rect r="r" b="b" t="t" l="l"/>
              <a:pathLst>
                <a:path h="5730240" w="5918200">
                  <a:moveTo>
                    <a:pt x="5486400" y="0"/>
                  </a:moveTo>
                  <a:lnTo>
                    <a:pt x="5486400" y="5298440"/>
                  </a:lnTo>
                  <a:lnTo>
                    <a:pt x="0" y="5298440"/>
                  </a:lnTo>
                  <a:lnTo>
                    <a:pt x="0" y="5730240"/>
                  </a:lnTo>
                  <a:lnTo>
                    <a:pt x="5918200" y="5730240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9E96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18200" cy="5730240"/>
            </a:xfrm>
            <a:custGeom>
              <a:avLst/>
              <a:gdLst/>
              <a:ahLst/>
              <a:cxnLst/>
              <a:rect r="r" b="b" t="t" l="l"/>
              <a:pathLst>
                <a:path h="5730240" w="5918200">
                  <a:moveTo>
                    <a:pt x="431800" y="0"/>
                  </a:moveTo>
                  <a:lnTo>
                    <a:pt x="0" y="0"/>
                  </a:lnTo>
                  <a:lnTo>
                    <a:pt x="0" y="5730240"/>
                  </a:lnTo>
                  <a:lnTo>
                    <a:pt x="5918200" y="5730240"/>
                  </a:lnTo>
                  <a:lnTo>
                    <a:pt x="5918200" y="0"/>
                  </a:lnTo>
                  <a:close/>
                </a:path>
              </a:pathLst>
            </a:custGeom>
            <a:blipFill>
              <a:blip r:embed="rId2"/>
              <a:stretch>
                <a:fillRect l="-6471" t="-949" r="-7984" b="-977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-5400000">
            <a:off x="15258547" y="-137207"/>
            <a:ext cx="834847" cy="3166660"/>
          </a:xfrm>
          <a:custGeom>
            <a:avLst/>
            <a:gdLst/>
            <a:ahLst/>
            <a:cxnLst/>
            <a:rect r="r" b="b" t="t" l="l"/>
            <a:pathLst>
              <a:path h="3166660" w="834847">
                <a:moveTo>
                  <a:pt x="0" y="0"/>
                </a:moveTo>
                <a:lnTo>
                  <a:pt x="834846" y="0"/>
                </a:lnTo>
                <a:lnTo>
                  <a:pt x="834846" y="3166660"/>
                </a:lnTo>
                <a:lnTo>
                  <a:pt x="0" y="3166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012301" y="4054541"/>
            <a:ext cx="9081080" cy="119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7"/>
              </a:lnSpc>
            </a:pPr>
            <a:r>
              <a:rPr lang="en-US" b="true" sz="7829" spc="-30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INTRODUCCIÓN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52553" y="5486278"/>
            <a:ext cx="10342219" cy="291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4"/>
              </a:lnSpc>
            </a:pPr>
            <a:r>
              <a:rPr lang="en-US" sz="1863" spc="-72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La calidad del aire es clave para la salud y el bienestar, por lo que su monitoreo en tiempo real es esencial. Este proyecto presenta un sistema IoT que mide temperatura, humedad, presión y niveles de CO₂, utilizando un ESP32 con sensores BME280 y MQ135. Los datos se envían vía MQTT a un servidor con InfluxDB, donde se almacenan y visualizan en un dashboard interactivo. Además, el sistema activa un ventilador automáticamente cuando se detectan niveles críticos, optimizando la calidad del aire en espacios interiores.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39382" y="-774086"/>
            <a:ext cx="11939846" cy="11503335"/>
            <a:chOff x="0" y="0"/>
            <a:chExt cx="3477159" cy="33500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77159" cy="3350036"/>
            </a:xfrm>
            <a:custGeom>
              <a:avLst/>
              <a:gdLst/>
              <a:ahLst/>
              <a:cxnLst/>
              <a:rect r="r" b="b" t="t" l="l"/>
              <a:pathLst>
                <a:path h="3350036" w="3477159">
                  <a:moveTo>
                    <a:pt x="0" y="0"/>
                  </a:moveTo>
                  <a:lnTo>
                    <a:pt x="3477159" y="0"/>
                  </a:lnTo>
                  <a:lnTo>
                    <a:pt x="3477159" y="3350036"/>
                  </a:lnTo>
                  <a:lnTo>
                    <a:pt x="0" y="33500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477159" cy="3407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9069727"/>
            <a:ext cx="2224254" cy="1217273"/>
          </a:xfrm>
          <a:custGeom>
            <a:avLst/>
            <a:gdLst/>
            <a:ahLst/>
            <a:cxnLst/>
            <a:rect r="r" b="b" t="t" l="l"/>
            <a:pathLst>
              <a:path h="1217273" w="2224254">
                <a:moveTo>
                  <a:pt x="0" y="0"/>
                </a:moveTo>
                <a:lnTo>
                  <a:pt x="2224254" y="0"/>
                </a:lnTo>
                <a:lnTo>
                  <a:pt x="2224254" y="1217273"/>
                </a:lnTo>
                <a:lnTo>
                  <a:pt x="0" y="121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82070" y="104771"/>
            <a:ext cx="2816747" cy="1541529"/>
          </a:xfrm>
          <a:custGeom>
            <a:avLst/>
            <a:gdLst/>
            <a:ahLst/>
            <a:cxnLst/>
            <a:rect r="r" b="b" t="t" l="l"/>
            <a:pathLst>
              <a:path h="1541529" w="2816747">
                <a:moveTo>
                  <a:pt x="0" y="0"/>
                </a:moveTo>
                <a:lnTo>
                  <a:pt x="2816747" y="0"/>
                </a:lnTo>
                <a:lnTo>
                  <a:pt x="2816747" y="1541529"/>
                </a:lnTo>
                <a:lnTo>
                  <a:pt x="0" y="1541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3810317"/>
            <a:ext cx="8621748" cy="3749774"/>
            <a:chOff x="0" y="0"/>
            <a:chExt cx="2270748" cy="9875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70748" cy="987595"/>
            </a:xfrm>
            <a:custGeom>
              <a:avLst/>
              <a:gdLst/>
              <a:ahLst/>
              <a:cxnLst/>
              <a:rect r="r" b="b" t="t" l="l"/>
              <a:pathLst>
                <a:path h="987595" w="2270748">
                  <a:moveTo>
                    <a:pt x="42204" y="0"/>
                  </a:moveTo>
                  <a:lnTo>
                    <a:pt x="2228545" y="0"/>
                  </a:lnTo>
                  <a:cubicBezTo>
                    <a:pt x="2251853" y="0"/>
                    <a:pt x="2270748" y="18895"/>
                    <a:pt x="2270748" y="42204"/>
                  </a:cubicBezTo>
                  <a:lnTo>
                    <a:pt x="2270748" y="945391"/>
                  </a:lnTo>
                  <a:cubicBezTo>
                    <a:pt x="2270748" y="956584"/>
                    <a:pt x="2266302" y="967319"/>
                    <a:pt x="2258387" y="975234"/>
                  </a:cubicBezTo>
                  <a:cubicBezTo>
                    <a:pt x="2250473" y="983149"/>
                    <a:pt x="2239738" y="987595"/>
                    <a:pt x="2228545" y="987595"/>
                  </a:cubicBezTo>
                  <a:lnTo>
                    <a:pt x="42204" y="987595"/>
                  </a:lnTo>
                  <a:cubicBezTo>
                    <a:pt x="31011" y="987595"/>
                    <a:pt x="20276" y="983149"/>
                    <a:pt x="12361" y="975234"/>
                  </a:cubicBezTo>
                  <a:cubicBezTo>
                    <a:pt x="4446" y="967319"/>
                    <a:pt x="0" y="956584"/>
                    <a:pt x="0" y="945391"/>
                  </a:cubicBezTo>
                  <a:lnTo>
                    <a:pt x="0" y="42204"/>
                  </a:lnTo>
                  <a:cubicBezTo>
                    <a:pt x="0" y="31011"/>
                    <a:pt x="4446" y="20276"/>
                    <a:pt x="12361" y="12361"/>
                  </a:cubicBezTo>
                  <a:cubicBezTo>
                    <a:pt x="20276" y="4446"/>
                    <a:pt x="31011" y="0"/>
                    <a:pt x="422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DFDFD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270748" cy="104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21207" y="5508526"/>
            <a:ext cx="6600558" cy="3749774"/>
            <a:chOff x="0" y="0"/>
            <a:chExt cx="1738418" cy="9875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38419" cy="987595"/>
            </a:xfrm>
            <a:custGeom>
              <a:avLst/>
              <a:gdLst/>
              <a:ahLst/>
              <a:cxnLst/>
              <a:rect r="r" b="b" t="t" l="l"/>
              <a:pathLst>
                <a:path h="987595" w="1738419">
                  <a:moveTo>
                    <a:pt x="55127" y="0"/>
                  </a:moveTo>
                  <a:lnTo>
                    <a:pt x="1683291" y="0"/>
                  </a:lnTo>
                  <a:cubicBezTo>
                    <a:pt x="1697912" y="0"/>
                    <a:pt x="1711934" y="5808"/>
                    <a:pt x="1722272" y="16146"/>
                  </a:cubicBezTo>
                  <a:cubicBezTo>
                    <a:pt x="1732611" y="26485"/>
                    <a:pt x="1738419" y="40507"/>
                    <a:pt x="1738419" y="55127"/>
                  </a:cubicBezTo>
                  <a:lnTo>
                    <a:pt x="1738419" y="932468"/>
                  </a:lnTo>
                  <a:cubicBezTo>
                    <a:pt x="1738419" y="947088"/>
                    <a:pt x="1732611" y="961110"/>
                    <a:pt x="1722272" y="971449"/>
                  </a:cubicBezTo>
                  <a:cubicBezTo>
                    <a:pt x="1711934" y="981787"/>
                    <a:pt x="1697912" y="987595"/>
                    <a:pt x="1683291" y="987595"/>
                  </a:cubicBezTo>
                  <a:lnTo>
                    <a:pt x="55127" y="987595"/>
                  </a:lnTo>
                  <a:cubicBezTo>
                    <a:pt x="40507" y="987595"/>
                    <a:pt x="26485" y="981787"/>
                    <a:pt x="16146" y="971449"/>
                  </a:cubicBezTo>
                  <a:cubicBezTo>
                    <a:pt x="5808" y="961110"/>
                    <a:pt x="0" y="947088"/>
                    <a:pt x="0" y="932468"/>
                  </a:cubicBezTo>
                  <a:lnTo>
                    <a:pt x="0" y="55127"/>
                  </a:lnTo>
                  <a:cubicBezTo>
                    <a:pt x="0" y="40507"/>
                    <a:pt x="5808" y="26485"/>
                    <a:pt x="16146" y="16146"/>
                  </a:cubicBezTo>
                  <a:cubicBezTo>
                    <a:pt x="26485" y="5808"/>
                    <a:pt x="40507" y="0"/>
                    <a:pt x="551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738418" cy="1044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369857" y="5993080"/>
            <a:ext cx="5903258" cy="267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🔹 Solución Propuesta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Un sistema IoT basado en ESP32 que mida las condiciones ambientales y responda automáticamente a niveles críticos.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Visualización de datos en tiempo real y almacenamiento en la nube para análisis histórico.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582022" y="3489780"/>
            <a:ext cx="1691094" cy="1691094"/>
          </a:xfrm>
          <a:custGeom>
            <a:avLst/>
            <a:gdLst/>
            <a:ahLst/>
            <a:cxnLst/>
            <a:rect r="r" b="b" t="t" l="l"/>
            <a:pathLst>
              <a:path h="1691094" w="1691094">
                <a:moveTo>
                  <a:pt x="0" y="0"/>
                </a:moveTo>
                <a:lnTo>
                  <a:pt x="1691094" y="0"/>
                </a:lnTo>
                <a:lnTo>
                  <a:pt x="1691094" y="1691094"/>
                </a:lnTo>
                <a:lnTo>
                  <a:pt x="0" y="1691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008764" y="7842157"/>
            <a:ext cx="1135236" cy="1748877"/>
          </a:xfrm>
          <a:custGeom>
            <a:avLst/>
            <a:gdLst/>
            <a:ahLst/>
            <a:cxnLst/>
            <a:rect r="r" b="b" t="t" l="l"/>
            <a:pathLst>
              <a:path h="1748877" w="1135236">
                <a:moveTo>
                  <a:pt x="0" y="0"/>
                </a:moveTo>
                <a:lnTo>
                  <a:pt x="1135236" y="0"/>
                </a:lnTo>
                <a:lnTo>
                  <a:pt x="1135236" y="1748877"/>
                </a:lnTo>
                <a:lnTo>
                  <a:pt x="0" y="17488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044982" y="3938942"/>
            <a:ext cx="1337087" cy="1334476"/>
          </a:xfrm>
          <a:custGeom>
            <a:avLst/>
            <a:gdLst/>
            <a:ahLst/>
            <a:cxnLst/>
            <a:rect r="r" b="b" t="t" l="l"/>
            <a:pathLst>
              <a:path h="1334476" w="1337087">
                <a:moveTo>
                  <a:pt x="0" y="0"/>
                </a:moveTo>
                <a:lnTo>
                  <a:pt x="1337088" y="0"/>
                </a:lnTo>
                <a:lnTo>
                  <a:pt x="1337088" y="1334475"/>
                </a:lnTo>
                <a:lnTo>
                  <a:pt x="0" y="13344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07853" y="8095026"/>
            <a:ext cx="1412658" cy="1243139"/>
          </a:xfrm>
          <a:custGeom>
            <a:avLst/>
            <a:gdLst/>
            <a:ahLst/>
            <a:cxnLst/>
            <a:rect r="r" b="b" t="t" l="l"/>
            <a:pathLst>
              <a:path h="1243139" w="1412658">
                <a:moveTo>
                  <a:pt x="0" y="0"/>
                </a:moveTo>
                <a:lnTo>
                  <a:pt x="1412658" y="0"/>
                </a:lnTo>
                <a:lnTo>
                  <a:pt x="1412658" y="1243139"/>
                </a:lnTo>
                <a:lnTo>
                  <a:pt x="0" y="12431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20871" y="984682"/>
            <a:ext cx="9079593" cy="2101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6"/>
              </a:lnSpc>
            </a:pPr>
            <a:r>
              <a:rPr lang="en-US" b="true" sz="7130" spc="-278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PLANTEAMIENTO</a:t>
            </a:r>
          </a:p>
          <a:p>
            <a:pPr algn="r">
              <a:lnSpc>
                <a:spcPts val="8056"/>
              </a:lnSpc>
            </a:pPr>
            <a:r>
              <a:rPr lang="en-US" b="true" sz="7130" spc="-278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DEL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8869" y="4129824"/>
            <a:ext cx="7601409" cy="291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4"/>
              </a:lnSpc>
            </a:pPr>
            <a:r>
              <a:rPr lang="en-US" sz="1863" spc="-72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🔹 Problemática</a:t>
            </a:r>
          </a:p>
          <a:p>
            <a:pPr algn="l" marL="402405" indent="-201202" lvl="1">
              <a:lnSpc>
                <a:spcPts val="3354"/>
              </a:lnSpc>
              <a:buFont typeface="Arial"/>
              <a:buChar char="•"/>
            </a:pPr>
            <a:r>
              <a:rPr lang="en-US" sz="1863" spc="-72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La contaminación del aire en espacios cerrados afecta la salud respiratoria y el bienestar.</a:t>
            </a:r>
          </a:p>
          <a:p>
            <a:pPr algn="l" marL="402405" indent="-201202" lvl="1">
              <a:lnSpc>
                <a:spcPts val="3354"/>
              </a:lnSpc>
              <a:buFont typeface="Arial"/>
              <a:buChar char="•"/>
            </a:pPr>
            <a:r>
              <a:rPr lang="en-US" sz="1863" spc="-72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Falta de sistemas accesibles y automatizados para el monitoreo en tiempo real.</a:t>
            </a:r>
          </a:p>
          <a:p>
            <a:pPr algn="l" marL="402405" indent="-201202" lvl="1">
              <a:lnSpc>
                <a:spcPts val="3354"/>
              </a:lnSpc>
              <a:buFont typeface="Arial"/>
              <a:buChar char="•"/>
            </a:pPr>
            <a:r>
              <a:rPr lang="en-US" sz="1863" spc="-72">
                <a:solidFill>
                  <a:srgbClr val="FFFFFF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Necesidad de integrar sensores y actuadores en un solo sistema inteligente.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35381" y="2026760"/>
            <a:ext cx="6937735" cy="108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6"/>
              </a:lnSpc>
            </a:pPr>
            <a:r>
              <a:rPr lang="en-US" b="true" sz="7130" spc="-278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PROBLEMA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192" y="-824694"/>
            <a:ext cx="22159865" cy="3123086"/>
            <a:chOff x="0" y="0"/>
            <a:chExt cx="6453464" cy="9095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53464" cy="909515"/>
            </a:xfrm>
            <a:custGeom>
              <a:avLst/>
              <a:gdLst/>
              <a:ahLst/>
              <a:cxnLst/>
              <a:rect r="r" b="b" t="t" l="l"/>
              <a:pathLst>
                <a:path h="909515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909515"/>
                  </a:lnTo>
                  <a:lnTo>
                    <a:pt x="0" y="9095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453464" cy="966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50760" y="2541179"/>
          <a:ext cx="17878304" cy="7375971"/>
        </p:xfrm>
        <a:graphic>
          <a:graphicData uri="http://schemas.openxmlformats.org/drawingml/2006/table">
            <a:tbl>
              <a:tblPr/>
              <a:tblGrid>
                <a:gridCol w="14176570"/>
                <a:gridCol w="3701734"/>
              </a:tblGrid>
              <a:tr h="1652904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ESP32: Microcontrolador con conectividad WiFi y Bluetooth.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777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Sensor BME280: Sensor de temperatura, presión y humedad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709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Pantalla LCD I2C: Visualización en tiempo real.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8820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Sensor MQ135: Detección de CO₂ y gases contaminantes.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3761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Relé y Ventilador: Activación automática ante niveles elevados de CO₂.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5504875" y="2642678"/>
            <a:ext cx="1513447" cy="1513447"/>
          </a:xfrm>
          <a:custGeom>
            <a:avLst/>
            <a:gdLst/>
            <a:ahLst/>
            <a:cxnLst/>
            <a:rect r="r" b="b" t="t" l="l"/>
            <a:pathLst>
              <a:path h="1513447" w="1513447">
                <a:moveTo>
                  <a:pt x="0" y="0"/>
                </a:moveTo>
                <a:lnTo>
                  <a:pt x="1513447" y="0"/>
                </a:lnTo>
                <a:lnTo>
                  <a:pt x="1513447" y="1513447"/>
                </a:lnTo>
                <a:lnTo>
                  <a:pt x="0" y="1513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97566" y="4488533"/>
            <a:ext cx="1720756" cy="1229111"/>
          </a:xfrm>
          <a:custGeom>
            <a:avLst/>
            <a:gdLst/>
            <a:ahLst/>
            <a:cxnLst/>
            <a:rect r="r" b="b" t="t" l="l"/>
            <a:pathLst>
              <a:path h="1229111" w="1720756">
                <a:moveTo>
                  <a:pt x="0" y="0"/>
                </a:moveTo>
                <a:lnTo>
                  <a:pt x="1720756" y="0"/>
                </a:lnTo>
                <a:lnTo>
                  <a:pt x="1720756" y="1229112"/>
                </a:lnTo>
                <a:lnTo>
                  <a:pt x="0" y="1229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33595" y="5883557"/>
            <a:ext cx="2048698" cy="1154489"/>
          </a:xfrm>
          <a:custGeom>
            <a:avLst/>
            <a:gdLst/>
            <a:ahLst/>
            <a:cxnLst/>
            <a:rect r="r" b="b" t="t" l="l"/>
            <a:pathLst>
              <a:path h="1154489" w="2048698">
                <a:moveTo>
                  <a:pt x="0" y="0"/>
                </a:moveTo>
                <a:lnTo>
                  <a:pt x="2048698" y="0"/>
                </a:lnTo>
                <a:lnTo>
                  <a:pt x="2048698" y="1154489"/>
                </a:lnTo>
                <a:lnTo>
                  <a:pt x="0" y="11544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727" r="0" b="-3872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74190" y="7199971"/>
            <a:ext cx="1367508" cy="1367508"/>
          </a:xfrm>
          <a:custGeom>
            <a:avLst/>
            <a:gdLst/>
            <a:ahLst/>
            <a:cxnLst/>
            <a:rect r="r" b="b" t="t" l="l"/>
            <a:pathLst>
              <a:path h="1367508" w="1367508">
                <a:moveTo>
                  <a:pt x="0" y="0"/>
                </a:moveTo>
                <a:lnTo>
                  <a:pt x="1367508" y="0"/>
                </a:lnTo>
                <a:lnTo>
                  <a:pt x="1367508" y="1367508"/>
                </a:lnTo>
                <a:lnTo>
                  <a:pt x="0" y="1367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80713" y="8729404"/>
            <a:ext cx="1633706" cy="1075390"/>
          </a:xfrm>
          <a:custGeom>
            <a:avLst/>
            <a:gdLst/>
            <a:ahLst/>
            <a:cxnLst/>
            <a:rect r="r" b="b" t="t" l="l"/>
            <a:pathLst>
              <a:path h="1075390" w="1633706">
                <a:moveTo>
                  <a:pt x="0" y="0"/>
                </a:moveTo>
                <a:lnTo>
                  <a:pt x="1633706" y="0"/>
                </a:lnTo>
                <a:lnTo>
                  <a:pt x="1633706" y="1075390"/>
                </a:lnTo>
                <a:lnTo>
                  <a:pt x="0" y="10753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5958" r="0" b="-2595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61599" y="8664427"/>
            <a:ext cx="1388890" cy="1187746"/>
          </a:xfrm>
          <a:custGeom>
            <a:avLst/>
            <a:gdLst/>
            <a:ahLst/>
            <a:cxnLst/>
            <a:rect r="r" b="b" t="t" l="l"/>
            <a:pathLst>
              <a:path h="1187746" w="1388890">
                <a:moveTo>
                  <a:pt x="0" y="0"/>
                </a:moveTo>
                <a:lnTo>
                  <a:pt x="1388890" y="0"/>
                </a:lnTo>
                <a:lnTo>
                  <a:pt x="1388890" y="1187746"/>
                </a:lnTo>
                <a:lnTo>
                  <a:pt x="0" y="11877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467" r="0" b="-846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51216" y="127314"/>
            <a:ext cx="15895048" cy="219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5"/>
              </a:lnSpc>
            </a:pPr>
            <a:r>
              <a:rPr lang="en-US" b="true" sz="7430" spc="-289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COMPONENTES DEL SISTEMA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192" y="-824694"/>
            <a:ext cx="22159865" cy="3183910"/>
            <a:chOff x="0" y="0"/>
            <a:chExt cx="6453464" cy="9272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53464" cy="927228"/>
            </a:xfrm>
            <a:custGeom>
              <a:avLst/>
              <a:gdLst/>
              <a:ahLst/>
              <a:cxnLst/>
              <a:rect r="r" b="b" t="t" l="l"/>
              <a:pathLst>
                <a:path h="927228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927228"/>
                  </a:lnTo>
                  <a:lnTo>
                    <a:pt x="0" y="92722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453464" cy="984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4848" y="2911029"/>
          <a:ext cx="17878304" cy="6975614"/>
        </p:xfrm>
        <a:graphic>
          <a:graphicData uri="http://schemas.openxmlformats.org/drawingml/2006/table">
            <a:tbl>
              <a:tblPr/>
              <a:tblGrid>
                <a:gridCol w="14176570"/>
                <a:gridCol w="3701734"/>
              </a:tblGrid>
              <a:tr h="1820842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Arduino IDE: Programación del ESP32.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7844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MQTT: Comunicación en tiempo real.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2880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InfluxDB: Almacenamiento de datos históricos.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4048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Node.js y ECharts: Dashboard interactivo para visualizar las mediciones.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5459739" y="8274730"/>
            <a:ext cx="1345135" cy="1345135"/>
          </a:xfrm>
          <a:custGeom>
            <a:avLst/>
            <a:gdLst/>
            <a:ahLst/>
            <a:cxnLst/>
            <a:rect r="r" b="b" t="t" l="l"/>
            <a:pathLst>
              <a:path h="1345135" w="1345135">
                <a:moveTo>
                  <a:pt x="0" y="0"/>
                </a:moveTo>
                <a:lnTo>
                  <a:pt x="1345136" y="0"/>
                </a:lnTo>
                <a:lnTo>
                  <a:pt x="1345136" y="1345135"/>
                </a:lnTo>
                <a:lnTo>
                  <a:pt x="0" y="1345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32795" y="6578667"/>
            <a:ext cx="1599024" cy="1436025"/>
          </a:xfrm>
          <a:custGeom>
            <a:avLst/>
            <a:gdLst/>
            <a:ahLst/>
            <a:cxnLst/>
            <a:rect r="r" b="b" t="t" l="l"/>
            <a:pathLst>
              <a:path h="1436025" w="1599024">
                <a:moveTo>
                  <a:pt x="0" y="0"/>
                </a:moveTo>
                <a:lnTo>
                  <a:pt x="1599024" y="0"/>
                </a:lnTo>
                <a:lnTo>
                  <a:pt x="1599024" y="1436026"/>
                </a:lnTo>
                <a:lnTo>
                  <a:pt x="0" y="1436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398" t="0" r="-35398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59422" y="5143500"/>
            <a:ext cx="3345771" cy="849600"/>
          </a:xfrm>
          <a:custGeom>
            <a:avLst/>
            <a:gdLst/>
            <a:ahLst/>
            <a:cxnLst/>
            <a:rect r="r" b="b" t="t" l="l"/>
            <a:pathLst>
              <a:path h="849600" w="3345771">
                <a:moveTo>
                  <a:pt x="0" y="0"/>
                </a:moveTo>
                <a:lnTo>
                  <a:pt x="3345771" y="0"/>
                </a:lnTo>
                <a:lnTo>
                  <a:pt x="3345771" y="849600"/>
                </a:lnTo>
                <a:lnTo>
                  <a:pt x="0" y="84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59739" y="3090396"/>
            <a:ext cx="1472079" cy="1472079"/>
          </a:xfrm>
          <a:custGeom>
            <a:avLst/>
            <a:gdLst/>
            <a:ahLst/>
            <a:cxnLst/>
            <a:rect r="r" b="b" t="t" l="l"/>
            <a:pathLst>
              <a:path h="1472079" w="1472079">
                <a:moveTo>
                  <a:pt x="0" y="0"/>
                </a:moveTo>
                <a:lnTo>
                  <a:pt x="1472080" y="0"/>
                </a:lnTo>
                <a:lnTo>
                  <a:pt x="1472080" y="1472079"/>
                </a:lnTo>
                <a:lnTo>
                  <a:pt x="0" y="147207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51216" y="51233"/>
            <a:ext cx="15895048" cy="2307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7"/>
              </a:lnSpc>
            </a:pPr>
            <a:r>
              <a:rPr lang="en-US" b="true" sz="7829" spc="-305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TECNOLOGIAS DEL SOFTWARE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15102" y="-248867"/>
            <a:ext cx="10245332" cy="11503335"/>
            <a:chOff x="0" y="0"/>
            <a:chExt cx="2983677" cy="33500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83677" cy="3350036"/>
            </a:xfrm>
            <a:custGeom>
              <a:avLst/>
              <a:gdLst/>
              <a:ahLst/>
              <a:cxnLst/>
              <a:rect r="r" b="b" t="t" l="l"/>
              <a:pathLst>
                <a:path h="3350036" w="2983677">
                  <a:moveTo>
                    <a:pt x="0" y="0"/>
                  </a:moveTo>
                  <a:lnTo>
                    <a:pt x="2983677" y="0"/>
                  </a:lnTo>
                  <a:lnTo>
                    <a:pt x="2983677" y="3350036"/>
                  </a:lnTo>
                  <a:lnTo>
                    <a:pt x="0" y="3350036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983677" cy="3407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61281" y="784512"/>
            <a:ext cx="10174302" cy="9347640"/>
          </a:xfrm>
          <a:custGeom>
            <a:avLst/>
            <a:gdLst/>
            <a:ahLst/>
            <a:cxnLst/>
            <a:rect r="r" b="b" t="t" l="l"/>
            <a:pathLst>
              <a:path h="9347640" w="10174302">
                <a:moveTo>
                  <a:pt x="0" y="0"/>
                </a:moveTo>
                <a:lnTo>
                  <a:pt x="10174303" y="0"/>
                </a:lnTo>
                <a:lnTo>
                  <a:pt x="10174303" y="9347640"/>
                </a:lnTo>
                <a:lnTo>
                  <a:pt x="0" y="934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594332"/>
            <a:ext cx="1090406" cy="1090406"/>
          </a:xfrm>
          <a:custGeom>
            <a:avLst/>
            <a:gdLst/>
            <a:ahLst/>
            <a:cxnLst/>
            <a:rect r="r" b="b" t="t" l="l"/>
            <a:pathLst>
              <a:path h="1090406" w="1090406">
                <a:moveTo>
                  <a:pt x="0" y="0"/>
                </a:moveTo>
                <a:lnTo>
                  <a:pt x="1090406" y="0"/>
                </a:lnTo>
                <a:lnTo>
                  <a:pt x="1090406" y="1090405"/>
                </a:lnTo>
                <a:lnTo>
                  <a:pt x="0" y="10904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0229" y="225966"/>
            <a:ext cx="5017598" cy="31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2"/>
              </a:lnSpc>
            </a:pPr>
            <a:r>
              <a:rPr lang="en-US" b="true" sz="1943">
                <a:solidFill>
                  <a:srgbClr val="FDFDFD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ARQUITECTURA DEL SISTEMA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26927"/>
            <a:ext cx="4817155" cy="294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5"/>
              </a:lnSpc>
            </a:pPr>
            <a:r>
              <a:rPr lang="en-US" b="true" sz="6730" spc="-262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DISEÑO DEL SISTEMA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865281"/>
            <a:ext cx="5672144" cy="234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DFDF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 sistema IoT desarrollado consta de dos capas principales: capa de dispositivos y capa de aplicación, las cuales se comunican a través de un broker MQTTX. El propósito es la monitorización y control de variables ambientales mediante sensores y actuadores.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81192" y="-824694"/>
            <a:ext cx="22159865" cy="3919220"/>
            <a:chOff x="0" y="0"/>
            <a:chExt cx="6453464" cy="11413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53464" cy="1141367"/>
            </a:xfrm>
            <a:custGeom>
              <a:avLst/>
              <a:gdLst/>
              <a:ahLst/>
              <a:cxnLst/>
              <a:rect r="r" b="b" t="t" l="l"/>
              <a:pathLst>
                <a:path h="1141367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1141367"/>
                  </a:lnTo>
                  <a:lnTo>
                    <a:pt x="0" y="114136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453464" cy="1198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35924" y="1028700"/>
            <a:ext cx="11090593" cy="106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9"/>
              </a:lnSpc>
            </a:pPr>
            <a:r>
              <a:rPr lang="en-US" b="true" sz="6999" spc="-272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DISEÑO DEL SISTEMA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71978" y="3814184"/>
            <a:ext cx="7187322" cy="5353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Diseño de la capa de aplicación</a:t>
            </a:r>
          </a:p>
          <a:p>
            <a:pPr algn="just">
              <a:lnSpc>
                <a:spcPts val="2659"/>
              </a:lnSpc>
            </a:pP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Consta de 2 componente. La aplicación web y el servidor de base de datos.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Patrón modelo-vista-controlador.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La aplicación web esta contenida en NodeJS. 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 frontend contiene parte visual del dashboard.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 backend contiene la lógica. 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Conectado a un broker MQTT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Recibe información sobre el estado de la capa de dispositivos, asi como informacion leida por los sensores.</a:t>
            </a:r>
          </a:p>
          <a:p>
            <a:pPr algn="just" marL="820419" indent="-273473" lvl="2">
              <a:lnSpc>
                <a:spcPts val="2659"/>
              </a:lnSpc>
              <a:buFont typeface="Arial"/>
              <a:buChar char="⚬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Permite controlar el estado del ventilador, el modo y el umbral</a:t>
            </a: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La base de datos almacena la información recibida de los sensores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4179118"/>
            <a:ext cx="8552743" cy="4884484"/>
          </a:xfrm>
          <a:custGeom>
            <a:avLst/>
            <a:gdLst/>
            <a:ahLst/>
            <a:cxnLst/>
            <a:rect r="r" b="b" t="t" l="l"/>
            <a:pathLst>
              <a:path h="4884484" w="8552743">
                <a:moveTo>
                  <a:pt x="0" y="0"/>
                </a:moveTo>
                <a:lnTo>
                  <a:pt x="8552743" y="0"/>
                </a:lnTo>
                <a:lnTo>
                  <a:pt x="8552743" y="4884485"/>
                </a:lnTo>
                <a:lnTo>
                  <a:pt x="0" y="4884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163" t="0" r="-38938" b="-227249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2462101" y="1578927"/>
            <a:ext cx="12885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9" id="9"/>
          <p:cNvSpPr/>
          <p:nvPr/>
        </p:nvSpPr>
        <p:spPr>
          <a:xfrm flipV="true">
            <a:off x="15412267" y="1597977"/>
            <a:ext cx="12885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79199" y="4435681"/>
            <a:ext cx="6814466" cy="418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72"/>
              </a:lnSpc>
              <a:spcBef>
                <a:spcPct val="0"/>
              </a:spcBef>
            </a:pPr>
            <a:r>
              <a:rPr lang="en-US" b="true" sz="198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Diseño de la capa de dispositivos</a:t>
            </a:r>
          </a:p>
          <a:p>
            <a:pPr algn="just">
              <a:lnSpc>
                <a:spcPts val="2772"/>
              </a:lnSpc>
              <a:spcBef>
                <a:spcPct val="0"/>
              </a:spcBef>
            </a:pPr>
          </a:p>
          <a:p>
            <a:pPr algn="just" marL="427508" indent="-213754" lvl="1">
              <a:lnSpc>
                <a:spcPts val="2772"/>
              </a:lnSpc>
              <a:spcBef>
                <a:spcPct val="0"/>
              </a:spcBef>
              <a:buFont typeface="Arial"/>
              <a:buChar char="•"/>
            </a:pPr>
            <a:r>
              <a:rPr lang="en-US" sz="1980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El ESP32 gestiona cada uno de los sensores y actuadores. Transmite los datos por WiFi.</a:t>
            </a:r>
          </a:p>
          <a:p>
            <a:pPr algn="just" marL="427508" indent="-213754" lvl="1">
              <a:lnSpc>
                <a:spcPts val="2772"/>
              </a:lnSpc>
              <a:spcBef>
                <a:spcPct val="0"/>
              </a:spcBef>
              <a:buFont typeface="Arial"/>
              <a:buChar char="•"/>
            </a:pPr>
            <a:r>
              <a:rPr lang="en-US" sz="1980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Tras establecer conexión en una red, se comunica con el broker para enviar data de los sensores y recibir instrucciones del usuario.</a:t>
            </a:r>
          </a:p>
          <a:p>
            <a:pPr algn="just" marL="427508" indent="-213754" lvl="1">
              <a:lnSpc>
                <a:spcPts val="2772"/>
              </a:lnSpc>
              <a:spcBef>
                <a:spcPct val="0"/>
              </a:spcBef>
              <a:buFont typeface="Arial"/>
              <a:buChar char="•"/>
            </a:pPr>
            <a:r>
              <a:rPr lang="en-US" sz="1980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En el modo automático controla la activación del ventilador según los umbrales de temperatura y CO2.</a:t>
            </a:r>
          </a:p>
          <a:p>
            <a:pPr algn="just" marL="427508" indent="-213754" lvl="1">
              <a:lnSpc>
                <a:spcPts val="2772"/>
              </a:lnSpc>
              <a:buFont typeface="Arial"/>
              <a:buChar char="•"/>
            </a:pPr>
            <a:r>
              <a:rPr lang="en-US" sz="1980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Muestra información leida por los sensores en la pantalla LCD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64252" y="3936448"/>
            <a:ext cx="8491911" cy="5130089"/>
          </a:xfrm>
          <a:custGeom>
            <a:avLst/>
            <a:gdLst/>
            <a:ahLst/>
            <a:cxnLst/>
            <a:rect r="r" b="b" t="t" l="l"/>
            <a:pathLst>
              <a:path h="5130089" w="8491911">
                <a:moveTo>
                  <a:pt x="0" y="0"/>
                </a:moveTo>
                <a:lnTo>
                  <a:pt x="8491911" y="0"/>
                </a:lnTo>
                <a:lnTo>
                  <a:pt x="8491911" y="5130089"/>
                </a:lnTo>
                <a:lnTo>
                  <a:pt x="0" y="5130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8253" t="-94270" r="-31553" b="-10161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1192" y="-824694"/>
            <a:ext cx="22159865" cy="3919220"/>
            <a:chOff x="0" y="0"/>
            <a:chExt cx="6453464" cy="11413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453464" cy="1141367"/>
            </a:xfrm>
            <a:custGeom>
              <a:avLst/>
              <a:gdLst/>
              <a:ahLst/>
              <a:cxnLst/>
              <a:rect r="r" b="b" t="t" l="l"/>
              <a:pathLst>
                <a:path h="1141367" w="6453464">
                  <a:moveTo>
                    <a:pt x="0" y="0"/>
                  </a:moveTo>
                  <a:lnTo>
                    <a:pt x="6453464" y="0"/>
                  </a:lnTo>
                  <a:lnTo>
                    <a:pt x="6453464" y="1141367"/>
                  </a:lnTo>
                  <a:lnTo>
                    <a:pt x="0" y="114136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6453464" cy="11985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035924" y="1028700"/>
            <a:ext cx="11090593" cy="106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9"/>
              </a:lnSpc>
            </a:pPr>
            <a:r>
              <a:rPr lang="en-US" b="true" sz="6999" spc="-272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DISEÑO DEL SISTEMA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2462101" y="1578927"/>
            <a:ext cx="12885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9" id="9"/>
          <p:cNvSpPr/>
          <p:nvPr/>
        </p:nvSpPr>
        <p:spPr>
          <a:xfrm flipV="true">
            <a:off x="15412267" y="1597977"/>
            <a:ext cx="128851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DAGgfZnt2gc</dc:identifier>
  <dcterms:modified xsi:type="dcterms:W3CDTF">2011-08-01T06:04:30Z</dcterms:modified>
  <cp:revision>1</cp:revision>
  <dc:title>Proyecto CALIDAD DE AIRE</dc:title>
</cp:coreProperties>
</file>