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24"/>
  </p:notesMasterIdLst>
  <p:handoutMasterIdLst>
    <p:handoutMasterId r:id="rId25"/>
  </p:handoutMasterIdLst>
  <p:sldIdLst>
    <p:sldId id="329" r:id="rId5"/>
    <p:sldId id="289" r:id="rId6"/>
    <p:sldId id="332" r:id="rId7"/>
    <p:sldId id="298" r:id="rId8"/>
    <p:sldId id="299" r:id="rId9"/>
    <p:sldId id="302" r:id="rId10"/>
    <p:sldId id="303" r:id="rId11"/>
    <p:sldId id="304" r:id="rId12"/>
    <p:sldId id="305" r:id="rId13"/>
    <p:sldId id="306" r:id="rId14"/>
    <p:sldId id="307" r:id="rId15"/>
    <p:sldId id="308" r:id="rId16"/>
    <p:sldId id="309" r:id="rId17"/>
    <p:sldId id="310" r:id="rId18"/>
    <p:sldId id="311" r:id="rId19"/>
    <p:sldId id="300" r:id="rId20"/>
    <p:sldId id="327" r:id="rId21"/>
    <p:sldId id="330"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262B185-7AAD-459D-877C-F3B14F3ADD3F}">
          <p14:sldIdLst>
            <p14:sldId id="329"/>
          </p14:sldIdLst>
        </p14:section>
        <p14:section name="Presentation Content" id="{D6D1ACB1-BBFC-4BCA-B7CA-12996F2AD32E}">
          <p14:sldIdLst>
            <p14:sldId id="289"/>
            <p14:sldId id="332"/>
            <p14:sldId id="298"/>
            <p14:sldId id="299"/>
            <p14:sldId id="302"/>
            <p14:sldId id="303"/>
            <p14:sldId id="304"/>
            <p14:sldId id="305"/>
            <p14:sldId id="306"/>
            <p14:sldId id="307"/>
            <p14:sldId id="308"/>
            <p14:sldId id="309"/>
            <p14:sldId id="310"/>
            <p14:sldId id="311"/>
            <p14:sldId id="300"/>
            <p14:sldId id="327"/>
            <p14:sldId id="330"/>
            <p14:sldId id="33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088"/>
    <a:srgbClr val="0C598F"/>
    <a:srgbClr val="0B5487"/>
    <a:srgbClr val="F7941E"/>
    <a:srgbClr val="F7941D"/>
    <a:srgbClr val="F1592A"/>
    <a:srgbClr val="5B9BD5"/>
    <a:srgbClr val="F15F32"/>
    <a:srgbClr val="DD21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7" autoAdjust="0"/>
    <p:restoredTop sz="89648" autoAdjust="0"/>
  </p:normalViewPr>
  <p:slideViewPr>
    <p:cSldViewPr snapToGrid="0">
      <p:cViewPr varScale="1">
        <p:scale>
          <a:sx n="67" d="100"/>
          <a:sy n="67" d="100"/>
        </p:scale>
        <p:origin x="1116" y="6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E5DB2-E983-4465-AD76-A4B7C5DBA6F7}" type="datetimeFigureOut">
              <a:rPr lang="en-CA" smtClean="0"/>
              <a:t>28/02/2018</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FC40-15A5-4E26-A73B-978DD23074BD}" type="slidenum">
              <a:rPr lang="en-CA" smtClean="0"/>
              <a:t>‹Nº›</a:t>
            </a:fld>
            <a:endParaRPr lang="en-CA"/>
          </a:p>
        </p:txBody>
      </p:sp>
    </p:spTree>
    <p:extLst>
      <p:ext uri="{BB962C8B-B14F-4D97-AF65-F5344CB8AC3E}">
        <p14:creationId xmlns:p14="http://schemas.microsoft.com/office/powerpoint/2010/main" val="294541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A24F-08FC-476D-B555-E56870DD74FD}" type="datetimeFigureOut">
              <a:rPr lang="en-CA" smtClean="0"/>
              <a:t>28/02/2018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9DCAA-E612-4BC0-AA75-84621265B05F}" type="slidenum">
              <a:rPr lang="en-CA" smtClean="0"/>
              <a:t>‹Nº›</a:t>
            </a:fld>
            <a:endParaRPr lang="en-CA"/>
          </a:p>
        </p:txBody>
      </p:sp>
    </p:spTree>
    <p:extLst>
      <p:ext uri="{BB962C8B-B14F-4D97-AF65-F5344CB8AC3E}">
        <p14:creationId xmlns:p14="http://schemas.microsoft.com/office/powerpoint/2010/main" val="181131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ctr"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latin typeface="+mn-lt"/>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34A55B-0232-4B2A-8DB0-D59B999B87D7}" type="datetime1">
              <a:rPr lang="en-US" smtClean="0">
                <a:solidFill>
                  <a:prstClr val="black"/>
                </a:solidFill>
              </a:rPr>
              <a:pPr/>
              <a:t>2/28/2018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2120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b="0" dirty="0"/>
              <a:t>There are common challenges that IT professionals are faced with when implementing a new BI solution</a:t>
            </a:r>
          </a:p>
          <a:p>
            <a:endParaRPr lang="en-US" sz="1200" kern="1200" dirty="0">
              <a:solidFill>
                <a:schemeClr val="tx1">
                  <a:lumMod val="75000"/>
                  <a:lumOff val="25000"/>
                </a:schemeClr>
              </a:solidFill>
              <a:latin typeface="+mn-lt"/>
              <a:ea typeface="Segoe UI" pitchFamily="34" charset="0"/>
              <a:cs typeface="Segoe UI" pitchFamily="34" charset="0"/>
            </a:endParaRPr>
          </a:p>
          <a:p>
            <a:r>
              <a:rPr lang="en-US" sz="1200" b="1" kern="1200" dirty="0">
                <a:solidFill>
                  <a:schemeClr val="tx1">
                    <a:lumMod val="75000"/>
                    <a:lumOff val="25000"/>
                  </a:schemeClr>
                </a:solidFill>
                <a:latin typeface="+mn-lt"/>
                <a:ea typeface="Segoe UI" pitchFamily="34" charset="0"/>
                <a:cs typeface="Segoe UI" pitchFamily="34" charset="0"/>
              </a:rPr>
              <a:t>Talking points: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Management of BI systems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Variety of data sources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Managing data in the cloud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Integration with existing environment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Keeping data current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EDC30D"/>
                </a:solidFill>
                <a:latin typeface="Segoe UI Light"/>
                <a:ea typeface="Segoe UI" pitchFamily="34" charset="0"/>
                <a:cs typeface="Segoe UI" pitchFamily="34" charset="0"/>
              </a:rPr>
              <a:t>Ease of use and adoption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EDC30D"/>
              </a:solidFill>
              <a:latin typeface="Segoe UI Light"/>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EDC30D"/>
              </a:solidFill>
              <a:latin typeface="Segoe UI Light"/>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EDC30D"/>
              </a:solidFill>
              <a:latin typeface="Segoe UI Light"/>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EDC30D"/>
              </a:solidFill>
              <a:latin typeface="Segoe UI Light"/>
              <a:ea typeface="Segoe UI" pitchFamily="34" charset="0"/>
              <a:cs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13329DEA-6433-4493-B9C4-3E0AC755FE5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67725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ctr"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latin typeface="+mn-lt"/>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34A55B-0232-4B2A-8DB0-D59B999B87D7}" type="datetime1">
              <a:rPr lang="en-US" smtClean="0">
                <a:solidFill>
                  <a:prstClr val="black"/>
                </a:solidFill>
              </a:rPr>
              <a:pPr/>
              <a:t>2/28/2018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203777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863095" y="3338057"/>
            <a:ext cx="8157883" cy="1196928"/>
          </a:xfrm>
        </p:spPr>
        <p:txBody>
          <a:bodyPr anchor="b">
            <a:normAutofit/>
          </a:bodyPr>
          <a:lstStyle>
            <a:lvl1pPr marL="0" algn="l" defTabSz="914400" rtl="0" eaLnBrk="1" latinLnBrk="0" hangingPunct="1">
              <a:lnSpc>
                <a:spcPct val="90000"/>
              </a:lnSpc>
              <a:spcBef>
                <a:spcPct val="0"/>
              </a:spcBef>
              <a:buNone/>
              <a:defRPr lang="en-CA" sz="3600" b="0" i="0" kern="1200" baseline="0" dirty="0">
                <a:solidFill>
                  <a:schemeClr val="bg2"/>
                </a:solidFill>
                <a:latin typeface="+mj-lt"/>
                <a:ea typeface="Gotham Book" charset="0"/>
                <a:cs typeface="Gotham Book" charset="0"/>
              </a:defRPr>
            </a:lvl1pPr>
          </a:lstStyle>
          <a:p>
            <a:r>
              <a:rPr lang="en-US" dirty="0"/>
              <a:t>SET TITLE IN 36PT, GOTHAM </a:t>
            </a:r>
            <a:br>
              <a:rPr lang="en-US" dirty="0"/>
            </a:br>
            <a:r>
              <a:rPr lang="en-US" dirty="0"/>
              <a:t>REGULAR, MAX 2 LINES</a:t>
            </a:r>
            <a:endParaRPr lang="en-CA" dirty="0"/>
          </a:p>
        </p:txBody>
      </p:sp>
      <p:sp>
        <p:nvSpPr>
          <p:cNvPr id="3" name="Text Placeholder 2"/>
          <p:cNvSpPr>
            <a:spLocks noGrp="1"/>
          </p:cNvSpPr>
          <p:nvPr>
            <p:ph type="body" sz="quarter" idx="12" hasCustomPrompt="1"/>
          </p:nvPr>
        </p:nvSpPr>
        <p:spPr>
          <a:xfrm>
            <a:off x="863256" y="4770963"/>
            <a:ext cx="8158162" cy="720725"/>
          </a:xfrm>
        </p:spPr>
        <p:txBody>
          <a:bodyPr>
            <a:normAutofit/>
          </a:bodyPr>
          <a:lstStyle>
            <a:lvl1pPr marL="0" indent="0">
              <a:buNone/>
              <a:defRPr sz="2000" b="0" i="0" baseline="0">
                <a:solidFill>
                  <a:schemeClr val="bg2"/>
                </a:solidFill>
                <a:latin typeface="+mn-lt"/>
                <a:ea typeface="Gotham Medium" charset="0"/>
                <a:cs typeface="Gotham Medium" charset="0"/>
              </a:defRPr>
            </a:lvl1pPr>
          </a:lstStyle>
          <a:p>
            <a:pPr lvl="0"/>
            <a:r>
              <a:rPr lang="en-US" dirty="0"/>
              <a:t>[SPEAKER], [SPEAKER TITLE]</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sp>
        <p:nvSpPr>
          <p:cNvPr id="4" name="Rectangle 3"/>
          <p:cNvSpPr/>
          <p:nvPr/>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sp>
        <p:nvSpPr>
          <p:cNvPr id="7" name="Rectangle 6"/>
          <p:cNvSpPr/>
          <p:nvPr userDrawn="1"/>
        </p:nvSpPr>
        <p:spPr>
          <a:xfrm>
            <a:off x="0" y="6113480"/>
            <a:ext cx="12192000" cy="744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 Whit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932592" y="2638005"/>
            <a:ext cx="5176896" cy="1581992"/>
          </a:xfrm>
        </p:spPr>
        <p:txBody>
          <a:bodyPr anchor="ctr">
            <a:normAutofit/>
          </a:bodyPr>
          <a:lstStyle>
            <a:lvl1pPr>
              <a:defRPr sz="4000" b="0" i="0">
                <a:solidFill>
                  <a:schemeClr val="tx1"/>
                </a:solidFill>
                <a:latin typeface="+mj-lt"/>
                <a:ea typeface="Gotham Book" charset="0"/>
                <a:cs typeface="Gotham Book" charset="0"/>
              </a:defRPr>
            </a:lvl1pPr>
          </a:lstStyle>
          <a:p>
            <a:r>
              <a:rPr lang="en-US" dirty="0"/>
              <a:t>SECTION BREAK</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Click to edit Master title style</a:t>
            </a:r>
            <a:endParaRPr lang="en-CA"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estions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927888" y="3105835"/>
            <a:ext cx="5181600" cy="1200329"/>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chemeClr val="bg2"/>
                </a:solidFill>
                <a:latin typeface="+mj-lt"/>
                <a:ea typeface="Gotham Book" charset="0"/>
                <a:cs typeface="Gotham Book" charset="0"/>
              </a:rPr>
              <a:t>¿</a:t>
            </a:r>
            <a:r>
              <a:rPr lang="en-US" sz="4000" b="0" i="0" kern="1200" cap="all" baseline="0" dirty="0" err="1">
                <a:solidFill>
                  <a:schemeClr val="bg2"/>
                </a:solidFill>
                <a:latin typeface="+mj-lt"/>
                <a:ea typeface="Gotham Book" charset="0"/>
                <a:cs typeface="Gotham Book" charset="0"/>
              </a:rPr>
              <a:t>Dudas</a:t>
            </a:r>
            <a:r>
              <a:rPr lang="en-US" sz="4000" b="0" i="0" kern="1200" cap="all" baseline="0" dirty="0">
                <a:solidFill>
                  <a:schemeClr val="bg2"/>
                </a:solidFill>
                <a:latin typeface="+mj-lt"/>
                <a:ea typeface="Gotham Book" charset="0"/>
                <a:cs typeface="Gotham Book" charset="0"/>
              </a:rPr>
              <a:t> o </a:t>
            </a:r>
            <a:r>
              <a:rPr lang="en-US" sz="4000" b="0" i="0" kern="1200" cap="all" baseline="0" dirty="0" err="1">
                <a:solidFill>
                  <a:schemeClr val="bg2"/>
                </a:solidFill>
                <a:latin typeface="+mj-lt"/>
                <a:ea typeface="Gotham Book" charset="0"/>
                <a:cs typeface="Gotham Book" charset="0"/>
              </a:rPr>
              <a:t>preguntas</a:t>
            </a:r>
            <a:r>
              <a:rPr lang="en-US" sz="4000" b="0" i="0" kern="1200" cap="all" baseline="0" dirty="0">
                <a:solidFill>
                  <a:schemeClr val="bg2"/>
                </a:solidFill>
                <a:latin typeface="+mj-lt"/>
                <a:ea typeface="Gotham Book" charset="0"/>
                <a:cs typeface="Gotham Book" charset="0"/>
              </a:rPr>
              <a:t>?</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estions - Whit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927888" y="3105835"/>
            <a:ext cx="5181600" cy="1200329"/>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chemeClr val="tx1"/>
                </a:solidFill>
                <a:latin typeface="+mn-lt"/>
                <a:ea typeface="Gotham Book" charset="0"/>
                <a:cs typeface="Gotham Book" charset="0"/>
              </a:rPr>
              <a:t>¿</a:t>
            </a:r>
            <a:r>
              <a:rPr lang="en-US" sz="4000" b="0" i="0" kern="1200" cap="all" baseline="0" dirty="0" err="1">
                <a:solidFill>
                  <a:schemeClr val="tx1"/>
                </a:solidFill>
                <a:latin typeface="+mn-lt"/>
                <a:ea typeface="Gotham Book" charset="0"/>
                <a:cs typeface="Gotham Book" charset="0"/>
              </a:rPr>
              <a:t>Dudas</a:t>
            </a:r>
            <a:r>
              <a:rPr lang="en-US" sz="4000" b="0" i="0" kern="1200" cap="all" baseline="0" dirty="0">
                <a:solidFill>
                  <a:schemeClr val="tx1"/>
                </a:solidFill>
                <a:latin typeface="+mn-lt"/>
                <a:ea typeface="Gotham Book" charset="0"/>
                <a:cs typeface="Gotham Book" charset="0"/>
              </a:rPr>
              <a:t> o </a:t>
            </a:r>
            <a:r>
              <a:rPr lang="en-US" sz="4000" b="0" i="0" kern="1200" cap="all" baseline="0" dirty="0" err="1">
                <a:solidFill>
                  <a:schemeClr val="tx1"/>
                </a:solidFill>
                <a:latin typeface="+mn-lt"/>
                <a:ea typeface="Gotham Book" charset="0"/>
                <a:cs typeface="Gotham Book" charset="0"/>
              </a:rPr>
              <a:t>preguntas</a:t>
            </a:r>
            <a:r>
              <a:rPr lang="en-US" sz="4000" b="0" i="0" kern="1200" cap="all" baseline="0" dirty="0">
                <a:solidFill>
                  <a:schemeClr val="tx1"/>
                </a:solidFill>
                <a:latin typeface="+mn-lt"/>
                <a:ea typeface="Gotham Book" charset="0"/>
                <a:cs typeface="Gotham Book" charset="0"/>
              </a:rPr>
              <a:t>?</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927888" y="2828836"/>
            <a:ext cx="5181600" cy="1200329"/>
          </a:xfrm>
          <a:prstGeom prst="rect">
            <a:avLst/>
          </a:prstGeom>
          <a:noFill/>
        </p:spPr>
        <p:txBody>
          <a:bodyPr wrap="square" rtlCol="0">
            <a:spAutoFit/>
          </a:bodyPr>
          <a:lstStyle/>
          <a:p>
            <a:pPr algn="l" defTabSz="914400" rtl="0" eaLnBrk="1" latinLnBrk="0" hangingPunct="1">
              <a:lnSpc>
                <a:spcPct val="90000"/>
              </a:lnSpc>
              <a:spcBef>
                <a:spcPct val="0"/>
              </a:spcBef>
              <a:buNone/>
            </a:pPr>
            <a:r>
              <a:rPr lang="en-US" sz="4000" b="0" i="0" kern="1200" cap="all" baseline="0" dirty="0">
                <a:solidFill>
                  <a:schemeClr val="bg2"/>
                </a:solidFill>
                <a:latin typeface="+mj-lt"/>
                <a:ea typeface="Gotham Book" charset="0"/>
                <a:cs typeface="Gotham Book" charset="0"/>
              </a:rPr>
              <a:t>Gracias </a:t>
            </a:r>
            <a:r>
              <a:rPr lang="en-US" sz="4000" b="0" i="0" kern="1200" cap="all" baseline="0" dirty="0" err="1">
                <a:solidFill>
                  <a:schemeClr val="bg2"/>
                </a:solidFill>
                <a:latin typeface="+mj-lt"/>
                <a:ea typeface="Gotham Book" charset="0"/>
                <a:cs typeface="Gotham Book" charset="0"/>
              </a:rPr>
              <a:t>por</a:t>
            </a:r>
            <a:r>
              <a:rPr lang="en-US" sz="4000" b="0" i="0" kern="1200" cap="all" baseline="0" dirty="0">
                <a:solidFill>
                  <a:schemeClr val="bg2"/>
                </a:solidFill>
                <a:latin typeface="+mj-lt"/>
                <a:ea typeface="Gotham Book" charset="0"/>
                <a:cs typeface="Gotham Book" charset="0"/>
              </a:rPr>
              <a:t> </a:t>
            </a:r>
            <a:r>
              <a:rPr lang="en-US" sz="4000" b="0" i="0" kern="1200" cap="all" baseline="0" dirty="0" err="1">
                <a:solidFill>
                  <a:schemeClr val="bg2"/>
                </a:solidFill>
                <a:latin typeface="+mj-lt"/>
                <a:ea typeface="Gotham Book" charset="0"/>
                <a:cs typeface="Gotham Book" charset="0"/>
              </a:rPr>
              <a:t>participar</a:t>
            </a:r>
            <a:endParaRPr lang="en-US" sz="4000" b="0" i="0" kern="1200" cap="all" baseline="0" dirty="0">
              <a:solidFill>
                <a:schemeClr val="bg2"/>
              </a:solidFill>
              <a:latin typeface="+mj-lt"/>
              <a:ea typeface="Gotham Book" charset="0"/>
              <a:cs typeface="Gotham Book"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10405" t="38832" r="10405" b="38807"/>
          <a:stretch/>
        </p:blipFill>
        <p:spPr>
          <a:xfrm>
            <a:off x="7375088" y="619208"/>
            <a:ext cx="4283512" cy="1209592"/>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33953612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827423"/>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3104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7" y="289512"/>
            <a:ext cx="9108056" cy="1503593"/>
          </a:xfrm>
        </p:spPr>
        <p:txBody>
          <a:bodyPr/>
          <a:lstStyle>
            <a:lvl1pPr>
              <a:defRPr baseline="0"/>
            </a:lvl1pPr>
          </a:lstStyle>
          <a:p>
            <a:r>
              <a:rPr lang="en-US" dirty="0"/>
              <a:t>Click to edit Master title style: second line</a:t>
            </a:r>
          </a:p>
        </p:txBody>
      </p:sp>
      <p:sp>
        <p:nvSpPr>
          <p:cNvPr id="7" name="Text Placeholder 5"/>
          <p:cNvSpPr>
            <a:spLocks noGrp="1"/>
          </p:cNvSpPr>
          <p:nvPr>
            <p:ph type="body" sz="quarter" idx="10"/>
          </p:nvPr>
        </p:nvSpPr>
        <p:spPr>
          <a:xfrm>
            <a:off x="2974849" y="1897703"/>
            <a:ext cx="4969616" cy="4632407"/>
          </a:xfrm>
        </p:spPr>
        <p:txBody>
          <a:bodyPr/>
          <a:lstStyle>
            <a:lvl1pPr marL="182810" indent="-182810">
              <a:buFont typeface="Arial" panose="020B0604020202020204" pitchFamily="34" charset="0"/>
              <a:buChar char="•"/>
              <a:defRPr>
                <a:gradFill>
                  <a:gsLst>
                    <a:gs pos="1250">
                      <a:schemeClr val="tx2"/>
                    </a:gs>
                    <a:gs pos="99000">
                      <a:schemeClr val="tx2"/>
                    </a:gs>
                  </a:gsLst>
                  <a:lin ang="5400000" scaled="0"/>
                </a:gradFill>
                <a:latin typeface="+mj-lt"/>
              </a:defRPr>
            </a:lvl1pPr>
            <a:lvl2pPr marL="406322" indent="-182528">
              <a:buFont typeface="Segoe UI Light" panose="020B0502040204020203" pitchFamily="34" charset="0"/>
              <a:buChar char="−"/>
              <a:defRPr sz="3200">
                <a:latin typeface="+mj-lt"/>
              </a:defRPr>
            </a:lvl2pPr>
            <a:lvl3pPr marL="634879" indent="-182528">
              <a:buFont typeface="Courier New" panose="02070309020205020404" pitchFamily="49" charset="0"/>
              <a:buChar char="o"/>
              <a:defRPr sz="2800">
                <a:latin typeface="+mj-lt"/>
              </a:defRPr>
            </a:lvl3pPr>
            <a:lvl4pPr marL="733661" indent="-285640">
              <a:buFont typeface="Arial" panose="020B0604020202020204" pitchFamily="34" charset="0"/>
              <a:buChar char="•"/>
              <a:defRPr/>
            </a:lvl4pPr>
            <a:lvl5pPr marL="957672" indent="-28564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2152302" y="589830"/>
            <a:ext cx="1319321" cy="622056"/>
          </a:xfrm>
          <a:prstGeom prst="rect">
            <a:avLst/>
          </a:prstGeom>
          <a:noFill/>
        </p:spPr>
        <p:txBody>
          <a:bodyPr wrap="none" lIns="179259" tIns="143407" rIns="179259" bIns="143407" rtlCol="0">
            <a:spAutoFit/>
          </a:bodyPr>
          <a:lstStyle/>
          <a:p>
            <a:pPr algn="r" defTabSz="914192">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8" y="2376547"/>
            <a:ext cx="3492285" cy="3893625"/>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12400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962877"/>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7" name="Text Placeholder 32"/>
          <p:cNvSpPr>
            <a:spLocks noGrp="1"/>
          </p:cNvSpPr>
          <p:nvPr>
            <p:ph type="body" sz="quarter" idx="15"/>
          </p:nvPr>
        </p:nvSpPr>
        <p:spPr>
          <a:xfrm>
            <a:off x="5218113" y="535359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222978"/>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61370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34" name="Text Placeholder 30"/>
          <p:cNvSpPr>
            <a:spLocks noGrp="1"/>
          </p:cNvSpPr>
          <p:nvPr>
            <p:ph type="body" sz="quarter" idx="12" hasCustomPrompt="1"/>
          </p:nvPr>
        </p:nvSpPr>
        <p:spPr>
          <a:xfrm>
            <a:off x="5218113" y="3588276"/>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5" name="Text Placeholder 32"/>
          <p:cNvSpPr>
            <a:spLocks noGrp="1"/>
          </p:cNvSpPr>
          <p:nvPr>
            <p:ph type="body" sz="quarter" idx="13"/>
          </p:nvPr>
        </p:nvSpPr>
        <p:spPr>
          <a:xfrm>
            <a:off x="5218113" y="39789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Drag picture to placeholder or click icon to add</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userDrawn="1"/>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1947849"/>
            <a:ext cx="6623108" cy="390525"/>
          </a:xfrm>
        </p:spPr>
        <p:txBody>
          <a:bodyPr anchor="b">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HEADING ONE</a:t>
            </a:r>
          </a:p>
        </p:txBody>
      </p:sp>
      <p:sp>
        <p:nvSpPr>
          <p:cNvPr id="11" name="Text Placeholder 32"/>
          <p:cNvSpPr>
            <a:spLocks noGrp="1"/>
          </p:cNvSpPr>
          <p:nvPr>
            <p:ph type="body" sz="quarter" idx="11"/>
          </p:nvPr>
        </p:nvSpPr>
        <p:spPr>
          <a:xfrm>
            <a:off x="544175" y="23547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2" name="Text Placeholder 30"/>
          <p:cNvSpPr>
            <a:spLocks noGrp="1"/>
          </p:cNvSpPr>
          <p:nvPr>
            <p:ph type="body" sz="quarter" idx="12" hasCustomPrompt="1"/>
          </p:nvPr>
        </p:nvSpPr>
        <p:spPr>
          <a:xfrm>
            <a:off x="544175" y="3313147"/>
            <a:ext cx="6623108" cy="390525"/>
          </a:xfrm>
        </p:spPr>
        <p:txBody>
          <a:bodyPr anchor="b">
            <a:normAutofit/>
          </a:bodyPr>
          <a:lstStyle>
            <a:lvl1pPr marL="0" indent="0" algn="l" defTabSz="914400" rtl="0" eaLnBrk="1" latinLnBrk="0" hangingPunct="1">
              <a:buNone/>
              <a:defRPr lang="en-US" sz="1800" kern="1200" dirty="0" smtClean="0">
                <a:solidFill>
                  <a:schemeClr val="tx2"/>
                </a:solidFill>
                <a:latin typeface="+mn-lt"/>
                <a:ea typeface="Gotham Book" charset="0"/>
                <a:cs typeface="Gotham Book" charset="0"/>
              </a:defRPr>
            </a:lvl1pPr>
          </a:lstStyle>
          <a:p>
            <a:pPr lvl="0"/>
            <a:r>
              <a:rPr lang="en-US" dirty="0"/>
              <a:t>Heading Two</a:t>
            </a:r>
          </a:p>
        </p:txBody>
      </p:sp>
      <p:sp>
        <p:nvSpPr>
          <p:cNvPr id="13" name="Text Placeholder 32"/>
          <p:cNvSpPr>
            <a:spLocks noGrp="1"/>
          </p:cNvSpPr>
          <p:nvPr>
            <p:ph type="body" sz="quarter" idx="13"/>
          </p:nvPr>
        </p:nvSpPr>
        <p:spPr>
          <a:xfrm>
            <a:off x="544175" y="372005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4" name="Text Placeholder 30"/>
          <p:cNvSpPr>
            <a:spLocks noGrp="1"/>
          </p:cNvSpPr>
          <p:nvPr>
            <p:ph type="body" sz="quarter" idx="14" hasCustomPrompt="1"/>
          </p:nvPr>
        </p:nvSpPr>
        <p:spPr>
          <a:xfrm>
            <a:off x="544175" y="4687748"/>
            <a:ext cx="6623108" cy="390525"/>
          </a:xfrm>
        </p:spPr>
        <p:txBody>
          <a:bodyPr anchor="b">
            <a:normAutofit/>
          </a:bodyPr>
          <a:lstStyle>
            <a:lvl1pPr marL="0" indent="0" algn="l" defTabSz="914400" rtl="0" eaLnBrk="1" latinLnBrk="0" hangingPunct="1">
              <a:buNone/>
              <a:defRPr lang="en-US" sz="1600" b="0"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9465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16" name="Picture Placeholder 5"/>
          <p:cNvSpPr>
            <a:spLocks noGrp="1"/>
          </p:cNvSpPr>
          <p:nvPr>
            <p:ph type="pic" sz="quarter" idx="16"/>
          </p:nvPr>
        </p:nvSpPr>
        <p:spPr>
          <a:xfrm>
            <a:off x="8323761" y="0"/>
            <a:ext cx="3868240" cy="6858000"/>
          </a:xfrm>
          <a:prstGeom prst="rect">
            <a:avLst/>
          </a:prstGeom>
          <a:solidFill>
            <a:schemeClr val="bg2">
              <a:lumMod val="95000"/>
            </a:schemeClr>
          </a:solidFill>
        </p:spPr>
        <p:txBody>
          <a:bodyPr>
            <a:normAutofit/>
          </a:bodyPr>
          <a:lstStyle>
            <a:lvl1pPr>
              <a:defRPr sz="1401">
                <a:latin typeface="+mn-lt"/>
              </a:defRPr>
            </a:lvl1pPr>
          </a:lstStyle>
          <a:p>
            <a:r>
              <a:rPr lang="en-US"/>
              <a:t>Drag picture to placeholder or click icon to add</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90635"/>
            <a:ext cx="4620524" cy="390525"/>
          </a:xfrm>
        </p:spPr>
        <p:txBody>
          <a:bodyPr>
            <a:normAutofit/>
          </a:bodyPr>
          <a:lstStyle>
            <a:lvl1pPr marL="0" indent="0" algn="l" defTabSz="914400" rtl="0" eaLnBrk="1" latinLnBrk="0" hangingPunct="1">
              <a:buNone/>
              <a:defRPr lang="en-US" sz="2000" kern="1200" baseline="0" dirty="0" smtClean="0">
                <a:solidFill>
                  <a:schemeClr val="bg1"/>
                </a:solidFill>
                <a:latin typeface="+mn-lt"/>
                <a:ea typeface="Gotham Book" charset="0"/>
                <a:cs typeface="Gotham Book" charset="0"/>
              </a:defRPr>
            </a:lvl1pPr>
          </a:lstStyle>
          <a:p>
            <a:pPr lvl="0"/>
            <a:r>
              <a:rPr lang="en-US"/>
              <a:t>TITLE HERE</a:t>
            </a:r>
          </a:p>
        </p:txBody>
      </p:sp>
      <p:sp>
        <p:nvSpPr>
          <p:cNvPr id="9" name="Text Placeholder 30"/>
          <p:cNvSpPr>
            <a:spLocks noGrp="1"/>
          </p:cNvSpPr>
          <p:nvPr>
            <p:ph type="body" sz="quarter" idx="15" hasCustomPrompt="1"/>
          </p:nvPr>
        </p:nvSpPr>
        <p:spPr>
          <a:xfrm>
            <a:off x="6572988" y="2890635"/>
            <a:ext cx="4620524" cy="390525"/>
          </a:xfrm>
        </p:spPr>
        <p:txBody>
          <a:bodyPr>
            <a:normAutofit/>
          </a:bodyPr>
          <a:lstStyle>
            <a:lvl1pPr marL="0" indent="0" algn="l" defTabSz="914400" rtl="0" eaLnBrk="1" latinLnBrk="0" hangingPunct="1">
              <a:buNone/>
              <a:defRPr lang="en-US" sz="2000" kern="1200" baseline="0" dirty="0" smtClean="0">
                <a:solidFill>
                  <a:schemeClr val="bg1"/>
                </a:solidFill>
                <a:latin typeface="+mn-lt"/>
                <a:ea typeface="Gotham Book" charset="0"/>
                <a:cs typeface="Gotham Book" charset="0"/>
              </a:defRPr>
            </a:lvl1pPr>
          </a:lstStyle>
          <a:p>
            <a:pPr lvl="0"/>
            <a:r>
              <a:rPr lang="en-US"/>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 Icon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cxnSp>
        <p:nvCxnSpPr>
          <p:cNvPr id="17" name="Straight Connector 16"/>
          <p:cNvCxnSpPr/>
          <p:nvPr/>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25" name="Straight Connector 24"/>
          <p:cNvCxnSpPr/>
          <p:nvPr/>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cxnSp>
        <p:nvCxnSpPr>
          <p:cNvPr id="8" name="Straight Connector 7"/>
          <p:cNvCxnSpPr/>
          <p:nvPr userDrawn="1"/>
        </p:nvCxnSpPr>
        <p:spPr>
          <a:xfrm>
            <a:off x="733621"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48898" y="3221525"/>
            <a:ext cx="455047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rmAutofit/>
          </a:bodyPr>
          <a:lstStyle>
            <a:lvl1pPr marL="0" indent="0" algn="l" defTabSz="914400" rtl="0" eaLnBrk="1" latinLnBrk="0" hangingPunct="1">
              <a:buNone/>
              <a:defRPr lang="en-US" sz="2000" kern="1200" baseline="0" dirty="0" smtClean="0">
                <a:solidFill>
                  <a:schemeClr val="bg1"/>
                </a:solidFill>
                <a:latin typeface="+mn-lt"/>
                <a:ea typeface="Gotham Book" charset="0"/>
                <a:cs typeface="Gotham Book"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rmAutofit/>
          </a:bodyPr>
          <a:lstStyle>
            <a:lvl1pPr marL="0" indent="0" algn="l" defTabSz="914400" rtl="0" eaLnBrk="1" latinLnBrk="0" hangingPunct="1">
              <a:buNone/>
              <a:defRPr lang="en-US" sz="2000" kern="1200" baseline="0" dirty="0" smtClean="0">
                <a:solidFill>
                  <a:schemeClr val="bg1"/>
                </a:solidFill>
                <a:latin typeface="+mn-lt"/>
                <a:ea typeface="Gotham Book" charset="0"/>
                <a:cs typeface="Gotham Book"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rmAutofit/>
          </a:bodyPr>
          <a:lstStyle>
            <a:lvl1pPr marL="0" indent="0" algn="l" defTabSz="914400" rtl="0" eaLnBrk="1" latinLnBrk="0" hangingPunct="1">
              <a:buNone/>
              <a:defRPr lang="en-US" sz="2000" kern="1200" baseline="0" dirty="0" smtClean="0">
                <a:solidFill>
                  <a:schemeClr val="bg1"/>
                </a:solidFill>
                <a:latin typeface="+mn-lt"/>
                <a:ea typeface="Gotham Book" charset="0"/>
                <a:cs typeface="Gotham Book" charset="0"/>
              </a:defRPr>
            </a:lvl1pPr>
          </a:lstStyle>
          <a:p>
            <a:pPr lvl="0"/>
            <a:r>
              <a:rPr lang="en-US" dirty="0"/>
              <a:t>TITLE HERE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 Icons">
    <p:spTree>
      <p:nvGrpSpPr>
        <p:cNvPr id="1" name=""/>
        <p:cNvGrpSpPr/>
        <p:nvPr/>
      </p:nvGrpSpPr>
      <p:grpSpPr>
        <a:xfrm>
          <a:off x="0" y="0"/>
          <a:ext cx="0" cy="0"/>
          <a:chOff x="0" y="0"/>
          <a:chExt cx="0" cy="0"/>
        </a:xfrm>
      </p:grpSpPr>
      <p:cxnSp>
        <p:nvCxnSpPr>
          <p:cNvPr id="6" name="Straight Connector 5"/>
          <p:cNvCxnSpPr/>
          <p:nvPr/>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3"/>
          </p:nvPr>
        </p:nvSpPr>
        <p:spPr>
          <a:xfrm>
            <a:off x="663575"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2" name="Text Placeholder 20"/>
          <p:cNvSpPr>
            <a:spLocks noGrp="1"/>
          </p:cNvSpPr>
          <p:nvPr>
            <p:ph type="body" sz="quarter" idx="14"/>
          </p:nvPr>
        </p:nvSpPr>
        <p:spPr>
          <a:xfrm>
            <a:off x="4683332"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3" name="Text Placeholder 20"/>
          <p:cNvSpPr>
            <a:spLocks noGrp="1"/>
          </p:cNvSpPr>
          <p:nvPr>
            <p:ph type="body" sz="quarter" idx="15"/>
          </p:nvPr>
        </p:nvSpPr>
        <p:spPr>
          <a:xfrm>
            <a:off x="8714160" y="3397803"/>
            <a:ext cx="2678113"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cxnSp>
        <p:nvCxnSpPr>
          <p:cNvPr id="9" name="Straight Connector 8"/>
          <p:cNvCxnSpPr/>
          <p:nvPr userDrawn="1"/>
        </p:nvCxnSpPr>
        <p:spPr>
          <a:xfrm>
            <a:off x="733621"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764448"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95276" y="3228152"/>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2592" y="2638005"/>
            <a:ext cx="6141308" cy="1581992"/>
          </a:xfrm>
        </p:spPr>
        <p:txBody>
          <a:bodyPr anchor="ctr">
            <a:normAutofit/>
          </a:bodyPr>
          <a:lstStyle>
            <a:lvl1pPr>
              <a:defRPr sz="4000" b="0" i="0">
                <a:solidFill>
                  <a:schemeClr val="bg2"/>
                </a:solidFill>
                <a:latin typeface="+mj-lt"/>
                <a:ea typeface="Gotham Book" charset="0"/>
                <a:cs typeface="Gotham Book" charset="0"/>
              </a:defRPr>
            </a:lvl1pPr>
          </a:lstStyle>
          <a:p>
            <a:r>
              <a:rPr lang="en-US" dirty="0"/>
              <a:t>SECTION BREAK</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1786964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hdr="0" ftr="0" dt="0"/>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stretch>
            <a:fillRect/>
          </a:stretch>
        </p:blipFill>
        <p:spPr>
          <a:xfrm>
            <a:off x="0" y="0"/>
            <a:ext cx="6697409" cy="6858000"/>
          </a:xfrm>
          <a:prstGeom prst="rect">
            <a:avLst/>
          </a:prstGeom>
        </p:spPr>
      </p:pic>
      <p:sp>
        <p:nvSpPr>
          <p:cNvPr id="14" name="Text Placeholder 2"/>
          <p:cNvSpPr txBox="1">
            <a:spLocks/>
          </p:cNvSpPr>
          <p:nvPr/>
        </p:nvSpPr>
        <p:spPr>
          <a:xfrm>
            <a:off x="0" y="4896492"/>
            <a:ext cx="6697409" cy="72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solidFill>
                  <a:schemeClr val="bg2"/>
                </a:solidFill>
              </a:rPr>
              <a:t>Jorge Muchaypiña Gutierrez, Business Intelligence Specialist</a:t>
            </a:r>
          </a:p>
          <a:p>
            <a:pPr marL="0" indent="0">
              <a:buNone/>
            </a:pPr>
            <a:r>
              <a:rPr lang="en-US" sz="1800" b="1" dirty="0" smtClean="0">
                <a:solidFill>
                  <a:schemeClr val="bg2"/>
                </a:solidFill>
              </a:rPr>
              <a:t>MTA, MCSA, MCSE BI, MCSE Management</a:t>
            </a:r>
            <a:endParaRPr lang="en-US" sz="1800" b="1" dirty="0">
              <a:solidFill>
                <a:schemeClr val="bg2"/>
              </a:solidFill>
            </a:endParaRPr>
          </a:p>
        </p:txBody>
      </p:sp>
      <p:sp>
        <p:nvSpPr>
          <p:cNvPr id="15" name="Rectángulo 14"/>
          <p:cNvSpPr/>
          <p:nvPr/>
        </p:nvSpPr>
        <p:spPr>
          <a:xfrm>
            <a:off x="703514" y="2991441"/>
            <a:ext cx="4840034" cy="1384995"/>
          </a:xfrm>
          <a:prstGeom prst="rect">
            <a:avLst/>
          </a:prstGeom>
        </p:spPr>
        <p:txBody>
          <a:bodyPr wrap="square">
            <a:spAutoFit/>
          </a:bodyPr>
          <a:lstStyle/>
          <a:p>
            <a:pPr algn="ctr"/>
            <a:r>
              <a:rPr lang="es-PE" sz="2800" b="1" dirty="0">
                <a:solidFill>
                  <a:schemeClr val="bg2"/>
                </a:solidFill>
              </a:rPr>
              <a:t>Text Sentiment Analysis with Cognitive Services in PowerBI</a:t>
            </a:r>
          </a:p>
        </p:txBody>
      </p:sp>
      <p:pic>
        <p:nvPicPr>
          <p:cNvPr id="16" name="Imagen 15"/>
          <p:cNvPicPr/>
          <p:nvPr/>
        </p:nvPicPr>
        <p:blipFill rotWithShape="1">
          <a:blip r:embed="rId3"/>
          <a:srcRect l="997" r="62749" b="46707"/>
          <a:stretch/>
        </p:blipFill>
        <p:spPr>
          <a:xfrm>
            <a:off x="7005325" y="1466396"/>
            <a:ext cx="4706911" cy="4362904"/>
          </a:xfrm>
          <a:prstGeom prst="rect">
            <a:avLst/>
          </a:prstGeom>
        </p:spPr>
      </p:pic>
    </p:spTree>
    <p:extLst>
      <p:ext uri="{BB962C8B-B14F-4D97-AF65-F5344CB8AC3E}">
        <p14:creationId xmlns:p14="http://schemas.microsoft.com/office/powerpoint/2010/main" val="9981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Rectángulo"/>
          <p:cNvSpPr>
            <a:spLocks noChangeArrowheads="1"/>
          </p:cNvSpPr>
          <p:nvPr/>
        </p:nvSpPr>
        <p:spPr bwMode="auto">
          <a:xfrm>
            <a:off x="2141751" y="1997615"/>
            <a:ext cx="6422822" cy="37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961"/>
              </a:spcAft>
              <a:buFont typeface="Courier New" panose="02070309020205020404" pitchFamily="49" charset="0"/>
              <a:buChar char="o"/>
            </a:pPr>
            <a:r>
              <a:rPr lang="es-ES" altLang="es-ES" sz="1568" i="1" dirty="0"/>
              <a:t>“Que capaciten mas a la señorita de la ventanilla ( 4 ) es totalmente déspota e indiferente”</a:t>
            </a:r>
          </a:p>
          <a:p>
            <a:pPr eaLnBrk="1" hangingPunct="1">
              <a:spcAft>
                <a:spcPts val="1961"/>
              </a:spcAft>
              <a:buFont typeface="Courier New" panose="02070309020205020404" pitchFamily="49" charset="0"/>
              <a:buChar char="o"/>
            </a:pPr>
            <a:r>
              <a:rPr lang="es-ES" altLang="es-ES" sz="1568" i="1" dirty="0"/>
              <a:t>“Evaluar a su personal, todos no están en la capacidad de atención al cliente”</a:t>
            </a:r>
          </a:p>
          <a:p>
            <a:pPr eaLnBrk="1" hangingPunct="1">
              <a:spcAft>
                <a:spcPts val="1961"/>
              </a:spcAft>
              <a:buFont typeface="Courier New" panose="02070309020205020404" pitchFamily="49" charset="0"/>
              <a:buChar char="o"/>
            </a:pPr>
            <a:r>
              <a:rPr lang="es-ES" altLang="es-ES" sz="1568" i="1" dirty="0"/>
              <a:t>“Por lo pronto sigan el mismo servicio que emplean”</a:t>
            </a:r>
          </a:p>
          <a:p>
            <a:pPr eaLnBrk="1" hangingPunct="1">
              <a:spcAft>
                <a:spcPts val="1961"/>
              </a:spcAft>
              <a:buFont typeface="Courier New" panose="02070309020205020404" pitchFamily="49" charset="0"/>
              <a:buChar char="o"/>
            </a:pPr>
            <a:r>
              <a:rPr lang="es-ES" altLang="es-ES" sz="1568" i="1" dirty="0"/>
              <a:t>“Me voy satisfecho de la atención siempre fue rápida las soluciones”</a:t>
            </a:r>
          </a:p>
          <a:p>
            <a:pPr eaLnBrk="1" hangingPunct="1">
              <a:spcAft>
                <a:spcPts val="1961"/>
              </a:spcAft>
              <a:buFont typeface="Courier New" panose="02070309020205020404" pitchFamily="49" charset="0"/>
              <a:buChar char="o"/>
            </a:pPr>
            <a:r>
              <a:rPr lang="es-ES" altLang="es-ES" sz="1568" i="1" dirty="0"/>
              <a:t>“Deben implementar otro stand donde sacar ticket debido a que solo cuenta con 1 y es incomodo”</a:t>
            </a:r>
          </a:p>
          <a:p>
            <a:pPr eaLnBrk="1" hangingPunct="1">
              <a:spcAft>
                <a:spcPts val="1961"/>
              </a:spcAft>
              <a:buFont typeface="Courier New" panose="02070309020205020404" pitchFamily="49" charset="0"/>
              <a:buChar char="o"/>
            </a:pPr>
            <a:r>
              <a:rPr lang="en-US" altLang="es-ES" sz="1568" i="1" dirty="0"/>
              <a:t>“</a:t>
            </a:r>
            <a:r>
              <a:rPr lang="es-PE" altLang="es-ES" sz="1568" i="1" dirty="0"/>
              <a:t>Con total conformidad”</a:t>
            </a:r>
          </a:p>
        </p:txBody>
      </p:sp>
      <p:pic>
        <p:nvPicPr>
          <p:cNvPr id="4" name="Picture 2" descr="http://www.ecbloguer.com/alimentandoaisabel/wp-content/uploads/2011/06/800px-Smiley_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8316" y="3318285"/>
            <a:ext cx="563378" cy="5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http://www.gettyicons.com/free-icons/124/emoticons/png/256/emoticons_14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7885" y="4672260"/>
            <a:ext cx="504239" cy="5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www.gettyicons.com/free-icons/124/emoticons/png/256/emoticons_14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2322" y="2638185"/>
            <a:ext cx="535365" cy="5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ttp://www.ecbloguer.com/alimentandoaisabel/wp-content/uploads/2011/06/800px-Smiley_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8316" y="3979710"/>
            <a:ext cx="563378" cy="56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ecbloguer.com/alimentandoaisabel/wp-content/uploads/2011/06/800px-Smiley_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8316" y="5199843"/>
            <a:ext cx="563378" cy="56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http://www.gettyicons.com/free-icons/124/emoticons/png/256/emoticons_14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87885" y="2001661"/>
            <a:ext cx="535365" cy="5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uadroTexto 10"/>
          <p:cNvSpPr txBox="1"/>
          <p:nvPr/>
        </p:nvSpPr>
        <p:spPr>
          <a:xfrm>
            <a:off x="3766448" y="1240633"/>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a:solidFill>
                  <a:schemeClr val="bg1"/>
                </a:solidFill>
              </a:rPr>
              <a:t>Comentario</a:t>
            </a:r>
          </a:p>
        </p:txBody>
      </p:sp>
      <p:sp>
        <p:nvSpPr>
          <p:cNvPr id="12" name="CuadroTexto 11"/>
          <p:cNvSpPr txBox="1"/>
          <p:nvPr/>
        </p:nvSpPr>
        <p:spPr>
          <a:xfrm>
            <a:off x="8313232" y="1162041"/>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a:solidFill>
                  <a:schemeClr val="bg1"/>
                </a:solidFill>
              </a:rPr>
              <a:t>Percepción</a:t>
            </a:r>
          </a:p>
        </p:txBody>
      </p:sp>
      <p:sp>
        <p:nvSpPr>
          <p:cNvPr id="14" name="CuadroTexto 13"/>
          <p:cNvSpPr txBox="1"/>
          <p:nvPr/>
        </p:nvSpPr>
        <p:spPr>
          <a:xfrm>
            <a:off x="1281853" y="213544"/>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254981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a:spLocks noChangeArrowheads="1"/>
          </p:cNvSpPr>
          <p:nvPr/>
        </p:nvSpPr>
        <p:spPr bwMode="auto">
          <a:xfrm>
            <a:off x="2284007" y="1240161"/>
            <a:ext cx="7835936" cy="63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961"/>
              </a:spcAft>
            </a:pPr>
            <a:r>
              <a:rPr lang="es-ES" altLang="es-ES" sz="1765" i="1" dirty="0"/>
              <a:t>“Evaluar a su personal, todos no están en la capacidad de atención al cliente”</a:t>
            </a:r>
          </a:p>
        </p:txBody>
      </p:sp>
      <p:sp>
        <p:nvSpPr>
          <p:cNvPr id="4" name="3 Flecha abajo"/>
          <p:cNvSpPr/>
          <p:nvPr/>
        </p:nvSpPr>
        <p:spPr>
          <a:xfrm>
            <a:off x="5565792" y="2085263"/>
            <a:ext cx="1553180" cy="49334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p>
        </p:txBody>
      </p:sp>
      <p:graphicFrame>
        <p:nvGraphicFramePr>
          <p:cNvPr id="5" name="5 Tabla"/>
          <p:cNvGraphicFramePr>
            <a:graphicFrameLocks noGrp="1"/>
          </p:cNvGraphicFramePr>
          <p:nvPr>
            <p:extLst/>
          </p:nvPr>
        </p:nvGraphicFramePr>
        <p:xfrm>
          <a:off x="5813242" y="2793377"/>
          <a:ext cx="1129868" cy="3725498"/>
        </p:xfrm>
        <a:graphic>
          <a:graphicData uri="http://schemas.openxmlformats.org/drawingml/2006/table">
            <a:tbl>
              <a:tblPr firstRow="1" bandRow="1">
                <a:tableStyleId>{2D5ABB26-0587-4C30-8999-92F81FD0307C}</a:tableStyleId>
              </a:tblPr>
              <a:tblGrid>
                <a:gridCol w="1129868"/>
              </a:tblGrid>
              <a:tr h="274946">
                <a:tc>
                  <a:txBody>
                    <a:bodyPr/>
                    <a:lstStyle/>
                    <a:p>
                      <a:pPr algn="ctr"/>
                      <a:r>
                        <a:rPr lang="en-US" sz="1100" dirty="0" err="1" smtClean="0"/>
                        <a:t>Evaluar</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smtClean="0"/>
                        <a:t>a</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err="1" smtClean="0"/>
                        <a:t>su</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smtClean="0"/>
                        <a:t>personal</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err="1" smtClean="0"/>
                        <a:t>todos</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smtClean="0"/>
                        <a:t>no</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946">
                <a:tc>
                  <a:txBody>
                    <a:bodyPr/>
                    <a:lstStyle/>
                    <a:p>
                      <a:pPr algn="ctr"/>
                      <a:r>
                        <a:rPr lang="en-US" sz="1100" dirty="0" err="1" smtClean="0"/>
                        <a:t>estan</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smtClean="0"/>
                        <a:t>en</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smtClean="0"/>
                        <a:t>la</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err="1" smtClean="0"/>
                        <a:t>capacidad</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smtClean="0"/>
                        <a:t>de</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err="1" smtClean="0"/>
                        <a:t>atencion</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smtClean="0"/>
                        <a:t>al</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3973">
                <a:tc>
                  <a:txBody>
                    <a:bodyPr/>
                    <a:lstStyle/>
                    <a:p>
                      <a:pPr algn="ctr"/>
                      <a:r>
                        <a:rPr lang="en-US" sz="1100" dirty="0" err="1" smtClean="0"/>
                        <a:t>cliente</a:t>
                      </a:r>
                      <a:endParaRPr lang="en-US" sz="1100" dirty="0"/>
                    </a:p>
                  </a:txBody>
                  <a:tcPr marL="89592" marR="89592" marT="44814" marB="44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CuadroTexto 6"/>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428038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2763307315"/>
              </p:ext>
            </p:extLst>
          </p:nvPr>
        </p:nvGraphicFramePr>
        <p:xfrm>
          <a:off x="4966740" y="1875406"/>
          <a:ext cx="986481" cy="4164636"/>
        </p:xfrm>
        <a:graphic>
          <a:graphicData uri="http://schemas.openxmlformats.org/drawingml/2006/table">
            <a:tbl>
              <a:tblPr firstRow="1" bandRow="1">
                <a:tableStyleId>{2D5ABB26-0587-4C30-8999-92F81FD0307C}</a:tableStyleId>
              </a:tblPr>
              <a:tblGrid>
                <a:gridCol w="986481"/>
              </a:tblGrid>
              <a:tr h="309287">
                <a:tc>
                  <a:txBody>
                    <a:bodyPr/>
                    <a:lstStyle/>
                    <a:p>
                      <a:pPr algn="ctr"/>
                      <a:r>
                        <a:rPr lang="en-US" sz="1200" dirty="0" err="1" smtClean="0"/>
                        <a:t>Evaluar</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87">
                <a:tc>
                  <a:txBody>
                    <a:bodyPr/>
                    <a:lstStyle/>
                    <a:p>
                      <a:pPr algn="ctr"/>
                      <a:r>
                        <a:rPr lang="en-US" sz="1200" b="1" dirty="0" smtClean="0">
                          <a:solidFill>
                            <a:schemeClr val="bg2"/>
                          </a:solidFill>
                        </a:rPr>
                        <a:t>a</a:t>
                      </a:r>
                      <a:endParaRPr lang="en-US" sz="1200" b="1"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9287">
                <a:tc>
                  <a:txBody>
                    <a:bodyPr/>
                    <a:lstStyle/>
                    <a:p>
                      <a:pPr algn="ctr"/>
                      <a:r>
                        <a:rPr lang="en-US" sz="1200" dirty="0" err="1" smtClean="0">
                          <a:solidFill>
                            <a:schemeClr val="bg2"/>
                          </a:solidFill>
                        </a:rPr>
                        <a:t>su</a:t>
                      </a:r>
                      <a:endParaRPr lang="en-US" sz="1200"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9287">
                <a:tc>
                  <a:txBody>
                    <a:bodyPr/>
                    <a:lstStyle/>
                    <a:p>
                      <a:pPr algn="ctr"/>
                      <a:r>
                        <a:rPr lang="en-US" sz="1200" dirty="0" smtClean="0"/>
                        <a:t>personal</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87">
                <a:tc>
                  <a:txBody>
                    <a:bodyPr/>
                    <a:lstStyle/>
                    <a:p>
                      <a:pPr algn="ctr"/>
                      <a:r>
                        <a:rPr lang="en-US" sz="1200" dirty="0" err="1" smtClean="0"/>
                        <a:t>todos</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87">
                <a:tc>
                  <a:txBody>
                    <a:bodyPr/>
                    <a:lstStyle/>
                    <a:p>
                      <a:pPr algn="ctr"/>
                      <a:r>
                        <a:rPr lang="en-US" sz="1200" dirty="0" smtClean="0"/>
                        <a:t>no</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87">
                <a:tc>
                  <a:txBody>
                    <a:bodyPr/>
                    <a:lstStyle/>
                    <a:p>
                      <a:pPr algn="ctr"/>
                      <a:r>
                        <a:rPr lang="en-US" sz="1200" dirty="0" err="1" smtClean="0"/>
                        <a:t>estan</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61">
                <a:tc>
                  <a:txBody>
                    <a:bodyPr/>
                    <a:lstStyle/>
                    <a:p>
                      <a:pPr algn="ctr"/>
                      <a:r>
                        <a:rPr lang="en-US" sz="1200" b="1" dirty="0" smtClean="0">
                          <a:solidFill>
                            <a:schemeClr val="bg2"/>
                          </a:solidFill>
                        </a:rPr>
                        <a:t>en</a:t>
                      </a:r>
                      <a:endParaRPr lang="en-US" sz="1200" b="1"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5661">
                <a:tc>
                  <a:txBody>
                    <a:bodyPr/>
                    <a:lstStyle/>
                    <a:p>
                      <a:pPr algn="ctr"/>
                      <a:r>
                        <a:rPr lang="en-US" sz="1200" b="1" dirty="0" smtClean="0">
                          <a:solidFill>
                            <a:schemeClr val="bg2"/>
                          </a:solidFill>
                        </a:rPr>
                        <a:t>la</a:t>
                      </a:r>
                      <a:endParaRPr lang="en-US" sz="1200" b="1"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5661">
                <a:tc>
                  <a:txBody>
                    <a:bodyPr/>
                    <a:lstStyle/>
                    <a:p>
                      <a:pPr algn="ctr"/>
                      <a:r>
                        <a:rPr lang="en-US" sz="1200" dirty="0" err="1" smtClean="0"/>
                        <a:t>capacidad</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61">
                <a:tc>
                  <a:txBody>
                    <a:bodyPr/>
                    <a:lstStyle/>
                    <a:p>
                      <a:pPr algn="ctr"/>
                      <a:r>
                        <a:rPr lang="en-US" sz="1200" b="1" dirty="0" smtClean="0">
                          <a:solidFill>
                            <a:schemeClr val="bg2"/>
                          </a:solidFill>
                        </a:rPr>
                        <a:t>de</a:t>
                      </a:r>
                      <a:endParaRPr lang="en-US" sz="1200" b="1"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5661">
                <a:tc>
                  <a:txBody>
                    <a:bodyPr/>
                    <a:lstStyle/>
                    <a:p>
                      <a:pPr algn="ctr"/>
                      <a:r>
                        <a:rPr lang="en-US" sz="1200" dirty="0" err="1" smtClean="0"/>
                        <a:t>atencion</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61">
                <a:tc>
                  <a:txBody>
                    <a:bodyPr/>
                    <a:lstStyle/>
                    <a:p>
                      <a:pPr algn="ctr"/>
                      <a:r>
                        <a:rPr lang="en-US" sz="1200" b="0" dirty="0" smtClean="0">
                          <a:solidFill>
                            <a:schemeClr val="bg2"/>
                          </a:solidFill>
                        </a:rPr>
                        <a:t>al</a:t>
                      </a:r>
                      <a:endParaRPr lang="en-US" sz="1200" b="0" dirty="0">
                        <a:solidFill>
                          <a:schemeClr val="bg2"/>
                        </a:solidFill>
                      </a:endParaRPr>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5661">
                <a:tc>
                  <a:txBody>
                    <a:bodyPr/>
                    <a:lstStyle/>
                    <a:p>
                      <a:pPr algn="ctr"/>
                      <a:r>
                        <a:rPr lang="en-US" sz="1200" dirty="0" err="1" smtClean="0"/>
                        <a:t>cliente</a:t>
                      </a:r>
                      <a:endParaRPr lang="en-US" sz="1200" dirty="0"/>
                    </a:p>
                  </a:txBody>
                  <a:tcPr marL="89592" marR="89592" marT="44818" marB="448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5 Flecha abajo"/>
          <p:cNvSpPr/>
          <p:nvPr/>
        </p:nvSpPr>
        <p:spPr>
          <a:xfrm rot="16200000">
            <a:off x="5920618" y="3371133"/>
            <a:ext cx="1553180" cy="8214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p>
        </p:txBody>
      </p:sp>
      <p:graphicFrame>
        <p:nvGraphicFramePr>
          <p:cNvPr id="5" name="6 Tabla"/>
          <p:cNvGraphicFramePr>
            <a:graphicFrameLocks noGrp="1"/>
          </p:cNvGraphicFramePr>
          <p:nvPr>
            <p:extLst/>
          </p:nvPr>
        </p:nvGraphicFramePr>
        <p:xfrm>
          <a:off x="7486378" y="3005275"/>
          <a:ext cx="986481" cy="2402913"/>
        </p:xfrm>
        <a:graphic>
          <a:graphicData uri="http://schemas.openxmlformats.org/drawingml/2006/table">
            <a:tbl>
              <a:tblPr firstRow="1" bandRow="1">
                <a:tableStyleId>{2D5ABB26-0587-4C30-8999-92F81FD0307C}</a:tableStyleId>
              </a:tblPr>
              <a:tblGrid>
                <a:gridCol w="986481"/>
              </a:tblGrid>
              <a:tr h="309222">
                <a:tc>
                  <a:txBody>
                    <a:bodyPr/>
                    <a:lstStyle/>
                    <a:p>
                      <a:pPr algn="ctr"/>
                      <a:r>
                        <a:rPr lang="en-US" sz="1200" dirty="0" err="1" smtClean="0"/>
                        <a:t>Evaluar</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personal</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todos</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no</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estan</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capacidad</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atencion</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cliente</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7 Tabla"/>
          <p:cNvGraphicFramePr>
            <a:graphicFrameLocks noGrp="1"/>
          </p:cNvGraphicFramePr>
          <p:nvPr>
            <p:extLst/>
          </p:nvPr>
        </p:nvGraphicFramePr>
        <p:xfrm>
          <a:off x="2636969" y="1805373"/>
          <a:ext cx="988295" cy="4306260"/>
        </p:xfrm>
        <a:graphic>
          <a:graphicData uri="http://schemas.openxmlformats.org/drawingml/2006/table">
            <a:tbl>
              <a:tblPr firstRow="1" bandRow="1">
                <a:tableStyleId>{2D5ABB26-0587-4C30-8999-92F81FD0307C}</a:tableStyleId>
              </a:tblPr>
              <a:tblGrid>
                <a:gridCol w="988295"/>
              </a:tblGrid>
              <a:tr h="319805">
                <a:tc>
                  <a:txBody>
                    <a:bodyPr/>
                    <a:lstStyle/>
                    <a:p>
                      <a:pPr algn="ctr"/>
                      <a:r>
                        <a:rPr lang="en-US" sz="1200" dirty="0" err="1" smtClean="0"/>
                        <a:t>Evaluar</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smtClean="0"/>
                        <a:t>a</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err="1" smtClean="0"/>
                        <a:t>su</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smtClean="0"/>
                        <a:t>personal</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err="1" smtClean="0"/>
                        <a:t>todos</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smtClean="0"/>
                        <a:t>no</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805">
                <a:tc>
                  <a:txBody>
                    <a:bodyPr/>
                    <a:lstStyle/>
                    <a:p>
                      <a:pPr algn="ctr"/>
                      <a:r>
                        <a:rPr lang="en-US" sz="1200" dirty="0" err="1" smtClean="0"/>
                        <a:t>estan</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smtClean="0"/>
                        <a:t>en</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smtClean="0"/>
                        <a:t>la</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err="1" smtClean="0"/>
                        <a:t>capacidad</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smtClean="0"/>
                        <a:t>de</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err="1" smtClean="0"/>
                        <a:t>atencion</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smtClean="0"/>
                        <a:t>al</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375">
                <a:tc>
                  <a:txBody>
                    <a:bodyPr/>
                    <a:lstStyle/>
                    <a:p>
                      <a:pPr algn="ctr"/>
                      <a:r>
                        <a:rPr lang="en-US" sz="1200" dirty="0" err="1" smtClean="0"/>
                        <a:t>cliente</a:t>
                      </a:r>
                      <a:endParaRPr lang="en-US" sz="1200" dirty="0"/>
                    </a:p>
                  </a:txBody>
                  <a:tcPr marL="89756" marR="89756" marT="44822" marB="448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8 Flecha abajo"/>
          <p:cNvSpPr/>
          <p:nvPr/>
        </p:nvSpPr>
        <p:spPr>
          <a:xfrm rot="16200000">
            <a:off x="3542602" y="3371133"/>
            <a:ext cx="1553180" cy="8214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solidFill>
                <a:schemeClr val="bg1"/>
              </a:solidFill>
            </a:endParaRPr>
          </a:p>
        </p:txBody>
      </p:sp>
      <p:sp>
        <p:nvSpPr>
          <p:cNvPr id="8" name="CuadroTexto 7"/>
          <p:cNvSpPr txBox="1"/>
          <p:nvPr/>
        </p:nvSpPr>
        <p:spPr>
          <a:xfrm>
            <a:off x="655599" y="1170041"/>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a:solidFill>
                  <a:schemeClr val="bg1"/>
                </a:solidFill>
              </a:rPr>
              <a:t>Filtrar</a:t>
            </a:r>
          </a:p>
        </p:txBody>
      </p:sp>
      <p:sp>
        <p:nvSpPr>
          <p:cNvPr id="9" name="CuadroTexto 8"/>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313079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3 Tabla"/>
          <p:cNvGraphicFramePr>
            <a:graphicFrameLocks noGrp="1"/>
          </p:cNvGraphicFramePr>
          <p:nvPr>
            <p:extLst>
              <p:ext uri="{D42A27DB-BD31-4B8C-83A1-F6EECF244321}">
                <p14:modId xmlns:p14="http://schemas.microsoft.com/office/powerpoint/2010/main" val="1746969767"/>
              </p:ext>
            </p:extLst>
          </p:nvPr>
        </p:nvGraphicFramePr>
        <p:xfrm>
          <a:off x="661231" y="2870996"/>
          <a:ext cx="7835933" cy="3599709"/>
        </p:xfrm>
        <a:graphic>
          <a:graphicData uri="http://schemas.openxmlformats.org/drawingml/2006/table">
            <a:tbl>
              <a:tblPr>
                <a:tableStyleId>{BC89EF96-8CEA-46FF-86C4-4CE0E7609802}</a:tableStyleId>
              </a:tblPr>
              <a:tblGrid>
                <a:gridCol w="1119419"/>
                <a:gridCol w="1119419"/>
                <a:gridCol w="1119419"/>
                <a:gridCol w="1119419"/>
                <a:gridCol w="1119419"/>
                <a:gridCol w="1119419"/>
                <a:gridCol w="1119419"/>
              </a:tblGrid>
              <a:tr h="305062">
                <a:tc>
                  <a:txBody>
                    <a:bodyPr/>
                    <a:lstStyle/>
                    <a:p>
                      <a:pPr algn="ctr"/>
                      <a:r>
                        <a:rPr lang="en-US" sz="1200" b="1" dirty="0" err="1" smtClean="0">
                          <a:solidFill>
                            <a:schemeClr val="bg2"/>
                          </a:solidFill>
                        </a:rPr>
                        <a:t>Palabra</a:t>
                      </a:r>
                      <a:endParaRPr lang="en-US" sz="1200" b="1" dirty="0">
                        <a:solidFill>
                          <a:schemeClr val="bg2"/>
                        </a:solidFill>
                      </a:endParaRPr>
                    </a:p>
                  </a:txBody>
                  <a:tcPr marL="76142" marR="76142" marT="38065" marB="38065" anchor="ctr">
                    <a:solidFill>
                      <a:schemeClr val="bg1"/>
                    </a:solidFill>
                  </a:tcPr>
                </a:tc>
                <a:tc>
                  <a:txBody>
                    <a:bodyPr/>
                    <a:lstStyle/>
                    <a:p>
                      <a:pPr algn="ctr"/>
                      <a:r>
                        <a:rPr lang="en-US" sz="1200" b="1" dirty="0" err="1">
                          <a:solidFill>
                            <a:schemeClr val="bg2"/>
                          </a:solidFill>
                        </a:rPr>
                        <a:t>Lexema</a:t>
                      </a:r>
                      <a:endParaRPr lang="en-US" sz="1200" b="1" dirty="0">
                        <a:solidFill>
                          <a:schemeClr val="bg2"/>
                        </a:solidFill>
                      </a:endParaRPr>
                    </a:p>
                  </a:txBody>
                  <a:tcPr marL="76142" marR="76142" marT="38065" marB="38065" anchor="ctr">
                    <a:solidFill>
                      <a:schemeClr val="bg1"/>
                    </a:solidFill>
                  </a:tcPr>
                </a:tc>
                <a:tc gridSpan="2">
                  <a:txBody>
                    <a:bodyPr/>
                    <a:lstStyle/>
                    <a:p>
                      <a:pPr algn="ctr"/>
                      <a:r>
                        <a:rPr lang="en-US" sz="1200" b="1" dirty="0" err="1">
                          <a:solidFill>
                            <a:schemeClr val="bg2"/>
                          </a:solidFill>
                        </a:rPr>
                        <a:t>Morfemas</a:t>
                      </a:r>
                      <a:endParaRPr lang="en-US" sz="1200" b="1" dirty="0">
                        <a:solidFill>
                          <a:schemeClr val="bg2"/>
                        </a:solidFill>
                      </a:endParaRPr>
                    </a:p>
                  </a:txBody>
                  <a:tcPr marL="76142" marR="76142" marT="38065" marB="38065" anchor="ctr">
                    <a:solidFill>
                      <a:schemeClr val="bg1"/>
                    </a:solidFill>
                  </a:tcPr>
                </a:tc>
                <a:tc hMerge="1">
                  <a:txBody>
                    <a:bodyPr/>
                    <a:lstStyle/>
                    <a:p>
                      <a:endParaRPr lang="en-US"/>
                    </a:p>
                  </a:txBody>
                  <a:tcPr/>
                </a:tc>
                <a:tc>
                  <a:txBody>
                    <a:bodyPr/>
                    <a:lstStyle/>
                    <a:p>
                      <a:pPr algn="ctr"/>
                      <a:r>
                        <a:rPr lang="en-US" sz="1200" b="1">
                          <a:solidFill>
                            <a:schemeClr val="bg2"/>
                          </a:solidFill>
                        </a:rPr>
                        <a:t>Prefijo</a:t>
                      </a:r>
                    </a:p>
                  </a:txBody>
                  <a:tcPr marL="76142" marR="76142" marT="38065" marB="38065" anchor="ctr">
                    <a:solidFill>
                      <a:schemeClr val="bg1"/>
                    </a:solidFill>
                  </a:tcPr>
                </a:tc>
                <a:tc>
                  <a:txBody>
                    <a:bodyPr/>
                    <a:lstStyle/>
                    <a:p>
                      <a:pPr algn="ctr"/>
                      <a:r>
                        <a:rPr lang="en-US" sz="1200" b="1" dirty="0" err="1">
                          <a:solidFill>
                            <a:schemeClr val="bg2"/>
                          </a:solidFill>
                        </a:rPr>
                        <a:t>Sufijo</a:t>
                      </a:r>
                      <a:endParaRPr lang="en-US" sz="1200" b="1" dirty="0">
                        <a:solidFill>
                          <a:schemeClr val="bg2"/>
                        </a:solidFill>
                      </a:endParaRPr>
                    </a:p>
                  </a:txBody>
                  <a:tcPr marL="76142" marR="76142" marT="38065" marB="38065" anchor="ctr">
                    <a:solidFill>
                      <a:schemeClr val="bg1"/>
                    </a:solidFill>
                  </a:tcPr>
                </a:tc>
                <a:tc>
                  <a:txBody>
                    <a:bodyPr/>
                    <a:lstStyle/>
                    <a:p>
                      <a:pPr algn="ctr"/>
                      <a:r>
                        <a:rPr lang="en-US" sz="1200" b="1" dirty="0" err="1">
                          <a:solidFill>
                            <a:schemeClr val="bg2"/>
                          </a:solidFill>
                        </a:rPr>
                        <a:t>Incremento</a:t>
                      </a:r>
                      <a:endParaRPr lang="en-US" sz="1200" b="1" dirty="0">
                        <a:solidFill>
                          <a:schemeClr val="bg2"/>
                        </a:solidFill>
                      </a:endParaRPr>
                    </a:p>
                  </a:txBody>
                  <a:tcPr marL="76142" marR="76142" marT="38065" marB="38065" anchor="ctr">
                    <a:solidFill>
                      <a:schemeClr val="bg1"/>
                    </a:solidFill>
                  </a:tcPr>
                </a:tc>
              </a:tr>
              <a:tr h="323087">
                <a:tc>
                  <a:txBody>
                    <a:bodyPr/>
                    <a:lstStyle/>
                    <a:p>
                      <a:r>
                        <a:rPr lang="es-PE" sz="1400" b="1" noProof="0" smtClean="0">
                          <a:solidFill>
                            <a:schemeClr val="bg2"/>
                          </a:solidFill>
                        </a:rPr>
                        <a:t> </a:t>
                      </a:r>
                      <a:endParaRPr lang="es-PE" sz="1400" b="1" noProof="0">
                        <a:solidFill>
                          <a:schemeClr val="bg2"/>
                        </a:solidFill>
                      </a:endParaRPr>
                    </a:p>
                  </a:txBody>
                  <a:tcPr marL="76142" marR="76142" marT="38065" marB="38065" anchor="ctr">
                    <a:solidFill>
                      <a:schemeClr val="bg1"/>
                    </a:solidFill>
                  </a:tcPr>
                </a:tc>
                <a:tc>
                  <a:txBody>
                    <a:bodyPr/>
                    <a:lstStyle/>
                    <a:p>
                      <a:r>
                        <a:rPr lang="es-PE" sz="1400" b="1" noProof="0" dirty="0" smtClean="0">
                          <a:solidFill>
                            <a:schemeClr val="bg2"/>
                          </a:solidFill>
                        </a:rPr>
                        <a:t> </a:t>
                      </a:r>
                      <a:endParaRPr lang="es-PE" sz="1400" b="1" noProof="0" dirty="0">
                        <a:solidFill>
                          <a:schemeClr val="bg2"/>
                        </a:solidFill>
                      </a:endParaRPr>
                    </a:p>
                  </a:txBody>
                  <a:tcPr marL="76142" marR="76142" marT="38065" marB="38065" anchor="ctr">
                    <a:solidFill>
                      <a:schemeClr val="bg1"/>
                    </a:solidFill>
                  </a:tcPr>
                </a:tc>
                <a:tc>
                  <a:txBody>
                    <a:bodyPr/>
                    <a:lstStyle/>
                    <a:p>
                      <a:pPr algn="ctr"/>
                      <a:r>
                        <a:rPr lang="es-PE" sz="1400" b="1" noProof="0" dirty="0" smtClean="0">
                          <a:solidFill>
                            <a:schemeClr val="bg2"/>
                          </a:solidFill>
                        </a:rPr>
                        <a:t>género</a:t>
                      </a:r>
                      <a:endParaRPr lang="es-PE" sz="1400" b="1" noProof="0" dirty="0">
                        <a:solidFill>
                          <a:schemeClr val="bg2"/>
                        </a:solidFill>
                      </a:endParaRPr>
                    </a:p>
                  </a:txBody>
                  <a:tcPr marL="76142" marR="76142" marT="38065" marB="38065" anchor="ctr">
                    <a:solidFill>
                      <a:schemeClr val="bg1"/>
                    </a:solidFill>
                  </a:tcPr>
                </a:tc>
                <a:tc>
                  <a:txBody>
                    <a:bodyPr/>
                    <a:lstStyle/>
                    <a:p>
                      <a:pPr algn="ctr"/>
                      <a:r>
                        <a:rPr lang="es-PE" sz="1400" b="1" noProof="0" dirty="0" smtClean="0">
                          <a:solidFill>
                            <a:schemeClr val="bg2"/>
                          </a:solidFill>
                        </a:rPr>
                        <a:t>número</a:t>
                      </a:r>
                      <a:endParaRPr lang="es-PE" sz="1400" b="1" noProof="0" dirty="0">
                        <a:solidFill>
                          <a:schemeClr val="bg2"/>
                        </a:solidFill>
                      </a:endParaRPr>
                    </a:p>
                  </a:txBody>
                  <a:tcPr marL="76142" marR="76142" marT="38065" marB="38065" anchor="ctr">
                    <a:solidFill>
                      <a:schemeClr val="bg1"/>
                    </a:solidFill>
                  </a:tcPr>
                </a:tc>
                <a:tc>
                  <a:txBody>
                    <a:bodyPr/>
                    <a:lstStyle/>
                    <a:p>
                      <a:r>
                        <a:rPr lang="es-PE" sz="1400" b="1" noProof="0" dirty="0" smtClean="0">
                          <a:solidFill>
                            <a:schemeClr val="bg2"/>
                          </a:solidFill>
                        </a:rPr>
                        <a:t> </a:t>
                      </a:r>
                      <a:endParaRPr lang="es-PE" sz="1400" b="1" noProof="0" dirty="0">
                        <a:solidFill>
                          <a:schemeClr val="bg2"/>
                        </a:solidFill>
                      </a:endParaRPr>
                    </a:p>
                  </a:txBody>
                  <a:tcPr marL="76142" marR="76142" marT="38065" marB="38065" anchor="ctr">
                    <a:solidFill>
                      <a:schemeClr val="bg1"/>
                    </a:solidFill>
                  </a:tcPr>
                </a:tc>
                <a:tc>
                  <a:txBody>
                    <a:bodyPr/>
                    <a:lstStyle/>
                    <a:p>
                      <a:r>
                        <a:rPr lang="es-PE" sz="1400" b="1" noProof="0" dirty="0" smtClean="0">
                          <a:solidFill>
                            <a:schemeClr val="bg2"/>
                          </a:solidFill>
                        </a:rPr>
                        <a:t> </a:t>
                      </a:r>
                      <a:endParaRPr lang="es-PE" sz="1400" b="1" noProof="0" dirty="0">
                        <a:solidFill>
                          <a:schemeClr val="bg2"/>
                        </a:solidFill>
                      </a:endParaRPr>
                    </a:p>
                  </a:txBody>
                  <a:tcPr marL="76142" marR="76142" marT="38065" marB="38065" anchor="ctr">
                    <a:solidFill>
                      <a:schemeClr val="bg1"/>
                    </a:solidFill>
                  </a:tcPr>
                </a:tc>
                <a:tc>
                  <a:txBody>
                    <a:bodyPr/>
                    <a:lstStyle/>
                    <a:p>
                      <a:r>
                        <a:rPr lang="es-PE" sz="1400" b="1" noProof="0" dirty="0" smtClean="0">
                          <a:solidFill>
                            <a:schemeClr val="bg2"/>
                          </a:solidFill>
                        </a:rPr>
                        <a:t> </a:t>
                      </a:r>
                      <a:endParaRPr lang="es-PE" sz="1400" b="1" noProof="0" dirty="0">
                        <a:solidFill>
                          <a:schemeClr val="bg2"/>
                        </a:solidFill>
                      </a:endParaRPr>
                    </a:p>
                  </a:txBody>
                  <a:tcPr marL="76142" marR="76142" marT="38065" marB="38065" anchor="ctr">
                    <a:solidFill>
                      <a:schemeClr val="bg1"/>
                    </a:solidFill>
                  </a:tcPr>
                </a:tc>
              </a:tr>
              <a:tr h="289250">
                <a:tc>
                  <a:txBody>
                    <a:bodyPr/>
                    <a:lstStyle/>
                    <a:p>
                      <a:pPr algn="ctr"/>
                      <a:r>
                        <a:rPr lang="es-PE" sz="1200" noProof="0" dirty="0" smtClean="0"/>
                        <a:t>literarios</a:t>
                      </a:r>
                      <a:endParaRPr lang="es-PE" sz="1200" noProof="0" dirty="0"/>
                    </a:p>
                  </a:txBody>
                  <a:tcPr marL="76142" marR="76142" marT="38065" marB="38065" anchor="ctr"/>
                </a:tc>
                <a:tc>
                  <a:txBody>
                    <a:bodyPr/>
                    <a:lstStyle/>
                    <a:p>
                      <a:pPr algn="ctr"/>
                      <a:r>
                        <a:rPr lang="en-US" sz="1200"/>
                        <a:t>liter</a:t>
                      </a:r>
                    </a:p>
                  </a:txBody>
                  <a:tcPr marL="76142" marR="76142" marT="38065" marB="38065" anchor="ctr"/>
                </a:tc>
                <a:tc>
                  <a:txBody>
                    <a:bodyPr/>
                    <a:lstStyle/>
                    <a:p>
                      <a:pPr algn="ctr"/>
                      <a:r>
                        <a:rPr lang="en-US" sz="1200" dirty="0"/>
                        <a:t>o</a:t>
                      </a:r>
                    </a:p>
                  </a:txBody>
                  <a:tcPr marL="76142" marR="76142" marT="38065" marB="38065" anchor="ctr"/>
                </a:tc>
                <a:tc>
                  <a:txBody>
                    <a:bodyPr/>
                    <a:lstStyle/>
                    <a:p>
                      <a:pPr algn="ctr"/>
                      <a:r>
                        <a:rPr lang="en-US" sz="1200"/>
                        <a:t>s</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dirty="0" err="1"/>
                        <a:t>ari</a:t>
                      </a:r>
                      <a:endParaRPr lang="en-US" sz="1200" dirty="0"/>
                    </a:p>
                  </a:txBody>
                  <a:tcPr marL="76142" marR="76142" marT="38065" marB="38065" anchor="ctr"/>
                </a:tc>
                <a:tc>
                  <a:txBody>
                    <a:bodyPr/>
                    <a:lstStyle/>
                    <a:p>
                      <a:pPr algn="ctr"/>
                      <a:r>
                        <a:rPr lang="en-US" sz="1200" dirty="0"/>
                        <a:t> </a:t>
                      </a:r>
                    </a:p>
                  </a:txBody>
                  <a:tcPr marL="76142" marR="76142" marT="38065" marB="38065" anchor="ctr"/>
                </a:tc>
              </a:tr>
              <a:tr h="289250">
                <a:tc>
                  <a:txBody>
                    <a:bodyPr/>
                    <a:lstStyle/>
                    <a:p>
                      <a:pPr algn="ctr"/>
                      <a:r>
                        <a:rPr lang="en-US" sz="1200"/>
                        <a:t>memorias</a:t>
                      </a:r>
                    </a:p>
                  </a:txBody>
                  <a:tcPr marL="76142" marR="76142" marT="38065" marB="38065" anchor="ctr"/>
                </a:tc>
                <a:tc>
                  <a:txBody>
                    <a:bodyPr/>
                    <a:lstStyle/>
                    <a:p>
                      <a:pPr algn="ctr"/>
                      <a:r>
                        <a:rPr lang="en-US" sz="1200" dirty="0" err="1"/>
                        <a:t>memori</a:t>
                      </a:r>
                      <a:endParaRPr lang="en-US" sz="1200" dirty="0"/>
                    </a:p>
                  </a:txBody>
                  <a:tcPr marL="76142" marR="76142" marT="38065" marB="38065" anchor="ctr"/>
                </a:tc>
                <a:tc>
                  <a:txBody>
                    <a:bodyPr/>
                    <a:lstStyle/>
                    <a:p>
                      <a:pPr algn="ctr"/>
                      <a:r>
                        <a:rPr lang="en-US" sz="1200" dirty="0"/>
                        <a:t>a</a:t>
                      </a:r>
                    </a:p>
                  </a:txBody>
                  <a:tcPr marL="76142" marR="76142" marT="38065" marB="38065" anchor="ctr"/>
                </a:tc>
                <a:tc>
                  <a:txBody>
                    <a:bodyPr/>
                    <a:lstStyle/>
                    <a:p>
                      <a:pPr algn="ctr"/>
                      <a:r>
                        <a:rPr lang="en-US" sz="1200" dirty="0"/>
                        <a:t>s</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 </a:t>
                      </a:r>
                    </a:p>
                  </a:txBody>
                  <a:tcPr marL="76142" marR="76142" marT="38065" marB="38065" anchor="ctr"/>
                </a:tc>
              </a:tr>
              <a:tr h="289250">
                <a:tc>
                  <a:txBody>
                    <a:bodyPr/>
                    <a:lstStyle/>
                    <a:p>
                      <a:pPr algn="ctr"/>
                      <a:r>
                        <a:rPr lang="en-US" sz="1200"/>
                        <a:t>señorita</a:t>
                      </a:r>
                    </a:p>
                  </a:txBody>
                  <a:tcPr marL="76142" marR="76142" marT="38065" marB="38065" anchor="ctr"/>
                </a:tc>
                <a:tc>
                  <a:txBody>
                    <a:bodyPr/>
                    <a:lstStyle/>
                    <a:p>
                      <a:pPr algn="ctr"/>
                      <a:r>
                        <a:rPr lang="en-US" sz="1200"/>
                        <a:t>señor</a:t>
                      </a:r>
                    </a:p>
                  </a:txBody>
                  <a:tcPr marL="76142" marR="76142" marT="38065" marB="38065" anchor="ctr"/>
                </a:tc>
                <a:tc>
                  <a:txBody>
                    <a:bodyPr/>
                    <a:lstStyle/>
                    <a:p>
                      <a:pPr algn="ctr"/>
                      <a:r>
                        <a:rPr lang="en-US" sz="1200"/>
                        <a:t>a</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it</a:t>
                      </a:r>
                    </a:p>
                  </a:txBody>
                  <a:tcPr marL="76142" marR="76142" marT="38065" marB="38065" anchor="ctr"/>
                </a:tc>
                <a:tc>
                  <a:txBody>
                    <a:bodyPr/>
                    <a:lstStyle/>
                    <a:p>
                      <a:pPr algn="ctr"/>
                      <a:r>
                        <a:rPr lang="en-US" sz="1200"/>
                        <a:t> </a:t>
                      </a:r>
                    </a:p>
                  </a:txBody>
                  <a:tcPr marL="76142" marR="76142" marT="38065" marB="38065" anchor="ctr"/>
                </a:tc>
              </a:tr>
              <a:tr h="305062">
                <a:tc>
                  <a:txBody>
                    <a:bodyPr/>
                    <a:lstStyle/>
                    <a:p>
                      <a:pPr algn="ctr"/>
                      <a:r>
                        <a:rPr lang="en-US" sz="1200"/>
                        <a:t>desesperanza</a:t>
                      </a:r>
                    </a:p>
                  </a:txBody>
                  <a:tcPr marL="76142" marR="76142" marT="38065" marB="38065" anchor="ctr"/>
                </a:tc>
                <a:tc>
                  <a:txBody>
                    <a:bodyPr/>
                    <a:lstStyle/>
                    <a:p>
                      <a:pPr algn="ctr"/>
                      <a:r>
                        <a:rPr lang="en-US" sz="1200"/>
                        <a:t>esper</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dirty="0"/>
                        <a:t>des</a:t>
                      </a:r>
                    </a:p>
                  </a:txBody>
                  <a:tcPr marL="76142" marR="76142" marT="38065" marB="38065" anchor="ctr"/>
                </a:tc>
                <a:tc>
                  <a:txBody>
                    <a:bodyPr/>
                    <a:lstStyle/>
                    <a:p>
                      <a:pPr algn="ctr"/>
                      <a:r>
                        <a:rPr lang="en-US" sz="1200"/>
                        <a:t>anza</a:t>
                      </a:r>
                    </a:p>
                  </a:txBody>
                  <a:tcPr marL="76142" marR="76142" marT="38065" marB="38065" anchor="ctr"/>
                </a:tc>
                <a:tc>
                  <a:txBody>
                    <a:bodyPr/>
                    <a:lstStyle/>
                    <a:p>
                      <a:pPr algn="ctr"/>
                      <a:r>
                        <a:rPr lang="en-US" sz="1200"/>
                        <a:t> </a:t>
                      </a:r>
                    </a:p>
                  </a:txBody>
                  <a:tcPr marL="76142" marR="76142" marT="38065" marB="38065" anchor="ctr"/>
                </a:tc>
              </a:tr>
              <a:tr h="305062">
                <a:tc>
                  <a:txBody>
                    <a:bodyPr/>
                    <a:lstStyle/>
                    <a:p>
                      <a:pPr algn="ctr"/>
                      <a:r>
                        <a:rPr lang="en-US" sz="1200"/>
                        <a:t>subdesarrollo</a:t>
                      </a:r>
                    </a:p>
                  </a:txBody>
                  <a:tcPr marL="76142" marR="76142" marT="38065" marB="38065" anchor="ctr"/>
                </a:tc>
                <a:tc>
                  <a:txBody>
                    <a:bodyPr/>
                    <a:lstStyle/>
                    <a:p>
                      <a:pPr algn="ctr"/>
                      <a:r>
                        <a:rPr lang="en-US" sz="1200"/>
                        <a:t>desarroll</a:t>
                      </a:r>
                    </a:p>
                  </a:txBody>
                  <a:tcPr marL="76142" marR="76142" marT="38065" marB="38065" anchor="ctr"/>
                </a:tc>
                <a:tc>
                  <a:txBody>
                    <a:bodyPr/>
                    <a:lstStyle/>
                    <a:p>
                      <a:pPr algn="ctr"/>
                      <a:r>
                        <a:rPr lang="en-US" sz="1200" dirty="0"/>
                        <a:t>o</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sub y des</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 </a:t>
                      </a:r>
                    </a:p>
                  </a:txBody>
                  <a:tcPr marL="76142" marR="76142" marT="38065" marB="38065" anchor="ctr"/>
                </a:tc>
              </a:tr>
              <a:tr h="305062">
                <a:tc>
                  <a:txBody>
                    <a:bodyPr/>
                    <a:lstStyle/>
                    <a:p>
                      <a:pPr algn="ctr"/>
                      <a:r>
                        <a:rPr lang="en-US" sz="1200"/>
                        <a:t>periodismo</a:t>
                      </a:r>
                    </a:p>
                  </a:txBody>
                  <a:tcPr marL="76142" marR="76142" marT="38065" marB="38065" anchor="ctr"/>
                </a:tc>
                <a:tc>
                  <a:txBody>
                    <a:bodyPr/>
                    <a:lstStyle/>
                    <a:p>
                      <a:pPr algn="ctr"/>
                      <a:r>
                        <a:rPr lang="en-US" sz="1200"/>
                        <a:t>period</a:t>
                      </a:r>
                    </a:p>
                  </a:txBody>
                  <a:tcPr marL="76142" marR="76142" marT="38065" marB="38065" anchor="ctr"/>
                </a:tc>
                <a:tc>
                  <a:txBody>
                    <a:bodyPr/>
                    <a:lstStyle/>
                    <a:p>
                      <a:pPr algn="ctr"/>
                      <a:r>
                        <a:rPr lang="en-US" sz="1200"/>
                        <a:t>o</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ism</a:t>
                      </a:r>
                    </a:p>
                  </a:txBody>
                  <a:tcPr marL="76142" marR="76142" marT="38065" marB="38065" anchor="ctr"/>
                </a:tc>
                <a:tc>
                  <a:txBody>
                    <a:bodyPr/>
                    <a:lstStyle/>
                    <a:p>
                      <a:pPr algn="ctr"/>
                      <a:r>
                        <a:rPr lang="en-US" sz="1200"/>
                        <a:t> </a:t>
                      </a:r>
                    </a:p>
                  </a:txBody>
                  <a:tcPr marL="76142" marR="76142" marT="38065" marB="38065" anchor="ctr"/>
                </a:tc>
              </a:tr>
              <a:tr h="289250">
                <a:tc>
                  <a:txBody>
                    <a:bodyPr/>
                    <a:lstStyle/>
                    <a:p>
                      <a:pPr algn="ctr"/>
                      <a:r>
                        <a:rPr lang="en-US" sz="1200"/>
                        <a:t>esclavitud</a:t>
                      </a:r>
                    </a:p>
                  </a:txBody>
                  <a:tcPr marL="76142" marR="76142" marT="38065" marB="38065" anchor="ctr"/>
                </a:tc>
                <a:tc>
                  <a:txBody>
                    <a:bodyPr/>
                    <a:lstStyle/>
                    <a:p>
                      <a:pPr algn="ctr"/>
                      <a:r>
                        <a:rPr lang="en-US" sz="1200"/>
                        <a:t>esclav</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itud</a:t>
                      </a:r>
                    </a:p>
                  </a:txBody>
                  <a:tcPr marL="76142" marR="76142" marT="38065" marB="38065" anchor="ctr"/>
                </a:tc>
                <a:tc>
                  <a:txBody>
                    <a:bodyPr/>
                    <a:lstStyle/>
                    <a:p>
                      <a:pPr algn="ctr"/>
                      <a:r>
                        <a:rPr lang="en-US" sz="1200"/>
                        <a:t> </a:t>
                      </a:r>
                    </a:p>
                  </a:txBody>
                  <a:tcPr marL="76142" marR="76142" marT="38065" marB="38065" anchor="ctr"/>
                </a:tc>
              </a:tr>
              <a:tr h="289250">
                <a:tc>
                  <a:txBody>
                    <a:bodyPr/>
                    <a:lstStyle/>
                    <a:p>
                      <a:pPr algn="ctr"/>
                      <a:r>
                        <a:rPr lang="en-US" sz="1200"/>
                        <a:t>guerrilla</a:t>
                      </a:r>
                    </a:p>
                  </a:txBody>
                  <a:tcPr marL="76142" marR="76142" marT="38065" marB="38065" anchor="ctr"/>
                </a:tc>
                <a:tc>
                  <a:txBody>
                    <a:bodyPr/>
                    <a:lstStyle/>
                    <a:p>
                      <a:pPr algn="ctr"/>
                      <a:r>
                        <a:rPr lang="en-US" sz="1200"/>
                        <a:t>guerr</a:t>
                      </a:r>
                    </a:p>
                  </a:txBody>
                  <a:tcPr marL="76142" marR="76142" marT="38065" marB="38065" anchor="ctr"/>
                </a:tc>
                <a:tc>
                  <a:txBody>
                    <a:bodyPr/>
                    <a:lstStyle/>
                    <a:p>
                      <a:pPr algn="ctr"/>
                      <a:r>
                        <a:rPr lang="en-US" sz="1200"/>
                        <a:t>a</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ill</a:t>
                      </a:r>
                    </a:p>
                  </a:txBody>
                  <a:tcPr marL="76142" marR="76142" marT="38065" marB="38065" anchor="ctr"/>
                </a:tc>
                <a:tc>
                  <a:txBody>
                    <a:bodyPr/>
                    <a:lstStyle/>
                    <a:p>
                      <a:pPr algn="ctr"/>
                      <a:r>
                        <a:rPr lang="en-US" sz="1200"/>
                        <a:t> </a:t>
                      </a:r>
                    </a:p>
                  </a:txBody>
                  <a:tcPr marL="76142" marR="76142" marT="38065" marB="38065" anchor="ctr"/>
                </a:tc>
              </a:tr>
              <a:tr h="305062">
                <a:tc>
                  <a:txBody>
                    <a:bodyPr/>
                    <a:lstStyle/>
                    <a:p>
                      <a:pPr algn="ctr"/>
                      <a:r>
                        <a:rPr lang="en-US" sz="1200"/>
                        <a:t>inteligencia</a:t>
                      </a:r>
                    </a:p>
                  </a:txBody>
                  <a:tcPr marL="76142" marR="76142" marT="38065" marB="38065" anchor="ctr"/>
                </a:tc>
                <a:tc>
                  <a:txBody>
                    <a:bodyPr/>
                    <a:lstStyle/>
                    <a:p>
                      <a:pPr algn="ctr"/>
                      <a:r>
                        <a:rPr lang="en-US" sz="1200"/>
                        <a:t>intelig</a:t>
                      </a:r>
                    </a:p>
                  </a:txBody>
                  <a:tcPr marL="76142" marR="76142" marT="38065" marB="38065" anchor="ctr"/>
                </a:tc>
                <a:tc>
                  <a:txBody>
                    <a:bodyPr/>
                    <a:lstStyle/>
                    <a:p>
                      <a:pPr algn="ctr"/>
                      <a:r>
                        <a:rPr lang="en-US" sz="1200"/>
                        <a:t>a</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dirty="0" err="1"/>
                        <a:t>enci</a:t>
                      </a:r>
                      <a:endParaRPr lang="en-US" sz="1200" dirty="0"/>
                    </a:p>
                  </a:txBody>
                  <a:tcPr marL="76142" marR="76142" marT="38065" marB="38065" anchor="ctr"/>
                </a:tc>
                <a:tc>
                  <a:txBody>
                    <a:bodyPr/>
                    <a:lstStyle/>
                    <a:p>
                      <a:pPr algn="ctr"/>
                      <a:r>
                        <a:rPr lang="en-US" sz="1200" dirty="0" smtClean="0"/>
                        <a:t> </a:t>
                      </a:r>
                      <a:endParaRPr lang="en-US" sz="1200" dirty="0"/>
                    </a:p>
                  </a:txBody>
                  <a:tcPr marL="76142" marR="76142" marT="38065" marB="38065" anchor="ctr"/>
                </a:tc>
              </a:tr>
              <a:tr h="305062">
                <a:tc>
                  <a:txBody>
                    <a:bodyPr/>
                    <a:lstStyle/>
                    <a:p>
                      <a:pPr algn="ctr"/>
                      <a:r>
                        <a:rPr lang="es-PE" sz="1200" noProof="0" dirty="0" smtClean="0"/>
                        <a:t>quemadura</a:t>
                      </a:r>
                      <a:endParaRPr lang="es-PE" sz="1200" noProof="0" dirty="0"/>
                    </a:p>
                  </a:txBody>
                  <a:tcPr marL="76142" marR="76142" marT="38065" marB="38065" anchor="ctr"/>
                </a:tc>
                <a:tc>
                  <a:txBody>
                    <a:bodyPr/>
                    <a:lstStyle/>
                    <a:p>
                      <a:pPr algn="ctr"/>
                      <a:r>
                        <a:rPr lang="en-US" sz="1200"/>
                        <a:t>quem</a:t>
                      </a:r>
                    </a:p>
                  </a:txBody>
                  <a:tcPr marL="76142" marR="76142" marT="38065" marB="38065" anchor="ctr"/>
                </a:tc>
                <a:tc>
                  <a:txBody>
                    <a:bodyPr/>
                    <a:lstStyle/>
                    <a:p>
                      <a:pPr algn="ctr"/>
                      <a:r>
                        <a:rPr lang="en-US" sz="1200"/>
                        <a:t>a</a:t>
                      </a:r>
                    </a:p>
                  </a:txBody>
                  <a:tcPr marL="76142" marR="76142" marT="38065" marB="38065" anchor="ctr"/>
                </a:tc>
                <a:tc>
                  <a:txBody>
                    <a:bodyPr/>
                    <a:lstStyle/>
                    <a:p>
                      <a:pPr algn="ctr"/>
                      <a:r>
                        <a:rPr lang="en-US" sz="1200" dirty="0"/>
                        <a:t> </a:t>
                      </a:r>
                    </a:p>
                  </a:txBody>
                  <a:tcPr marL="76142" marR="76142" marT="38065" marB="38065" anchor="ctr"/>
                </a:tc>
                <a:tc>
                  <a:txBody>
                    <a:bodyPr/>
                    <a:lstStyle/>
                    <a:p>
                      <a:pPr algn="ctr"/>
                      <a:r>
                        <a:rPr lang="en-US" sz="1200"/>
                        <a:t> </a:t>
                      </a:r>
                    </a:p>
                  </a:txBody>
                  <a:tcPr marL="76142" marR="76142" marT="38065" marB="38065" anchor="ctr"/>
                </a:tc>
                <a:tc>
                  <a:txBody>
                    <a:bodyPr/>
                    <a:lstStyle/>
                    <a:p>
                      <a:pPr algn="ctr"/>
                      <a:r>
                        <a:rPr lang="en-US" sz="1200"/>
                        <a:t>ur</a:t>
                      </a:r>
                    </a:p>
                  </a:txBody>
                  <a:tcPr marL="76142" marR="76142" marT="38065" marB="38065" anchor="ctr"/>
                </a:tc>
                <a:tc>
                  <a:txBody>
                    <a:bodyPr/>
                    <a:lstStyle/>
                    <a:p>
                      <a:pPr algn="ctr"/>
                      <a:r>
                        <a:rPr lang="en-US" sz="1200" dirty="0"/>
                        <a:t>ad</a:t>
                      </a:r>
                    </a:p>
                  </a:txBody>
                  <a:tcPr marL="76142" marR="76142" marT="38065" marB="38065" anchor="ctr"/>
                </a:tc>
              </a:tr>
            </a:tbl>
          </a:graphicData>
        </a:graphic>
      </p:graphicFrame>
      <p:sp>
        <p:nvSpPr>
          <p:cNvPr id="4" name="4 Rectángulo"/>
          <p:cNvSpPr>
            <a:spLocks noChangeArrowheads="1"/>
          </p:cNvSpPr>
          <p:nvPr/>
        </p:nvSpPr>
        <p:spPr bwMode="auto">
          <a:xfrm>
            <a:off x="2142821" y="1946558"/>
            <a:ext cx="6424378" cy="5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ES" sz="1568"/>
              <a:t>Es el elemento que contiene la significación de la palabra. Tradicionalmente se le ha llamado raíz.</a:t>
            </a:r>
            <a:endParaRPr lang="en-US" altLang="es-ES" sz="1568"/>
          </a:p>
        </p:txBody>
      </p:sp>
      <p:sp>
        <p:nvSpPr>
          <p:cNvPr id="5" name="11 CuadroTexto"/>
          <p:cNvSpPr txBox="1">
            <a:spLocks noChangeArrowheads="1"/>
          </p:cNvSpPr>
          <p:nvPr/>
        </p:nvSpPr>
        <p:spPr bwMode="auto">
          <a:xfrm>
            <a:off x="591198" y="1946558"/>
            <a:ext cx="1098743" cy="36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ES" sz="1765" b="1"/>
              <a:t>Lexema:</a:t>
            </a:r>
          </a:p>
        </p:txBody>
      </p:sp>
      <p:sp>
        <p:nvSpPr>
          <p:cNvPr id="7" name="CuadroTexto 6"/>
          <p:cNvSpPr txBox="1"/>
          <p:nvPr/>
        </p:nvSpPr>
        <p:spPr>
          <a:xfrm>
            <a:off x="591198" y="1076746"/>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err="1">
                <a:solidFill>
                  <a:schemeClr val="bg1"/>
                </a:solidFill>
              </a:rPr>
              <a:t>Stemming</a:t>
            </a:r>
            <a:endParaRPr lang="es-ES" sz="2353" b="1" dirty="0">
              <a:solidFill>
                <a:schemeClr val="bg1"/>
              </a:solidFill>
            </a:endParaRPr>
          </a:p>
        </p:txBody>
      </p:sp>
      <p:sp>
        <p:nvSpPr>
          <p:cNvPr id="8" name="CuadroTexto 7"/>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253323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389497779"/>
              </p:ext>
            </p:extLst>
          </p:nvPr>
        </p:nvGraphicFramePr>
        <p:xfrm>
          <a:off x="2803727" y="2299521"/>
          <a:ext cx="846623" cy="2572688"/>
        </p:xfrm>
        <a:graphic>
          <a:graphicData uri="http://schemas.openxmlformats.org/drawingml/2006/table">
            <a:tbl>
              <a:tblPr firstRow="1" bandRow="1">
                <a:tableStyleId>{2D5ABB26-0587-4C30-8999-92F81FD0307C}</a:tableStyleId>
              </a:tblPr>
              <a:tblGrid>
                <a:gridCol w="846623"/>
              </a:tblGrid>
              <a:tr h="309222">
                <a:tc>
                  <a:txBody>
                    <a:bodyPr/>
                    <a:lstStyle/>
                    <a:p>
                      <a:pPr algn="ctr"/>
                      <a:r>
                        <a:rPr lang="en-US" sz="1200" dirty="0" err="1" smtClean="0"/>
                        <a:t>Evaluar</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personal</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todos</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no</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estan</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capacidad</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atencion</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cliente</a:t>
                      </a:r>
                      <a:endParaRPr lang="en-US" sz="1200" dirty="0"/>
                    </a:p>
                  </a:txBody>
                  <a:tcPr marL="89592" marR="89592"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4290919073"/>
              </p:ext>
            </p:extLst>
          </p:nvPr>
        </p:nvGraphicFramePr>
        <p:xfrm>
          <a:off x="4758432" y="2302633"/>
          <a:ext cx="3669739" cy="2402913"/>
        </p:xfrm>
        <a:graphic>
          <a:graphicData uri="http://schemas.openxmlformats.org/drawingml/2006/table">
            <a:tbl>
              <a:tblPr firstRow="1" bandRow="1">
                <a:tableStyleId>{2D5ABB26-0587-4C30-8999-92F81FD0307C}</a:tableStyleId>
              </a:tblPr>
              <a:tblGrid>
                <a:gridCol w="3669739"/>
              </a:tblGrid>
              <a:tr h="309222">
                <a:tc>
                  <a:txBody>
                    <a:bodyPr/>
                    <a:lstStyle/>
                    <a:p>
                      <a:pPr algn="ctr"/>
                      <a:r>
                        <a:rPr lang="en-US" sz="1200" dirty="0" err="1" smtClean="0"/>
                        <a:t>Evalua</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Person</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Tod</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no</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Est</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Capacid</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Atenc</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smtClean="0"/>
                        <a:t>Client</a:t>
                      </a:r>
                      <a:endParaRPr lang="en-US" sz="1200" dirty="0"/>
                    </a:p>
                  </a:txBody>
                  <a:tcPr marL="89616" marR="89616"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3 Flecha abajo"/>
          <p:cNvSpPr/>
          <p:nvPr/>
        </p:nvSpPr>
        <p:spPr>
          <a:xfrm rot="16200000">
            <a:off x="3416907" y="3195946"/>
            <a:ext cx="1553180" cy="70655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p>
        </p:txBody>
      </p:sp>
      <p:sp>
        <p:nvSpPr>
          <p:cNvPr id="5" name="CuadroTexto 4"/>
          <p:cNvSpPr txBox="1"/>
          <p:nvPr/>
        </p:nvSpPr>
        <p:spPr>
          <a:xfrm>
            <a:off x="591198" y="1076746"/>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err="1">
                <a:solidFill>
                  <a:schemeClr val="bg1"/>
                </a:solidFill>
              </a:rPr>
              <a:t>Stemming</a:t>
            </a:r>
            <a:endParaRPr lang="es-ES" sz="2353" b="1" dirty="0">
              <a:solidFill>
                <a:schemeClr val="bg1"/>
              </a:solidFill>
            </a:endParaRPr>
          </a:p>
        </p:txBody>
      </p:sp>
      <p:sp>
        <p:nvSpPr>
          <p:cNvPr id="6" name="CuadroTexto 5"/>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31756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nvPr>
        </p:nvGraphicFramePr>
        <p:xfrm>
          <a:off x="307417" y="2299521"/>
          <a:ext cx="1694803" cy="2402913"/>
        </p:xfrm>
        <a:graphic>
          <a:graphicData uri="http://schemas.openxmlformats.org/drawingml/2006/table">
            <a:tbl>
              <a:tblPr firstRow="1" bandRow="1">
                <a:tableStyleId>{2D5ABB26-0587-4C30-8999-92F81FD0307C}</a:tableStyleId>
              </a:tblPr>
              <a:tblGrid>
                <a:gridCol w="1694803"/>
              </a:tblGrid>
              <a:tr h="309222">
                <a:tc>
                  <a:txBody>
                    <a:bodyPr/>
                    <a:lstStyle/>
                    <a:p>
                      <a:pPr algn="ctr"/>
                      <a:r>
                        <a:rPr lang="en-US" sz="1200" dirty="0" err="1" smtClean="0"/>
                        <a:t>Evalua</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Person</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Tod</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smtClean="0"/>
                        <a:t>no</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9222">
                <a:tc>
                  <a:txBody>
                    <a:bodyPr/>
                    <a:lstStyle/>
                    <a:p>
                      <a:pPr algn="ctr"/>
                      <a:r>
                        <a:rPr lang="en-US" sz="1200" dirty="0" err="1" smtClean="0"/>
                        <a:t>Est</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Capacid</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err="1" smtClean="0"/>
                        <a:t>Atenc</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5601">
                <a:tc>
                  <a:txBody>
                    <a:bodyPr/>
                    <a:lstStyle/>
                    <a:p>
                      <a:pPr algn="ctr"/>
                      <a:r>
                        <a:rPr lang="en-US" sz="1200" dirty="0" smtClean="0"/>
                        <a:t>Client</a:t>
                      </a:r>
                      <a:endParaRPr lang="en-US" sz="1200" dirty="0"/>
                    </a:p>
                  </a:txBody>
                  <a:tcPr marL="89673" marR="89673"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2 Flecha abajo"/>
          <p:cNvSpPr/>
          <p:nvPr/>
        </p:nvSpPr>
        <p:spPr>
          <a:xfrm rot="16200000">
            <a:off x="2072254" y="3147700"/>
            <a:ext cx="1553180" cy="70655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p>
        </p:txBody>
      </p:sp>
      <p:graphicFrame>
        <p:nvGraphicFramePr>
          <p:cNvPr id="4" name="4 Tabla"/>
          <p:cNvGraphicFramePr>
            <a:graphicFrameLocks noGrp="1"/>
          </p:cNvGraphicFramePr>
          <p:nvPr>
            <p:extLst/>
          </p:nvPr>
        </p:nvGraphicFramePr>
        <p:xfrm>
          <a:off x="3483811" y="2512733"/>
          <a:ext cx="5170005" cy="1018565"/>
        </p:xfrm>
        <a:graphic>
          <a:graphicData uri="http://schemas.openxmlformats.org/drawingml/2006/table">
            <a:tbl>
              <a:tblPr firstRow="1" bandRow="1">
                <a:tableStyleId>{5C22544A-7EE6-4342-B048-85BDC9FD1C3A}</a:tableStyleId>
              </a:tblPr>
              <a:tblGrid>
                <a:gridCol w="574445"/>
                <a:gridCol w="574445"/>
                <a:gridCol w="574445"/>
                <a:gridCol w="574445"/>
                <a:gridCol w="574445"/>
                <a:gridCol w="574445"/>
                <a:gridCol w="574445"/>
                <a:gridCol w="574445"/>
                <a:gridCol w="574445"/>
              </a:tblGrid>
              <a:tr h="338024">
                <a:tc>
                  <a:txBody>
                    <a:bodyPr/>
                    <a:lstStyle/>
                    <a:p>
                      <a:pPr algn="ctr" fontAlgn="b"/>
                      <a:r>
                        <a:rPr lang="en-US" sz="1100" u="none" strike="noStrike" dirty="0" err="1">
                          <a:effectLst/>
                        </a:rPr>
                        <a:t>NumDoc</a:t>
                      </a:r>
                      <a:endParaRPr lang="en-US" sz="1100" b="0" i="0" u="none" strike="noStrike" dirty="0">
                        <a:solidFill>
                          <a:srgbClr val="000000"/>
                        </a:solidFill>
                        <a:effectLst/>
                        <a:latin typeface="Calibri"/>
                      </a:endParaRPr>
                    </a:p>
                  </a:txBody>
                  <a:tcPr marL="9338" marR="9338" marT="9335" marB="0" anchor="b"/>
                </a:tc>
                <a:tc>
                  <a:txBody>
                    <a:bodyPr/>
                    <a:lstStyle/>
                    <a:p>
                      <a:pPr algn="ctr" fontAlgn="b"/>
                      <a:r>
                        <a:rPr lang="en-US" sz="1100" u="none" strike="noStrike">
                          <a:effectLst/>
                        </a:rPr>
                        <a:t>Evalua</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Person</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Tod</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no</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Est</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Capacid</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Atenc</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Client</a:t>
                      </a:r>
                      <a:endParaRPr lang="en-US" sz="1100" b="0" i="0" u="none" strike="noStrike">
                        <a:solidFill>
                          <a:srgbClr val="000000"/>
                        </a:solidFill>
                        <a:effectLst/>
                        <a:latin typeface="Calibri"/>
                      </a:endParaRPr>
                    </a:p>
                  </a:txBody>
                  <a:tcPr marL="9338" marR="9338" marT="9335" marB="0" anchor="b"/>
                </a:tc>
              </a:tr>
              <a:tr h="263236">
                <a:tc>
                  <a:txBody>
                    <a:bodyPr/>
                    <a:lstStyle/>
                    <a:p>
                      <a:pPr algn="ctr" fontAlgn="b"/>
                      <a:r>
                        <a:rPr lang="en-US" sz="1100" u="none" strike="noStrike" dirty="0">
                          <a:effectLst/>
                        </a:rPr>
                        <a:t>1</a:t>
                      </a:r>
                      <a:endParaRPr lang="en-US" sz="1100" b="0" i="0" u="none" strike="noStrike" dirty="0">
                        <a:solidFill>
                          <a:srgbClr val="000000"/>
                        </a:solidFill>
                        <a:effectLst/>
                        <a:latin typeface="Calibri"/>
                      </a:endParaRPr>
                    </a:p>
                  </a:txBody>
                  <a:tcPr marL="9338" marR="9338" marT="9335" marB="0" anchor="b">
                    <a:solidFill>
                      <a:srgbClr val="92D050"/>
                    </a:solidFill>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r>
              <a:tr h="205357">
                <a:tc>
                  <a:txBody>
                    <a:bodyPr/>
                    <a:lstStyle/>
                    <a:p>
                      <a:pPr algn="ctr" fontAlgn="b"/>
                      <a:r>
                        <a:rPr lang="en-US" sz="1100" u="none" strike="noStrike" dirty="0">
                          <a:effectLst/>
                        </a:rPr>
                        <a:t>2</a:t>
                      </a:r>
                      <a:endParaRPr lang="en-US" sz="1100" b="0" i="0" u="none" strike="noStrike" dirty="0">
                        <a:solidFill>
                          <a:srgbClr val="000000"/>
                        </a:solidFill>
                        <a:effectLst/>
                        <a:latin typeface="Calibri"/>
                      </a:endParaRPr>
                    </a:p>
                  </a:txBody>
                  <a:tcPr marL="9338" marR="9338" marT="9335" marB="0" anchor="b">
                    <a:solidFill>
                      <a:srgbClr val="92D050"/>
                    </a:solidFill>
                  </a:tcPr>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r>
              <a:tr h="205357">
                <a:tc>
                  <a:txBody>
                    <a:bodyPr/>
                    <a:lstStyle/>
                    <a:p>
                      <a:pPr algn="ctr" fontAlgn="b"/>
                      <a:r>
                        <a:rPr lang="en-US" sz="1100" u="none" strike="noStrike" dirty="0">
                          <a:effectLst/>
                        </a:rPr>
                        <a:t>3</a:t>
                      </a:r>
                      <a:endParaRPr lang="en-US" sz="1100" b="0" i="0" u="none" strike="noStrike" dirty="0">
                        <a:solidFill>
                          <a:srgbClr val="000000"/>
                        </a:solidFill>
                        <a:effectLst/>
                        <a:latin typeface="Calibri"/>
                      </a:endParaRPr>
                    </a:p>
                  </a:txBody>
                  <a:tcPr marL="9338" marR="9338" marT="9335" marB="0" anchor="b">
                    <a:solidFill>
                      <a:srgbClr val="92D050"/>
                    </a:solidFill>
                  </a:tcPr>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338" marR="9338" marT="933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a:endParaRPr>
                    </a:p>
                  </a:txBody>
                  <a:tcPr marL="9338" marR="9338" marT="9335" marB="0" anchor="b"/>
                </a:tc>
              </a:tr>
            </a:tbl>
          </a:graphicData>
        </a:graphic>
      </p:graphicFrame>
      <p:sp>
        <p:nvSpPr>
          <p:cNvPr id="5" name="5 CuadroTexto"/>
          <p:cNvSpPr txBox="1">
            <a:spLocks noChangeArrowheads="1"/>
          </p:cNvSpPr>
          <p:nvPr/>
        </p:nvSpPr>
        <p:spPr bwMode="auto">
          <a:xfrm>
            <a:off x="4331991" y="3924291"/>
            <a:ext cx="1582750" cy="90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s-ES" sz="1765"/>
              <a:t>Dicotomico</a:t>
            </a:r>
          </a:p>
          <a:p>
            <a:pPr eaLnBrk="1" hangingPunct="1">
              <a:buFont typeface="Arial" panose="020B0604020202020204" pitchFamily="34" charset="0"/>
              <a:buChar char="•"/>
            </a:pPr>
            <a:r>
              <a:rPr lang="en-US" altLang="es-ES" sz="1765"/>
              <a:t>Frecuencia</a:t>
            </a:r>
          </a:p>
          <a:p>
            <a:pPr eaLnBrk="1" hangingPunct="1">
              <a:buFont typeface="Arial" panose="020B0604020202020204" pitchFamily="34" charset="0"/>
              <a:buChar char="•"/>
            </a:pPr>
            <a:r>
              <a:rPr lang="en-US" altLang="es-ES" sz="1765"/>
              <a:t>Porcentaje</a:t>
            </a:r>
          </a:p>
        </p:txBody>
      </p:sp>
      <p:sp>
        <p:nvSpPr>
          <p:cNvPr id="6" name="CuadroTexto 5"/>
          <p:cNvSpPr txBox="1"/>
          <p:nvPr/>
        </p:nvSpPr>
        <p:spPr>
          <a:xfrm>
            <a:off x="258393" y="1311226"/>
            <a:ext cx="4425757"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a:solidFill>
                  <a:schemeClr val="bg1"/>
                </a:solidFill>
              </a:rPr>
              <a:t>Transformación de la Matriz</a:t>
            </a:r>
          </a:p>
        </p:txBody>
      </p:sp>
      <p:pic>
        <p:nvPicPr>
          <p:cNvPr id="7" name="Imagen 6"/>
          <p:cNvPicPr>
            <a:picLocks noChangeAspect="1"/>
          </p:cNvPicPr>
          <p:nvPr/>
        </p:nvPicPr>
        <p:blipFill rotWithShape="1">
          <a:blip r:embed="rId2"/>
          <a:srcRect b="53057"/>
          <a:stretch/>
        </p:blipFill>
        <p:spPr>
          <a:xfrm>
            <a:off x="8990292" y="2290036"/>
            <a:ext cx="3201709" cy="2540017"/>
          </a:xfrm>
          <a:prstGeom prst="rect">
            <a:avLst/>
          </a:prstGeom>
        </p:spPr>
      </p:pic>
      <p:sp>
        <p:nvSpPr>
          <p:cNvPr id="8" name="2 Flecha abajo"/>
          <p:cNvSpPr/>
          <p:nvPr/>
        </p:nvSpPr>
        <p:spPr>
          <a:xfrm rot="16200000">
            <a:off x="8355203" y="3396673"/>
            <a:ext cx="1553180" cy="70655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a:p>
        </p:txBody>
      </p:sp>
      <p:sp>
        <p:nvSpPr>
          <p:cNvPr id="9" name="CuadroTexto 8"/>
          <p:cNvSpPr txBox="1"/>
          <p:nvPr/>
        </p:nvSpPr>
        <p:spPr>
          <a:xfrm>
            <a:off x="10049178" y="4526541"/>
            <a:ext cx="1764812"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err="1">
                <a:solidFill>
                  <a:schemeClr val="bg1"/>
                </a:solidFill>
              </a:rPr>
              <a:t>WordCloud</a:t>
            </a:r>
            <a:endParaRPr lang="es-ES" sz="2353" b="1" dirty="0">
              <a:solidFill>
                <a:schemeClr val="bg1"/>
              </a:solidFill>
            </a:endParaRPr>
          </a:p>
        </p:txBody>
      </p:sp>
      <p:sp>
        <p:nvSpPr>
          <p:cNvPr id="10" name="CuadroTexto 9"/>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spTree>
    <p:extLst>
      <p:ext uri="{BB962C8B-B14F-4D97-AF65-F5344CB8AC3E}">
        <p14:creationId xmlns:p14="http://schemas.microsoft.com/office/powerpoint/2010/main" val="373331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sultado de imagen para power b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46" y="5880669"/>
            <a:ext cx="1675163" cy="753824"/>
          </a:xfrm>
          <a:prstGeom prst="rect">
            <a:avLst/>
          </a:prstGeom>
          <a:noFill/>
          <a:extLst>
            <a:ext uri="{909E8E84-426E-40DD-AFC4-6F175D3DCCD1}">
              <a14:hiddenFill xmlns:a14="http://schemas.microsoft.com/office/drawing/2010/main">
                <a:solidFill>
                  <a:srgbClr val="FFFFFF"/>
                </a:solidFill>
              </a14:hiddenFill>
            </a:ext>
          </a:extLst>
        </p:spPr>
      </p:pic>
      <p:sp>
        <p:nvSpPr>
          <p:cNvPr id="39" name="Título 3"/>
          <p:cNvSpPr txBox="1">
            <a:spLocks/>
          </p:cNvSpPr>
          <p:nvPr/>
        </p:nvSpPr>
        <p:spPr>
          <a:xfrm>
            <a:off x="1023211" y="-114604"/>
            <a:ext cx="8971463" cy="906852"/>
          </a:xfrm>
          <a:prstGeom prst="rect">
            <a:avLst/>
          </a:prstGeom>
        </p:spPr>
        <p:txBody>
          <a:bodyPr vert="horz" lIns="91427" tIns="45713" rIns="91427" bIns="45713"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s-PE" sz="3600" b="1" dirty="0">
                <a:solidFill>
                  <a:schemeClr val="bg1"/>
                </a:solidFill>
                <a:ea typeface="Gotham Light" charset="0"/>
                <a:cs typeface="Gotham Light" charset="0"/>
              </a:rPr>
              <a:t>Que es Cognitive Services?</a:t>
            </a:r>
          </a:p>
        </p:txBody>
      </p:sp>
      <p:sp>
        <p:nvSpPr>
          <p:cNvPr id="40" name="Rectángulo 39"/>
          <p:cNvSpPr/>
          <p:nvPr/>
        </p:nvSpPr>
        <p:spPr>
          <a:xfrm>
            <a:off x="1023211" y="856216"/>
            <a:ext cx="9863865" cy="1938992"/>
          </a:xfrm>
          <a:prstGeom prst="rect">
            <a:avLst/>
          </a:prstGeom>
        </p:spPr>
        <p:txBody>
          <a:bodyPr wrap="square">
            <a:spAutoFit/>
          </a:bodyPr>
          <a:lstStyle/>
          <a:p>
            <a:pPr algn="just"/>
            <a:r>
              <a:rPr lang="es-PE" sz="2400" dirty="0" smtClean="0"/>
              <a:t>Microsoft </a:t>
            </a:r>
            <a:r>
              <a:rPr lang="es-PE" sz="2400" dirty="0"/>
              <a:t>Cognitive Services es una </a:t>
            </a:r>
            <a:r>
              <a:rPr lang="es-PE" sz="2400" dirty="0" smtClean="0"/>
              <a:t>colección </a:t>
            </a:r>
            <a:r>
              <a:rPr lang="es-PE" sz="2400" dirty="0"/>
              <a:t>de interfaces de </a:t>
            </a:r>
            <a:r>
              <a:rPr lang="es-PE" sz="2400" dirty="0" smtClean="0"/>
              <a:t>programación </a:t>
            </a:r>
            <a:r>
              <a:rPr lang="es-PE" sz="2400" dirty="0"/>
              <a:t>de aplicaciones inteligentes de </a:t>
            </a:r>
            <a:r>
              <a:rPr lang="es-PE" sz="2400" dirty="0" smtClean="0"/>
              <a:t>trasferencia de </a:t>
            </a:r>
            <a:r>
              <a:rPr lang="es-PE" sz="2400" dirty="0"/>
              <a:t>estado presencial que permiten a los sistemas ver, </a:t>
            </a:r>
            <a:r>
              <a:rPr lang="es-PE" sz="2400" dirty="0" smtClean="0"/>
              <a:t>oír, </a:t>
            </a:r>
            <a:r>
              <a:rPr lang="es-PE" sz="2400" dirty="0"/>
              <a:t>hablar, comprender e interpretar las necesidades de las </a:t>
            </a:r>
            <a:r>
              <a:rPr lang="es-PE" sz="2400" dirty="0" smtClean="0"/>
              <a:t>personas mediante métodos </a:t>
            </a:r>
            <a:r>
              <a:rPr lang="es-PE" sz="2400" dirty="0"/>
              <a:t>de </a:t>
            </a:r>
            <a:r>
              <a:rPr lang="es-PE" sz="2400" dirty="0" smtClean="0"/>
              <a:t>comunicación </a:t>
            </a:r>
            <a:r>
              <a:rPr lang="es-PE" sz="2400" dirty="0"/>
              <a:t>natural.</a:t>
            </a:r>
            <a:endParaRPr lang="es-ES" sz="2400" dirty="0"/>
          </a:p>
        </p:txBody>
      </p:sp>
      <p:sp>
        <p:nvSpPr>
          <p:cNvPr id="9" name="Title 1"/>
          <p:cNvSpPr>
            <a:spLocks noGrp="1"/>
          </p:cNvSpPr>
          <p:nvPr>
            <p:ph type="title"/>
          </p:nvPr>
        </p:nvSpPr>
        <p:spPr>
          <a:xfrm>
            <a:off x="1023211" y="2603460"/>
            <a:ext cx="4348890" cy="664889"/>
          </a:xfrm>
        </p:spPr>
        <p:txBody>
          <a:bodyPr>
            <a:normAutofit/>
          </a:bodyPr>
          <a:lstStyle/>
          <a:p>
            <a:r>
              <a:rPr lang="en-US" b="1" dirty="0" smtClean="0">
                <a:solidFill>
                  <a:srgbClr val="00B0F0"/>
                </a:solidFill>
              </a:rPr>
              <a:t>Vision:</a:t>
            </a:r>
            <a:endParaRPr lang="en-US" b="1" dirty="0">
              <a:solidFill>
                <a:srgbClr val="00B0F0"/>
              </a:solidFill>
            </a:endParaRPr>
          </a:p>
        </p:txBody>
      </p:sp>
      <p:pic>
        <p:nvPicPr>
          <p:cNvPr id="2" name="Imagen 1"/>
          <p:cNvPicPr>
            <a:picLocks noChangeAspect="1"/>
          </p:cNvPicPr>
          <p:nvPr/>
        </p:nvPicPr>
        <p:blipFill>
          <a:blip r:embed="rId4"/>
          <a:stretch>
            <a:fillRect/>
          </a:stretch>
        </p:blipFill>
        <p:spPr>
          <a:xfrm>
            <a:off x="992461" y="3421879"/>
            <a:ext cx="3108285" cy="2678884"/>
          </a:xfrm>
          <a:prstGeom prst="rect">
            <a:avLst/>
          </a:prstGeom>
        </p:spPr>
      </p:pic>
      <p:pic>
        <p:nvPicPr>
          <p:cNvPr id="3" name="Imagen 2"/>
          <p:cNvPicPr>
            <a:picLocks noChangeAspect="1"/>
          </p:cNvPicPr>
          <p:nvPr/>
        </p:nvPicPr>
        <p:blipFill>
          <a:blip r:embed="rId5"/>
          <a:stretch>
            <a:fillRect/>
          </a:stretch>
        </p:blipFill>
        <p:spPr>
          <a:xfrm>
            <a:off x="4214013" y="3376163"/>
            <a:ext cx="2938651" cy="2724600"/>
          </a:xfrm>
          <a:prstGeom prst="rect">
            <a:avLst/>
          </a:prstGeom>
        </p:spPr>
      </p:pic>
      <p:pic>
        <p:nvPicPr>
          <p:cNvPr id="4" name="Imagen 3"/>
          <p:cNvPicPr>
            <a:picLocks noChangeAspect="1"/>
          </p:cNvPicPr>
          <p:nvPr/>
        </p:nvPicPr>
        <p:blipFill>
          <a:blip r:embed="rId6"/>
          <a:stretch>
            <a:fillRect/>
          </a:stretch>
        </p:blipFill>
        <p:spPr>
          <a:xfrm>
            <a:off x="7401536" y="3101771"/>
            <a:ext cx="2790826" cy="1284111"/>
          </a:xfrm>
          <a:prstGeom prst="rect">
            <a:avLst/>
          </a:prstGeom>
        </p:spPr>
      </p:pic>
      <p:pic>
        <p:nvPicPr>
          <p:cNvPr id="5" name="Imagen 4"/>
          <p:cNvPicPr>
            <a:picLocks noChangeAspect="1"/>
          </p:cNvPicPr>
          <p:nvPr/>
        </p:nvPicPr>
        <p:blipFill>
          <a:blip r:embed="rId7"/>
          <a:stretch>
            <a:fillRect/>
          </a:stretch>
        </p:blipFill>
        <p:spPr>
          <a:xfrm>
            <a:off x="7401536" y="4260255"/>
            <a:ext cx="2790826" cy="1293330"/>
          </a:xfrm>
          <a:prstGeom prst="rect">
            <a:avLst/>
          </a:prstGeom>
        </p:spPr>
      </p:pic>
      <p:sp>
        <p:nvSpPr>
          <p:cNvPr id="14" name="Title 1"/>
          <p:cNvSpPr txBox="1">
            <a:spLocks/>
          </p:cNvSpPr>
          <p:nvPr/>
        </p:nvSpPr>
        <p:spPr>
          <a:xfrm>
            <a:off x="7401536" y="2517932"/>
            <a:ext cx="1270977" cy="6648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baseline="0">
                <a:solidFill>
                  <a:schemeClr val="tx1"/>
                </a:solidFill>
                <a:latin typeface="+mj-lt"/>
                <a:ea typeface="Gotham Light" charset="0"/>
                <a:cs typeface="Gotham Light" charset="0"/>
              </a:defRPr>
            </a:lvl1pPr>
          </a:lstStyle>
          <a:p>
            <a:r>
              <a:rPr lang="en-US" b="1" dirty="0" smtClean="0">
                <a:solidFill>
                  <a:srgbClr val="00B0F0"/>
                </a:solidFill>
              </a:rPr>
              <a:t>Texto:</a:t>
            </a:r>
            <a:endParaRPr lang="en-US" b="1" dirty="0">
              <a:solidFill>
                <a:srgbClr val="00B0F0"/>
              </a:solidFill>
            </a:endParaRPr>
          </a:p>
        </p:txBody>
      </p:sp>
      <p:pic>
        <p:nvPicPr>
          <p:cNvPr id="6" name="Imagen 5"/>
          <p:cNvPicPr>
            <a:picLocks noChangeAspect="1"/>
          </p:cNvPicPr>
          <p:nvPr/>
        </p:nvPicPr>
        <p:blipFill>
          <a:blip r:embed="rId8"/>
          <a:stretch>
            <a:fillRect/>
          </a:stretch>
        </p:blipFill>
        <p:spPr>
          <a:xfrm>
            <a:off x="7432285" y="5544366"/>
            <a:ext cx="2480456" cy="1185862"/>
          </a:xfrm>
          <a:prstGeom prst="rect">
            <a:avLst/>
          </a:prstGeom>
        </p:spPr>
      </p:pic>
      <p:sp>
        <p:nvSpPr>
          <p:cNvPr id="16" name="Title 1"/>
          <p:cNvSpPr txBox="1">
            <a:spLocks/>
          </p:cNvSpPr>
          <p:nvPr/>
        </p:nvSpPr>
        <p:spPr>
          <a:xfrm>
            <a:off x="10192362" y="3207753"/>
            <a:ext cx="1557858" cy="6648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baseline="0">
                <a:solidFill>
                  <a:schemeClr val="tx1"/>
                </a:solidFill>
                <a:latin typeface="+mj-lt"/>
                <a:ea typeface="Gotham Light" charset="0"/>
                <a:cs typeface="Gotham Light" charset="0"/>
              </a:defRPr>
            </a:lvl1pPr>
          </a:lstStyle>
          <a:p>
            <a:r>
              <a:rPr lang="en-US" sz="1800" b="1" dirty="0" smtClean="0">
                <a:solidFill>
                  <a:srgbClr val="00B0F0"/>
                </a:solidFill>
              </a:rPr>
              <a:t>Sentimiento</a:t>
            </a:r>
            <a:endParaRPr lang="en-US" sz="1800" b="1" dirty="0">
              <a:solidFill>
                <a:srgbClr val="00B0F0"/>
              </a:solidFill>
            </a:endParaRPr>
          </a:p>
        </p:txBody>
      </p:sp>
      <p:sp>
        <p:nvSpPr>
          <p:cNvPr id="17" name="Title 1"/>
          <p:cNvSpPr txBox="1">
            <a:spLocks/>
          </p:cNvSpPr>
          <p:nvPr/>
        </p:nvSpPr>
        <p:spPr>
          <a:xfrm>
            <a:off x="10515080" y="4385882"/>
            <a:ext cx="1557858" cy="6648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baseline="0">
                <a:solidFill>
                  <a:schemeClr val="tx1"/>
                </a:solidFill>
                <a:latin typeface="+mj-lt"/>
                <a:ea typeface="Gotham Light" charset="0"/>
                <a:cs typeface="Gotham Light" charset="0"/>
              </a:defRPr>
            </a:lvl1pPr>
          </a:lstStyle>
          <a:p>
            <a:r>
              <a:rPr lang="en-US" sz="1800" b="1" dirty="0" smtClean="0">
                <a:solidFill>
                  <a:srgbClr val="00B0F0"/>
                </a:solidFill>
              </a:rPr>
              <a:t>Frase</a:t>
            </a:r>
            <a:endParaRPr lang="en-US" sz="1800" b="1" dirty="0">
              <a:solidFill>
                <a:srgbClr val="00B0F0"/>
              </a:solidFill>
            </a:endParaRPr>
          </a:p>
        </p:txBody>
      </p:sp>
      <p:sp>
        <p:nvSpPr>
          <p:cNvPr id="18" name="Title 1"/>
          <p:cNvSpPr txBox="1">
            <a:spLocks/>
          </p:cNvSpPr>
          <p:nvPr/>
        </p:nvSpPr>
        <p:spPr>
          <a:xfrm>
            <a:off x="10446850" y="5592692"/>
            <a:ext cx="880451" cy="6648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baseline="0">
                <a:solidFill>
                  <a:schemeClr val="tx1"/>
                </a:solidFill>
                <a:latin typeface="+mj-lt"/>
                <a:ea typeface="Gotham Light" charset="0"/>
                <a:cs typeface="Gotham Light" charset="0"/>
              </a:defRPr>
            </a:lvl1pPr>
          </a:lstStyle>
          <a:p>
            <a:r>
              <a:rPr lang="en-US" sz="1800" b="1" dirty="0" smtClean="0">
                <a:solidFill>
                  <a:srgbClr val="00B0F0"/>
                </a:solidFill>
              </a:rPr>
              <a:t>Idioma</a:t>
            </a:r>
            <a:endParaRPr lang="en-US" sz="1800" b="1" dirty="0">
              <a:solidFill>
                <a:srgbClr val="00B0F0"/>
              </a:solidFill>
            </a:endParaRPr>
          </a:p>
        </p:txBody>
      </p:sp>
    </p:spTree>
    <p:extLst>
      <p:ext uri="{BB962C8B-B14F-4D97-AF65-F5344CB8AC3E}">
        <p14:creationId xmlns:p14="http://schemas.microsoft.com/office/powerpoint/2010/main" val="256298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sz="6000" b="1" dirty="0" smtClean="0"/>
              <a:t>DEMO</a:t>
            </a:r>
            <a:endParaRPr lang="es-ES" sz="6000" b="1" dirty="0"/>
          </a:p>
        </p:txBody>
      </p:sp>
    </p:spTree>
    <p:extLst>
      <p:ext uri="{BB962C8B-B14F-4D97-AF65-F5344CB8AC3E}">
        <p14:creationId xmlns:p14="http://schemas.microsoft.com/office/powerpoint/2010/main" val="3938994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76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703514" y="2991441"/>
            <a:ext cx="4840034" cy="1384995"/>
          </a:xfrm>
          <a:prstGeom prst="rect">
            <a:avLst/>
          </a:prstGeom>
        </p:spPr>
        <p:txBody>
          <a:bodyPr wrap="square">
            <a:spAutoFit/>
          </a:bodyPr>
          <a:lstStyle/>
          <a:p>
            <a:pPr algn="ctr"/>
            <a:r>
              <a:rPr lang="es-PE" sz="2800" b="1" dirty="0">
                <a:solidFill>
                  <a:schemeClr val="bg2"/>
                </a:solidFill>
              </a:rPr>
              <a:t>Text Sentiment Analysis with Cognitive Services in PowerBI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2" y="519111"/>
            <a:ext cx="10135899" cy="5438775"/>
          </a:xfrm>
          <a:prstGeom prst="rect">
            <a:avLst/>
          </a:prstGeom>
        </p:spPr>
      </p:pic>
    </p:spTree>
    <p:extLst>
      <p:ext uri="{BB962C8B-B14F-4D97-AF65-F5344CB8AC3E}">
        <p14:creationId xmlns:p14="http://schemas.microsoft.com/office/powerpoint/2010/main" val="391316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Agenda</a:t>
            </a:r>
            <a:endParaRPr lang="en-US" b="1" dirty="0">
              <a:solidFill>
                <a:srgbClr val="00B0F0"/>
              </a:solidFill>
            </a:endParaRPr>
          </a:p>
        </p:txBody>
      </p:sp>
      <p:sp>
        <p:nvSpPr>
          <p:cNvPr id="3" name="Text Placeholder 2"/>
          <p:cNvSpPr>
            <a:spLocks noGrp="1"/>
          </p:cNvSpPr>
          <p:nvPr>
            <p:ph type="body" sz="quarter" idx="10"/>
          </p:nvPr>
        </p:nvSpPr>
        <p:spPr>
          <a:xfrm>
            <a:off x="0" y="1473986"/>
            <a:ext cx="8086725" cy="3910027"/>
          </a:xfrm>
        </p:spPr>
        <p:txBody>
          <a:bodyPr>
            <a:normAutofit/>
          </a:bodyPr>
          <a:lstStyle/>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s-PE" sz="2800" dirty="0" smtClean="0">
                <a:solidFill>
                  <a:srgbClr val="00B0F0"/>
                </a:solidFill>
              </a:rPr>
              <a:t>La evolución de los datos</a:t>
            </a:r>
          </a:p>
          <a:p>
            <a:pPr marL="457200" indent="-457200">
              <a:buFont typeface="Arial" panose="020B0604020202020204" pitchFamily="34" charset="0"/>
              <a:buChar char="•"/>
            </a:pPr>
            <a:r>
              <a:rPr lang="es-PE" sz="2800" dirty="0" smtClean="0">
                <a:solidFill>
                  <a:srgbClr val="00B0F0"/>
                </a:solidFill>
              </a:rPr>
              <a:t>Nuestro Día a Día …</a:t>
            </a:r>
          </a:p>
          <a:p>
            <a:pPr marL="457200" indent="-457200">
              <a:buFont typeface="Arial" panose="020B0604020202020204" pitchFamily="34" charset="0"/>
              <a:buChar char="•"/>
            </a:pPr>
            <a:r>
              <a:rPr lang="es-PE" sz="2800" dirty="0" smtClean="0">
                <a:solidFill>
                  <a:srgbClr val="00B0F0"/>
                </a:solidFill>
              </a:rPr>
              <a:t>Proceso de los Textos</a:t>
            </a:r>
          </a:p>
          <a:p>
            <a:pPr marL="457200" indent="-457200">
              <a:buFont typeface="Arial" panose="020B0604020202020204" pitchFamily="34" charset="0"/>
              <a:buChar char="•"/>
            </a:pPr>
            <a:r>
              <a:rPr lang="es-PE" sz="2800" dirty="0" smtClean="0">
                <a:solidFill>
                  <a:srgbClr val="00B0F0"/>
                </a:solidFill>
              </a:rPr>
              <a:t>Cognitive Services</a:t>
            </a:r>
          </a:p>
          <a:p>
            <a:pPr marL="457200" indent="-457200">
              <a:buFont typeface="Arial" panose="020B0604020202020204" pitchFamily="34" charset="0"/>
              <a:buChar char="•"/>
            </a:pPr>
            <a:r>
              <a:rPr lang="es-PE" sz="2800" dirty="0" smtClean="0">
                <a:solidFill>
                  <a:srgbClr val="00B0F0"/>
                </a:solidFill>
              </a:rPr>
              <a:t>Text API Demo</a:t>
            </a:r>
          </a:p>
          <a:p>
            <a:pPr marL="457200" indent="-457200">
              <a:buFont typeface="Arial" panose="020B0604020202020204" pitchFamily="34" charset="0"/>
              <a:buChar char="•"/>
            </a:pPr>
            <a:r>
              <a:rPr lang="es-PE" sz="2800" dirty="0" smtClean="0">
                <a:solidFill>
                  <a:srgbClr val="00B0F0"/>
                </a:solidFill>
              </a:rPr>
              <a:t>Preguntas</a:t>
            </a:r>
          </a:p>
          <a:p>
            <a:endParaRPr lang="en-US" dirty="0"/>
          </a:p>
        </p:txBody>
      </p:sp>
      <p:pic>
        <p:nvPicPr>
          <p:cNvPr id="10" name="Picture Placeholder 9"/>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34122" r="34122"/>
          <a:stretch/>
        </p:blipFill>
        <p:spPr/>
      </p:pic>
    </p:spTree>
    <p:extLst>
      <p:ext uri="{BB962C8B-B14F-4D97-AF65-F5344CB8AC3E}">
        <p14:creationId xmlns:p14="http://schemas.microsoft.com/office/powerpoint/2010/main" val="342056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804861" y="807764"/>
            <a:ext cx="8196263" cy="5907360"/>
          </a:xfrm>
          <a:prstGeom prst="rect">
            <a:avLst/>
          </a:prstGeom>
        </p:spPr>
      </p:pic>
      <p:sp>
        <p:nvSpPr>
          <p:cNvPr id="11" name="Title 1"/>
          <p:cNvSpPr txBox="1">
            <a:spLocks/>
          </p:cNvSpPr>
          <p:nvPr/>
        </p:nvSpPr>
        <p:spPr>
          <a:xfrm>
            <a:off x="527990" y="0"/>
            <a:ext cx="6639293" cy="664889"/>
          </a:xfrm>
          <a:prstGeom prst="rect">
            <a:avLst/>
          </a:prstGeom>
        </p:spPr>
        <p:txBody>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r>
              <a:rPr lang="es-PE" b="1" dirty="0" smtClean="0">
                <a:solidFill>
                  <a:srgbClr val="00B0F0"/>
                </a:solidFill>
              </a:rPr>
              <a:t>Cuadrante de Gartner</a:t>
            </a:r>
            <a:endParaRPr lang="es-PE" b="1" dirty="0">
              <a:solidFill>
                <a:srgbClr val="00B0F0"/>
              </a:solidFill>
            </a:endParaRPr>
          </a:p>
        </p:txBody>
      </p:sp>
    </p:spTree>
    <p:extLst>
      <p:ext uri="{BB962C8B-B14F-4D97-AF65-F5344CB8AC3E}">
        <p14:creationId xmlns:p14="http://schemas.microsoft.com/office/powerpoint/2010/main" val="290955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chemeClr val="bg1"/>
                </a:solidFill>
              </a:rPr>
              <a:t>Evolución </a:t>
            </a:r>
            <a:r>
              <a:rPr lang="en-US" b="1" dirty="0">
                <a:solidFill>
                  <a:schemeClr val="bg1"/>
                </a:solidFill>
              </a:rPr>
              <a:t>del análisis</a:t>
            </a:r>
          </a:p>
        </p:txBody>
      </p:sp>
      <p:grpSp>
        <p:nvGrpSpPr>
          <p:cNvPr id="16" name="Group 15"/>
          <p:cNvGrpSpPr/>
          <p:nvPr/>
        </p:nvGrpSpPr>
        <p:grpSpPr>
          <a:xfrm>
            <a:off x="3858742" y="2630164"/>
            <a:ext cx="1855137" cy="1856516"/>
            <a:chOff x="5061285" y="2537516"/>
            <a:chExt cx="1855400" cy="1856779"/>
          </a:xfrm>
        </p:grpSpPr>
        <p:sp>
          <p:nvSpPr>
            <p:cNvPr id="17"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18"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19"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cap="flat" cmpd="sng" algn="ctr">
              <a:solidFill>
                <a:schemeClr val="tx1"/>
              </a:solidFill>
              <a:prstDash val="solid"/>
              <a:miter lim="800000"/>
              <a:headEnd type="none"/>
              <a:tailEnd type="none"/>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b="1" kern="0" dirty="0">
                <a:latin typeface="Segoe UI"/>
                <a:ea typeface="Segoe UI" pitchFamily="34" charset="0"/>
                <a:cs typeface="Segoe UI" pitchFamily="34" charset="0"/>
              </a:endParaRPr>
            </a:p>
          </p:txBody>
        </p:sp>
      </p:grpSp>
      <p:sp>
        <p:nvSpPr>
          <p:cNvPr id="20" name="Freeform 146"/>
          <p:cNvSpPr>
            <a:spLocks/>
          </p:cNvSpPr>
          <p:nvPr/>
        </p:nvSpPr>
        <p:spPr bwMode="auto">
          <a:xfrm>
            <a:off x="9242260" y="3194770"/>
            <a:ext cx="716493" cy="790006"/>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w="19050">
            <a:solidFill>
              <a:schemeClr val="tx1"/>
            </a:solidFill>
          </a:ln>
          <a:extLst/>
        </p:spPr>
        <p:txBody>
          <a:bodyPr vert="horz" wrap="square" lIns="91427" tIns="45713" rIns="91427" bIns="45713" numCol="1" anchor="t" anchorCtr="0" compatLnSpc="1">
            <a:prstTxWarp prst="textNoShape">
              <a:avLst/>
            </a:prstTxWarp>
            <a:noAutofit/>
          </a:bodyPr>
          <a:lstStyle/>
          <a:p>
            <a:pPr defTabSz="932563">
              <a:defRPr/>
            </a:pPr>
            <a:endParaRPr lang="en-US" kern="0" dirty="0"/>
          </a:p>
        </p:txBody>
      </p:sp>
      <p:sp>
        <p:nvSpPr>
          <p:cNvPr id="21" name="Freeform 17"/>
          <p:cNvSpPr>
            <a:spLocks noEditPoints="1"/>
          </p:cNvSpPr>
          <p:nvPr/>
        </p:nvSpPr>
        <p:spPr bwMode="auto">
          <a:xfrm>
            <a:off x="2756557" y="3123503"/>
            <a:ext cx="376304" cy="455548"/>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chemeClr val="tx1"/>
          </a:solidFill>
          <a:ln>
            <a:solidFill>
              <a:schemeClr val="tx1"/>
            </a:solidFill>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2" name="Freeform 18"/>
          <p:cNvSpPr>
            <a:spLocks noEditPoints="1"/>
          </p:cNvSpPr>
          <p:nvPr/>
        </p:nvSpPr>
        <p:spPr bwMode="auto">
          <a:xfrm>
            <a:off x="8177537" y="3136025"/>
            <a:ext cx="568854" cy="56891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chemeClr val="tx1"/>
          </a:solidFill>
          <a:ln>
            <a:solidFill>
              <a:schemeClr val="tx1"/>
            </a:solidFill>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3" name="Freeform 19"/>
          <p:cNvSpPr>
            <a:spLocks noEditPoints="1"/>
          </p:cNvSpPr>
          <p:nvPr/>
        </p:nvSpPr>
        <p:spPr bwMode="auto">
          <a:xfrm>
            <a:off x="6342946" y="3136024"/>
            <a:ext cx="568854" cy="56617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chemeClr val="tx1"/>
          </a:solidFill>
          <a:ln>
            <a:solidFill>
              <a:schemeClr val="tx1"/>
            </a:solidFill>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4" name="Freeform 20"/>
          <p:cNvSpPr>
            <a:spLocks noEditPoints="1"/>
          </p:cNvSpPr>
          <p:nvPr/>
        </p:nvSpPr>
        <p:spPr bwMode="auto">
          <a:xfrm>
            <a:off x="4450346" y="3136025"/>
            <a:ext cx="677268" cy="41886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chemeClr val="tx1"/>
          </a:solidFill>
          <a:ln>
            <a:solidFill>
              <a:schemeClr val="tx1"/>
            </a:solidFill>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5" name="TextBox 24"/>
          <p:cNvSpPr txBox="1"/>
          <p:nvPr/>
        </p:nvSpPr>
        <p:spPr>
          <a:xfrm>
            <a:off x="7455465" y="3705857"/>
            <a:ext cx="2012998" cy="758574"/>
          </a:xfrm>
          <a:prstGeom prst="rect">
            <a:avLst/>
          </a:prstGeom>
          <a:noFill/>
          <a:ln>
            <a:noFill/>
          </a:ln>
        </p:spPr>
        <p:txBody>
          <a:bodyPr wrap="square" lIns="182854" tIns="146284" rIns="182854" bIns="146284" rtlCol="0">
            <a:spAutoFit/>
          </a:bodyPr>
          <a:lstStyle/>
          <a:p>
            <a:pPr algn="ctr" defTabSz="932563">
              <a:lnSpc>
                <a:spcPct val="90000"/>
              </a:lnSpc>
              <a:spcAft>
                <a:spcPts val="600"/>
              </a:spcAft>
              <a:defRPr/>
            </a:pPr>
            <a:r>
              <a:rPr lang="en-US" sz="1400" b="1" kern="0" dirty="0">
                <a:solidFill>
                  <a:schemeClr val="bg1"/>
                </a:solidFill>
                <a:latin typeface="Segoe UI Semibold" panose="020B0702040204020203" pitchFamily="34" charset="0"/>
                <a:cs typeface="Segoe UI Semibold" panose="020B0702040204020203" pitchFamily="34" charset="0"/>
              </a:rPr>
              <a:t>¿Qué debería </a:t>
            </a:r>
          </a:p>
          <a:p>
            <a:pPr algn="ctr" defTabSz="932563">
              <a:lnSpc>
                <a:spcPct val="90000"/>
              </a:lnSpc>
              <a:spcAft>
                <a:spcPts val="600"/>
              </a:spcAft>
              <a:defRPr/>
            </a:pPr>
            <a:r>
              <a:rPr lang="en-US" sz="1400" b="1" kern="0" dirty="0">
                <a:solidFill>
                  <a:schemeClr val="bg1"/>
                </a:solidFill>
                <a:latin typeface="Segoe UI Semibold" panose="020B0702040204020203" pitchFamily="34" charset="0"/>
                <a:cs typeface="Segoe UI Semibold" panose="020B0702040204020203" pitchFamily="34" charset="0"/>
              </a:rPr>
              <a:t>hacer</a:t>
            </a:r>
            <a:r>
              <a:rPr lang="en-US" sz="1400" b="1" kern="0" dirty="0">
                <a:solidFill>
                  <a:schemeClr val="bg1"/>
                </a:solidFill>
              </a:rPr>
              <a:t>?</a:t>
            </a:r>
          </a:p>
        </p:txBody>
      </p:sp>
      <p:grpSp>
        <p:nvGrpSpPr>
          <p:cNvPr id="26" name="Group 25"/>
          <p:cNvGrpSpPr/>
          <p:nvPr/>
        </p:nvGrpSpPr>
        <p:grpSpPr>
          <a:xfrm>
            <a:off x="5694542" y="2687136"/>
            <a:ext cx="1853928" cy="1862247"/>
            <a:chOff x="6897346" y="2594497"/>
            <a:chExt cx="1854191" cy="1862511"/>
          </a:xfrm>
        </p:grpSpPr>
        <p:sp>
          <p:nvSpPr>
            <p:cNvPr id="27"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8"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29"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cap="flat" cmpd="sng" algn="ctr">
              <a:solidFill>
                <a:schemeClr val="tx1"/>
              </a:solidFill>
              <a:prstDash val="solid"/>
              <a:miter lim="800000"/>
              <a:headEnd type="none"/>
              <a:tailEnd type="none"/>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b="1" kern="0" dirty="0">
                <a:latin typeface="Segoe UI"/>
                <a:ea typeface="Segoe UI" pitchFamily="34" charset="0"/>
                <a:cs typeface="Segoe UI" pitchFamily="34" charset="0"/>
              </a:endParaRPr>
            </a:p>
          </p:txBody>
        </p:sp>
      </p:grpSp>
      <p:sp>
        <p:nvSpPr>
          <p:cNvPr id="30" name="TextBox 29"/>
          <p:cNvSpPr txBox="1"/>
          <p:nvPr/>
        </p:nvSpPr>
        <p:spPr>
          <a:xfrm>
            <a:off x="5567580" y="3705857"/>
            <a:ext cx="2168828" cy="489284"/>
          </a:xfrm>
          <a:prstGeom prst="rect">
            <a:avLst/>
          </a:prstGeom>
          <a:noFill/>
          <a:ln>
            <a:noFill/>
          </a:ln>
        </p:spPr>
        <p:txBody>
          <a:bodyPr wrap="square" lIns="182854" tIns="146284" rIns="182854" bIns="146284" rtlCol="0">
            <a:spAutoFit/>
          </a:bodyPr>
          <a:lstStyle/>
          <a:p>
            <a:pPr algn="ctr" defTabSz="932563">
              <a:lnSpc>
                <a:spcPct val="90000"/>
              </a:lnSpc>
              <a:spcAft>
                <a:spcPts val="600"/>
              </a:spcAft>
              <a:defRPr/>
            </a:pPr>
            <a:r>
              <a:rPr lang="en-US" sz="1400" b="1" kern="0" dirty="0">
                <a:solidFill>
                  <a:schemeClr val="bg1"/>
                </a:solidFill>
                <a:latin typeface="Segoe UI Semibold" panose="020B0702040204020203" pitchFamily="34" charset="0"/>
                <a:cs typeface="Segoe UI Semibold" panose="020B0702040204020203" pitchFamily="34" charset="0"/>
              </a:rPr>
              <a:t>¿Qué pasará</a:t>
            </a:r>
            <a:r>
              <a:rPr lang="en-US" sz="1400" b="1" kern="0" dirty="0">
                <a:solidFill>
                  <a:schemeClr val="bg1"/>
                </a:solidFill>
              </a:rPr>
              <a:t>?</a:t>
            </a:r>
          </a:p>
        </p:txBody>
      </p:sp>
      <p:sp>
        <p:nvSpPr>
          <p:cNvPr id="31" name="TextBox 30"/>
          <p:cNvSpPr txBox="1"/>
          <p:nvPr/>
        </p:nvSpPr>
        <p:spPr>
          <a:xfrm>
            <a:off x="3909500" y="3705857"/>
            <a:ext cx="1746336" cy="489284"/>
          </a:xfrm>
          <a:prstGeom prst="rect">
            <a:avLst/>
          </a:prstGeom>
          <a:noFill/>
          <a:ln>
            <a:noFill/>
          </a:ln>
        </p:spPr>
        <p:txBody>
          <a:bodyPr wrap="square" lIns="182854" tIns="146284" rIns="182854" bIns="146284" rtlCol="0">
            <a:spAutoFit/>
          </a:bodyPr>
          <a:lstStyle/>
          <a:p>
            <a:pPr algn="ctr" defTabSz="932563">
              <a:lnSpc>
                <a:spcPct val="90000"/>
              </a:lnSpc>
              <a:spcAft>
                <a:spcPts val="600"/>
              </a:spcAft>
              <a:defRPr/>
            </a:pPr>
            <a:r>
              <a:rPr lang="en-US" sz="1400" b="1" kern="0" dirty="0">
                <a:solidFill>
                  <a:schemeClr val="bg1"/>
                </a:solidFill>
                <a:latin typeface="Segoe UI Semibold" panose="020B0702040204020203" pitchFamily="34" charset="0"/>
                <a:cs typeface="Segoe UI Semibold" panose="020B0702040204020203" pitchFamily="34" charset="0"/>
              </a:rPr>
              <a:t>¿Por qué pasó</a:t>
            </a:r>
            <a:r>
              <a:rPr lang="en-US" sz="1400" b="1" kern="0" dirty="0">
                <a:solidFill>
                  <a:schemeClr val="bg1"/>
                </a:solidFill>
              </a:rPr>
              <a:t>?</a:t>
            </a:r>
          </a:p>
        </p:txBody>
      </p:sp>
      <p:sp>
        <p:nvSpPr>
          <p:cNvPr id="32" name="TextBox 31"/>
          <p:cNvSpPr txBox="1"/>
          <p:nvPr/>
        </p:nvSpPr>
        <p:spPr>
          <a:xfrm>
            <a:off x="2136790" y="3705857"/>
            <a:ext cx="1649720" cy="489284"/>
          </a:xfrm>
          <a:prstGeom prst="rect">
            <a:avLst/>
          </a:prstGeom>
          <a:noFill/>
          <a:ln>
            <a:noFill/>
          </a:ln>
        </p:spPr>
        <p:txBody>
          <a:bodyPr wrap="square" lIns="182854" tIns="146284" rIns="182854" bIns="146284" rtlCol="0">
            <a:spAutoFit/>
          </a:bodyPr>
          <a:lstStyle/>
          <a:p>
            <a:pPr algn="ctr" defTabSz="932563">
              <a:lnSpc>
                <a:spcPct val="90000"/>
              </a:lnSpc>
              <a:spcAft>
                <a:spcPts val="600"/>
              </a:spcAft>
              <a:defRPr/>
            </a:pPr>
            <a:r>
              <a:rPr lang="en-US" sz="1400" b="1" kern="0" dirty="0">
                <a:solidFill>
                  <a:schemeClr val="bg1"/>
                </a:solidFill>
                <a:latin typeface="Segoe UI Semibold" panose="020B0702040204020203" pitchFamily="34" charset="0"/>
                <a:cs typeface="Segoe UI Semibold" panose="020B0702040204020203" pitchFamily="34" charset="0"/>
              </a:rPr>
              <a:t>¿Qué pasó</a:t>
            </a:r>
            <a:r>
              <a:rPr lang="en-US" sz="1400" b="1" kern="0" dirty="0">
                <a:solidFill>
                  <a:schemeClr val="bg1"/>
                </a:solidFill>
              </a:rPr>
              <a:t>?</a:t>
            </a:r>
          </a:p>
        </p:txBody>
      </p:sp>
      <p:grpSp>
        <p:nvGrpSpPr>
          <p:cNvPr id="33" name="Group 32"/>
          <p:cNvGrpSpPr/>
          <p:nvPr/>
        </p:nvGrpSpPr>
        <p:grpSpPr>
          <a:xfrm>
            <a:off x="2116163" y="2687136"/>
            <a:ext cx="1761917" cy="1856685"/>
            <a:chOff x="2912109" y="3202974"/>
            <a:chExt cx="1762167" cy="1856948"/>
          </a:xfrm>
        </p:grpSpPr>
        <p:sp>
          <p:nvSpPr>
            <p:cNvPr id="34"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noAutofit/>
            </a:bodyPr>
            <a:lstStyle/>
            <a:p>
              <a:pPr defTabSz="932563">
                <a:defRPr/>
              </a:pPr>
              <a:endParaRPr lang="en-US" kern="0" dirty="0"/>
            </a:p>
          </p:txBody>
        </p:sp>
        <p:sp>
          <p:nvSpPr>
            <p:cNvPr id="35"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cap="flat" cmpd="sng" algn="ctr">
              <a:solidFill>
                <a:schemeClr val="tx1"/>
              </a:solidFill>
              <a:prstDash val="solid"/>
              <a:miter lim="800000"/>
              <a:headEnd type="none"/>
              <a:tailEnd type="none"/>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b="1" kern="0" dirty="0">
                <a:latin typeface="Segoe UI"/>
                <a:ea typeface="Segoe UI" pitchFamily="34" charset="0"/>
                <a:cs typeface="Segoe UI" pitchFamily="34" charset="0"/>
              </a:endParaRPr>
            </a:p>
          </p:txBody>
        </p:sp>
      </p:grpSp>
      <p:grpSp>
        <p:nvGrpSpPr>
          <p:cNvPr id="36" name="Group 35"/>
          <p:cNvGrpSpPr/>
          <p:nvPr/>
        </p:nvGrpSpPr>
        <p:grpSpPr>
          <a:xfrm>
            <a:off x="7529133" y="2621607"/>
            <a:ext cx="1699077" cy="1865074"/>
            <a:chOff x="8021047" y="3137434"/>
            <a:chExt cx="1699318" cy="1865339"/>
          </a:xfrm>
        </p:grpSpPr>
        <p:grpSp>
          <p:nvGrpSpPr>
            <p:cNvPr id="37" name="Group 36"/>
            <p:cNvGrpSpPr/>
            <p:nvPr/>
          </p:nvGrpSpPr>
          <p:grpSpPr>
            <a:xfrm>
              <a:off x="8021047" y="3202974"/>
              <a:ext cx="1699318" cy="1799799"/>
              <a:chOff x="8732197" y="2594497"/>
              <a:chExt cx="1699318" cy="1799799"/>
            </a:xfrm>
          </p:grpSpPr>
          <p:sp>
            <p:nvSpPr>
              <p:cNvPr id="39"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noAutofit/>
              </a:bodyPr>
              <a:lstStyle/>
              <a:p>
                <a:pPr defTabSz="932563">
                  <a:defRPr/>
                </a:pPr>
                <a:endParaRPr lang="en-US" kern="0" dirty="0"/>
              </a:p>
            </p:txBody>
          </p:sp>
          <p:sp>
            <p:nvSpPr>
              <p:cNvPr id="40"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19050">
                <a:solidFill>
                  <a:schemeClr val="tx1"/>
                </a:solidFill>
                <a:round/>
                <a:headEnd/>
                <a:tailEnd/>
              </a:ln>
              <a:extLst/>
            </p:spPr>
            <p:txBody>
              <a:bodyPr vert="horz" wrap="square" lIns="91427" tIns="45713" rIns="91427" bIns="45713" numCol="1" anchor="t" anchorCtr="0" compatLnSpc="1">
                <a:prstTxWarp prst="textNoShape">
                  <a:avLst/>
                </a:prstTxWarp>
                <a:noAutofit/>
              </a:bodyPr>
              <a:lstStyle/>
              <a:p>
                <a:pPr defTabSz="932563">
                  <a:defRPr/>
                </a:pPr>
                <a:endParaRPr lang="en-US" kern="0" dirty="0"/>
              </a:p>
            </p:txBody>
          </p:sp>
        </p:grpSp>
        <p:sp>
          <p:nvSpPr>
            <p:cNvPr id="38"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cap="flat" cmpd="sng" algn="ctr">
              <a:solidFill>
                <a:schemeClr val="tx1"/>
              </a:solidFill>
              <a:prstDash val="solid"/>
              <a:miter lim="800000"/>
              <a:headEnd type="none"/>
              <a:tailEnd type="none"/>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b="1" kern="0" dirty="0">
                <a:latin typeface="Segoe UI"/>
                <a:ea typeface="Segoe UI" pitchFamily="34" charset="0"/>
                <a:cs typeface="Segoe UI" pitchFamily="34" charset="0"/>
              </a:endParaRPr>
            </a:p>
          </p:txBody>
        </p:sp>
      </p:grpSp>
      <p:grpSp>
        <p:nvGrpSpPr>
          <p:cNvPr id="41" name="Group 40"/>
          <p:cNvGrpSpPr/>
          <p:nvPr/>
        </p:nvGrpSpPr>
        <p:grpSpPr>
          <a:xfrm>
            <a:off x="10413509" y="2949492"/>
            <a:ext cx="508491" cy="828612"/>
            <a:chOff x="5386388" y="-390526"/>
            <a:chExt cx="741363" cy="1208089"/>
          </a:xfrm>
          <a:solidFill>
            <a:schemeClr val="tx1"/>
          </a:solidFill>
        </p:grpSpPr>
        <p:sp>
          <p:nvSpPr>
            <p:cNvPr id="42"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tx1"/>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43"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tx1"/>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44"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tx1"/>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p>
          </p:txBody>
        </p:sp>
        <p:sp>
          <p:nvSpPr>
            <p:cNvPr id="45"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tx1"/>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kern="0" dirty="0"/>
            </a:p>
          </p:txBody>
        </p:sp>
      </p:grpSp>
      <p:grpSp>
        <p:nvGrpSpPr>
          <p:cNvPr id="46" name="Group 45"/>
          <p:cNvGrpSpPr/>
          <p:nvPr/>
        </p:nvGrpSpPr>
        <p:grpSpPr>
          <a:xfrm>
            <a:off x="1522905" y="3186734"/>
            <a:ext cx="710896" cy="821326"/>
            <a:chOff x="2410020" y="3665627"/>
            <a:chExt cx="710997" cy="821442"/>
          </a:xfrm>
        </p:grpSpPr>
        <p:sp>
          <p:nvSpPr>
            <p:cNvPr id="47" name="Freeform 175"/>
            <p:cNvSpPr>
              <a:spLocks noChangeAspect="1"/>
            </p:cNvSpPr>
            <p:nvPr/>
          </p:nvSpPr>
          <p:spPr bwMode="black">
            <a:xfrm>
              <a:off x="2410020" y="3665627"/>
              <a:ext cx="108828" cy="821442"/>
            </a:xfrm>
            <a:custGeom>
              <a:avLst/>
              <a:gdLst>
                <a:gd name="connsiteX0" fmla="*/ 0 w 207586"/>
                <a:gd name="connsiteY0" fmla="*/ 0 h 821531"/>
                <a:gd name="connsiteX1" fmla="*/ 207586 w 207586"/>
                <a:gd name="connsiteY1" fmla="*/ 0 h 821531"/>
                <a:gd name="connsiteX2" fmla="*/ 207586 w 207586"/>
                <a:gd name="connsiteY2" fmla="*/ 821531 h 821531"/>
                <a:gd name="connsiteX3" fmla="*/ 44462 w 207586"/>
                <a:gd name="connsiteY3" fmla="*/ 821531 h 821531"/>
                <a:gd name="connsiteX4" fmla="*/ 68506 w 207586"/>
                <a:gd name="connsiteY4" fmla="*/ 755375 h 821531"/>
                <a:gd name="connsiteX5" fmla="*/ 112964 w 207586"/>
                <a:gd name="connsiteY5" fmla="*/ 459498 h 821531"/>
                <a:gd name="connsiteX6" fmla="*/ 4136 w 207586"/>
                <a:gd name="connsiteY6" fmla="*/ 7234 h 821531"/>
                <a:gd name="connsiteX7" fmla="*/ 0 w 207586"/>
                <a:gd name="connsiteY7" fmla="*/ 0 h 821531"/>
                <a:gd name="connsiteX0" fmla="*/ 0 w 207586"/>
                <a:gd name="connsiteY0" fmla="*/ 0 h 821531"/>
                <a:gd name="connsiteX1" fmla="*/ 207586 w 207586"/>
                <a:gd name="connsiteY1" fmla="*/ 821531 h 821531"/>
                <a:gd name="connsiteX2" fmla="*/ 44462 w 207586"/>
                <a:gd name="connsiteY2" fmla="*/ 821531 h 821531"/>
                <a:gd name="connsiteX3" fmla="*/ 68506 w 207586"/>
                <a:gd name="connsiteY3" fmla="*/ 755375 h 821531"/>
                <a:gd name="connsiteX4" fmla="*/ 112964 w 207586"/>
                <a:gd name="connsiteY4" fmla="*/ 459498 h 821531"/>
                <a:gd name="connsiteX5" fmla="*/ 4136 w 207586"/>
                <a:gd name="connsiteY5" fmla="*/ 7234 h 821531"/>
                <a:gd name="connsiteX6" fmla="*/ 0 w 207586"/>
                <a:gd name="connsiteY6" fmla="*/ 0 h 821531"/>
                <a:gd name="connsiteX0" fmla="*/ 0 w 207586"/>
                <a:gd name="connsiteY0" fmla="*/ 0 h 821531"/>
                <a:gd name="connsiteX1" fmla="*/ 207586 w 207586"/>
                <a:gd name="connsiteY1" fmla="*/ 821531 h 821531"/>
                <a:gd name="connsiteX2" fmla="*/ 44462 w 207586"/>
                <a:gd name="connsiteY2" fmla="*/ 821531 h 821531"/>
                <a:gd name="connsiteX3" fmla="*/ 68506 w 207586"/>
                <a:gd name="connsiteY3" fmla="*/ 755375 h 821531"/>
                <a:gd name="connsiteX4" fmla="*/ 112964 w 207586"/>
                <a:gd name="connsiteY4" fmla="*/ 459498 h 821531"/>
                <a:gd name="connsiteX5" fmla="*/ 4136 w 207586"/>
                <a:gd name="connsiteY5" fmla="*/ 7234 h 821531"/>
                <a:gd name="connsiteX6" fmla="*/ 91440 w 207586"/>
                <a:gd name="connsiteY6" fmla="*/ 91440 h 821531"/>
                <a:gd name="connsiteX0" fmla="*/ 0 w 112964"/>
                <a:gd name="connsiteY0" fmla="*/ 0 h 821531"/>
                <a:gd name="connsiteX1" fmla="*/ 44462 w 112964"/>
                <a:gd name="connsiteY1" fmla="*/ 821531 h 821531"/>
                <a:gd name="connsiteX2" fmla="*/ 68506 w 112964"/>
                <a:gd name="connsiteY2" fmla="*/ 755375 h 821531"/>
                <a:gd name="connsiteX3" fmla="*/ 112964 w 112964"/>
                <a:gd name="connsiteY3" fmla="*/ 459498 h 821531"/>
                <a:gd name="connsiteX4" fmla="*/ 4136 w 112964"/>
                <a:gd name="connsiteY4" fmla="*/ 7234 h 821531"/>
                <a:gd name="connsiteX5" fmla="*/ 91440 w 112964"/>
                <a:gd name="connsiteY5" fmla="*/ 91440 h 821531"/>
                <a:gd name="connsiteX0" fmla="*/ 0 w 112964"/>
                <a:gd name="connsiteY0" fmla="*/ 0 h 821531"/>
                <a:gd name="connsiteX1" fmla="*/ 44462 w 112964"/>
                <a:gd name="connsiteY1" fmla="*/ 821531 h 821531"/>
                <a:gd name="connsiteX2" fmla="*/ 68506 w 112964"/>
                <a:gd name="connsiteY2" fmla="*/ 755375 h 821531"/>
                <a:gd name="connsiteX3" fmla="*/ 112964 w 112964"/>
                <a:gd name="connsiteY3" fmla="*/ 459498 h 821531"/>
                <a:gd name="connsiteX4" fmla="*/ 4136 w 112964"/>
                <a:gd name="connsiteY4" fmla="*/ 7234 h 821531"/>
                <a:gd name="connsiteX0" fmla="*/ 255576 w 368540"/>
                <a:gd name="connsiteY0" fmla="*/ 0 h 783431"/>
                <a:gd name="connsiteX1" fmla="*/ 0 w 368540"/>
                <a:gd name="connsiteY1" fmla="*/ 783431 h 783431"/>
                <a:gd name="connsiteX2" fmla="*/ 324082 w 368540"/>
                <a:gd name="connsiteY2" fmla="*/ 755375 h 783431"/>
                <a:gd name="connsiteX3" fmla="*/ 368540 w 368540"/>
                <a:gd name="connsiteY3" fmla="*/ 459498 h 783431"/>
                <a:gd name="connsiteX4" fmla="*/ 259712 w 368540"/>
                <a:gd name="connsiteY4" fmla="*/ 7234 h 783431"/>
                <a:gd name="connsiteX0" fmla="*/ 0 w 368540"/>
                <a:gd name="connsiteY0" fmla="*/ 776197 h 776197"/>
                <a:gd name="connsiteX1" fmla="*/ 324082 w 368540"/>
                <a:gd name="connsiteY1" fmla="*/ 748141 h 776197"/>
                <a:gd name="connsiteX2" fmla="*/ 368540 w 368540"/>
                <a:gd name="connsiteY2" fmla="*/ 452264 h 776197"/>
                <a:gd name="connsiteX3" fmla="*/ 259712 w 368540"/>
                <a:gd name="connsiteY3" fmla="*/ 0 h 776197"/>
                <a:gd name="connsiteX0" fmla="*/ 64370 w 108828"/>
                <a:gd name="connsiteY0" fmla="*/ 748141 h 748141"/>
                <a:gd name="connsiteX1" fmla="*/ 108828 w 108828"/>
                <a:gd name="connsiteY1" fmla="*/ 452264 h 748141"/>
                <a:gd name="connsiteX2" fmla="*/ 0 w 108828"/>
                <a:gd name="connsiteY2" fmla="*/ 0 h 748141"/>
                <a:gd name="connsiteX0" fmla="*/ 40557 w 108828"/>
                <a:gd name="connsiteY0" fmla="*/ 772783 h 772783"/>
                <a:gd name="connsiteX1" fmla="*/ 108828 w 108828"/>
                <a:gd name="connsiteY1" fmla="*/ 452264 h 772783"/>
                <a:gd name="connsiteX2" fmla="*/ 0 w 108828"/>
                <a:gd name="connsiteY2" fmla="*/ 0 h 772783"/>
                <a:gd name="connsiteX0" fmla="*/ 40557 w 108828"/>
                <a:gd name="connsiteY0" fmla="*/ 772783 h 772783"/>
                <a:gd name="connsiteX1" fmla="*/ 108828 w 108828"/>
                <a:gd name="connsiteY1" fmla="*/ 452264 h 772783"/>
                <a:gd name="connsiteX2" fmla="*/ 0 w 108828"/>
                <a:gd name="connsiteY2" fmla="*/ 0 h 772783"/>
                <a:gd name="connsiteX0" fmla="*/ 40557 w 108828"/>
                <a:gd name="connsiteY0" fmla="*/ 772783 h 772783"/>
                <a:gd name="connsiteX1" fmla="*/ 108828 w 108828"/>
                <a:gd name="connsiteY1" fmla="*/ 452264 h 772783"/>
                <a:gd name="connsiteX2" fmla="*/ 0 w 108828"/>
                <a:gd name="connsiteY2" fmla="*/ 0 h 772783"/>
              </a:gdLst>
              <a:ahLst/>
              <a:cxnLst>
                <a:cxn ang="0">
                  <a:pos x="connsiteX0" y="connsiteY0"/>
                </a:cxn>
                <a:cxn ang="0">
                  <a:pos x="connsiteX1" y="connsiteY1"/>
                </a:cxn>
                <a:cxn ang="0">
                  <a:pos x="connsiteX2" y="connsiteY2"/>
                </a:cxn>
              </a:cxnLst>
              <a:rect l="l" t="t" r="r" b="b"/>
              <a:pathLst>
                <a:path w="108828" h="772783">
                  <a:moveTo>
                    <a:pt x="40557" y="772783"/>
                  </a:moveTo>
                  <a:cubicBezTo>
                    <a:pt x="86091" y="683842"/>
                    <a:pt x="108828" y="555350"/>
                    <a:pt x="108828" y="452264"/>
                  </a:cubicBezTo>
                  <a:cubicBezTo>
                    <a:pt x="108828" y="289999"/>
                    <a:pt x="69640" y="135994"/>
                    <a:pt x="0" y="0"/>
                  </a:cubicBezTo>
                </a:path>
              </a:pathLst>
            </a:custGeom>
            <a:noFill/>
            <a:ln w="19050">
              <a:solidFill>
                <a:schemeClr val="tx1"/>
              </a:solidFill>
            </a:ln>
          </p:spPr>
          <p:txBody>
            <a:bodyPr vert="horz" wrap="square" lIns="89608" tIns="44805" rIns="89608" bIns="44805" numCol="1" anchor="t" anchorCtr="0" compatLnSpc="1">
              <a:prstTxWarp prst="textNoShape">
                <a:avLst/>
              </a:prstTxWarp>
              <a:noAutofit/>
            </a:bodyPr>
            <a:lstStyle/>
            <a:p>
              <a:pPr defTabSz="914009">
                <a:defRPr/>
              </a:pPr>
              <a:endParaRPr lang="en-US" kern="0" dirty="0"/>
            </a:p>
          </p:txBody>
        </p:sp>
        <p:sp>
          <p:nvSpPr>
            <p:cNvPr id="48" name="Freeform 176"/>
            <p:cNvSpPr>
              <a:spLocks/>
            </p:cNvSpPr>
            <p:nvPr/>
          </p:nvSpPr>
          <p:spPr bwMode="auto">
            <a:xfrm>
              <a:off x="2516358" y="3752208"/>
              <a:ext cx="604659" cy="648281"/>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w="19050">
              <a:solidFill>
                <a:schemeClr val="tx1"/>
              </a:solidFill>
            </a:ln>
            <a:extLst/>
          </p:spPr>
          <p:txBody>
            <a:bodyPr vert="horz" wrap="square" lIns="91427" tIns="45713" rIns="91427" bIns="45713" numCol="1" anchor="t" anchorCtr="0" compatLnSpc="1">
              <a:prstTxWarp prst="textNoShape">
                <a:avLst/>
              </a:prstTxWarp>
              <a:noAutofit/>
            </a:bodyPr>
            <a:lstStyle/>
            <a:p>
              <a:pPr defTabSz="932563">
                <a:defRPr/>
              </a:pPr>
              <a:endParaRPr lang="en-US" kern="0" dirty="0"/>
            </a:p>
          </p:txBody>
        </p:sp>
      </p:grpSp>
      <p:sp>
        <p:nvSpPr>
          <p:cNvPr id="49" name="Rectangle 48"/>
          <p:cNvSpPr/>
          <p:nvPr/>
        </p:nvSpPr>
        <p:spPr>
          <a:xfrm>
            <a:off x="4118780" y="4586272"/>
            <a:ext cx="1401346" cy="646331"/>
          </a:xfrm>
          <a:prstGeom prst="rect">
            <a:avLst/>
          </a:prstGeom>
          <a:ln>
            <a:noFill/>
          </a:ln>
        </p:spPr>
        <p:txBody>
          <a:bodyPr wrap="none">
            <a:spAutoFit/>
          </a:bodyPr>
          <a:lstStyle/>
          <a:p>
            <a:pPr algn="ctr" defTabSz="932563">
              <a:defRPr/>
            </a:pPr>
            <a:r>
              <a:rPr lang="en-US" b="1" kern="0" dirty="0">
                <a:solidFill>
                  <a:schemeClr val="bg1"/>
                </a:solidFill>
                <a:latin typeface="+mj-lt"/>
              </a:rPr>
              <a:t>Dashboards </a:t>
            </a:r>
          </a:p>
          <a:p>
            <a:pPr algn="ctr" defTabSz="932563">
              <a:defRPr/>
            </a:pPr>
            <a:r>
              <a:rPr lang="en-US" b="1" kern="0" dirty="0">
                <a:solidFill>
                  <a:schemeClr val="bg1"/>
                </a:solidFill>
                <a:latin typeface="+mj-lt"/>
              </a:rPr>
              <a:t>Interactivos</a:t>
            </a:r>
          </a:p>
        </p:txBody>
      </p:sp>
      <p:sp>
        <p:nvSpPr>
          <p:cNvPr id="50" name="Rectangle 49"/>
          <p:cNvSpPr/>
          <p:nvPr/>
        </p:nvSpPr>
        <p:spPr>
          <a:xfrm>
            <a:off x="7477365" y="4633506"/>
            <a:ext cx="1946367" cy="646331"/>
          </a:xfrm>
          <a:prstGeom prst="rect">
            <a:avLst/>
          </a:prstGeom>
          <a:ln>
            <a:noFill/>
          </a:ln>
        </p:spPr>
        <p:txBody>
          <a:bodyPr wrap="none">
            <a:spAutoFit/>
          </a:bodyPr>
          <a:lstStyle/>
          <a:p>
            <a:pPr algn="ctr" defTabSz="932563">
              <a:defRPr/>
            </a:pPr>
            <a:r>
              <a:rPr lang="en-US" b="1" kern="0" dirty="0">
                <a:solidFill>
                  <a:schemeClr val="bg1"/>
                </a:solidFill>
                <a:latin typeface="+mj-lt"/>
              </a:rPr>
              <a:t>Recomendaciones</a:t>
            </a:r>
          </a:p>
          <a:p>
            <a:pPr algn="ctr" defTabSz="932563">
              <a:defRPr/>
            </a:pPr>
            <a:r>
              <a:rPr lang="en-US" b="1" kern="0" dirty="0">
                <a:solidFill>
                  <a:schemeClr val="bg1"/>
                </a:solidFill>
                <a:latin typeface="+mj-lt"/>
              </a:rPr>
              <a:t>Automatización</a:t>
            </a:r>
          </a:p>
        </p:txBody>
      </p:sp>
      <p:sp>
        <p:nvSpPr>
          <p:cNvPr id="51" name="Rectangle 50"/>
          <p:cNvSpPr/>
          <p:nvPr/>
        </p:nvSpPr>
        <p:spPr>
          <a:xfrm>
            <a:off x="6039863" y="4639287"/>
            <a:ext cx="1216649" cy="644437"/>
          </a:xfrm>
          <a:prstGeom prst="rect">
            <a:avLst/>
          </a:prstGeom>
          <a:ln>
            <a:noFill/>
          </a:ln>
        </p:spPr>
        <p:txBody>
          <a:bodyPr wrap="none">
            <a:spAutoFit/>
          </a:bodyPr>
          <a:lstStyle/>
          <a:p>
            <a:pPr algn="ctr" defTabSz="932563">
              <a:defRPr/>
            </a:pPr>
            <a:r>
              <a:rPr lang="en-US" b="1" kern="0" dirty="0">
                <a:solidFill>
                  <a:schemeClr val="bg1"/>
                </a:solidFill>
                <a:latin typeface="+mj-lt"/>
              </a:rPr>
              <a:t>Modelos</a:t>
            </a:r>
          </a:p>
          <a:p>
            <a:pPr algn="ctr" defTabSz="932563">
              <a:defRPr/>
            </a:pPr>
            <a:r>
              <a:rPr lang="en-US" b="1" kern="0" dirty="0">
                <a:solidFill>
                  <a:schemeClr val="bg1"/>
                </a:solidFill>
                <a:latin typeface="+mj-lt"/>
              </a:rPr>
              <a:t>Predictivos</a:t>
            </a:r>
          </a:p>
        </p:txBody>
      </p:sp>
      <p:sp>
        <p:nvSpPr>
          <p:cNvPr id="52" name="Rectangle 51"/>
          <p:cNvSpPr/>
          <p:nvPr/>
        </p:nvSpPr>
        <p:spPr>
          <a:xfrm>
            <a:off x="2311891" y="4724751"/>
            <a:ext cx="1034356" cy="367477"/>
          </a:xfrm>
          <a:prstGeom prst="rect">
            <a:avLst/>
          </a:prstGeom>
          <a:ln>
            <a:noFill/>
          </a:ln>
        </p:spPr>
        <p:txBody>
          <a:bodyPr wrap="none">
            <a:spAutoFit/>
          </a:bodyPr>
          <a:lstStyle/>
          <a:p>
            <a:pPr algn="ctr" defTabSz="932563">
              <a:defRPr/>
            </a:pPr>
            <a:r>
              <a:rPr lang="en-US" b="1" kern="0" dirty="0">
                <a:solidFill>
                  <a:schemeClr val="bg1"/>
                </a:solidFill>
                <a:latin typeface="+mj-lt"/>
              </a:rPr>
              <a:t>Reportes</a:t>
            </a:r>
          </a:p>
        </p:txBody>
      </p:sp>
      <p:sp>
        <p:nvSpPr>
          <p:cNvPr id="53" name="TextBox 52"/>
          <p:cNvSpPr txBox="1"/>
          <p:nvPr/>
        </p:nvSpPr>
        <p:spPr>
          <a:xfrm>
            <a:off x="10020131" y="3818834"/>
            <a:ext cx="1444474" cy="690925"/>
          </a:xfrm>
          <a:prstGeom prst="rect">
            <a:avLst/>
          </a:prstGeom>
          <a:noFill/>
        </p:spPr>
        <p:txBody>
          <a:bodyPr wrap="square" lIns="182854" tIns="146284" rIns="182854" bIns="146284" rtlCol="0">
            <a:spAutoFit/>
          </a:bodyPr>
          <a:lstStyle/>
          <a:p>
            <a:pPr defTabSz="932563">
              <a:lnSpc>
                <a:spcPct val="90000"/>
              </a:lnSpc>
              <a:spcAft>
                <a:spcPts val="600"/>
              </a:spcAft>
              <a:defRPr/>
            </a:pPr>
            <a:r>
              <a:rPr lang="en-US" sz="2800" b="1" kern="0" spc="-50" dirty="0">
                <a:solidFill>
                  <a:schemeClr val="bg1"/>
                </a:solidFill>
                <a:latin typeface="Segoe UI Light"/>
              </a:rPr>
              <a:t>Insight</a:t>
            </a:r>
          </a:p>
        </p:txBody>
      </p:sp>
      <p:sp>
        <p:nvSpPr>
          <p:cNvPr id="54" name="Rectangle 53"/>
          <p:cNvSpPr/>
          <p:nvPr/>
        </p:nvSpPr>
        <p:spPr>
          <a:xfrm>
            <a:off x="4175676" y="2099673"/>
            <a:ext cx="1324402" cy="369332"/>
          </a:xfrm>
          <a:prstGeom prst="rect">
            <a:avLst/>
          </a:prstGeom>
          <a:ln>
            <a:noFill/>
          </a:ln>
        </p:spPr>
        <p:txBody>
          <a:bodyPr wrap="none">
            <a:spAutoFit/>
          </a:bodyPr>
          <a:lstStyle/>
          <a:p>
            <a:pPr algn="ctr" defTabSz="932563">
              <a:defRPr/>
            </a:pPr>
            <a:r>
              <a:rPr lang="en-US" b="1" kern="0" dirty="0">
                <a:solidFill>
                  <a:schemeClr val="bg1"/>
                </a:solidFill>
                <a:latin typeface="+mj-lt"/>
              </a:rPr>
              <a:t>Diagnóstico</a:t>
            </a:r>
          </a:p>
        </p:txBody>
      </p:sp>
      <p:sp>
        <p:nvSpPr>
          <p:cNvPr id="55" name="Rectangle 54"/>
          <p:cNvSpPr/>
          <p:nvPr/>
        </p:nvSpPr>
        <p:spPr>
          <a:xfrm>
            <a:off x="7814148" y="2084363"/>
            <a:ext cx="1292081" cy="367477"/>
          </a:xfrm>
          <a:prstGeom prst="rect">
            <a:avLst/>
          </a:prstGeom>
          <a:ln>
            <a:noFill/>
          </a:ln>
        </p:spPr>
        <p:txBody>
          <a:bodyPr wrap="none">
            <a:spAutoFit/>
          </a:bodyPr>
          <a:lstStyle/>
          <a:p>
            <a:pPr algn="ctr" defTabSz="932563">
              <a:defRPr/>
            </a:pPr>
            <a:r>
              <a:rPr lang="en-US" b="1" kern="0" dirty="0">
                <a:solidFill>
                  <a:schemeClr val="bg1"/>
                </a:solidFill>
                <a:latin typeface="+mj-lt"/>
              </a:rPr>
              <a:t>Prescriptivo</a:t>
            </a:r>
          </a:p>
        </p:txBody>
      </p:sp>
      <p:sp>
        <p:nvSpPr>
          <p:cNvPr id="56" name="Rectangle 55"/>
          <p:cNvSpPr/>
          <p:nvPr/>
        </p:nvSpPr>
        <p:spPr>
          <a:xfrm>
            <a:off x="6096000" y="2084363"/>
            <a:ext cx="1127074" cy="367477"/>
          </a:xfrm>
          <a:prstGeom prst="rect">
            <a:avLst/>
          </a:prstGeom>
          <a:ln>
            <a:noFill/>
          </a:ln>
        </p:spPr>
        <p:txBody>
          <a:bodyPr wrap="none">
            <a:spAutoFit/>
          </a:bodyPr>
          <a:lstStyle/>
          <a:p>
            <a:pPr algn="ctr" defTabSz="932563">
              <a:defRPr/>
            </a:pPr>
            <a:r>
              <a:rPr lang="en-US" b="1" kern="0" dirty="0">
                <a:solidFill>
                  <a:schemeClr val="bg1"/>
                </a:solidFill>
                <a:latin typeface="+mj-lt"/>
              </a:rPr>
              <a:t>Predictivo</a:t>
            </a:r>
          </a:p>
        </p:txBody>
      </p:sp>
      <p:sp>
        <p:nvSpPr>
          <p:cNvPr id="57" name="Rectangle 56"/>
          <p:cNvSpPr/>
          <p:nvPr/>
        </p:nvSpPr>
        <p:spPr>
          <a:xfrm>
            <a:off x="2244051" y="2099673"/>
            <a:ext cx="1246507" cy="367477"/>
          </a:xfrm>
          <a:prstGeom prst="rect">
            <a:avLst/>
          </a:prstGeom>
          <a:ln>
            <a:noFill/>
          </a:ln>
        </p:spPr>
        <p:txBody>
          <a:bodyPr wrap="none">
            <a:spAutoFit/>
          </a:bodyPr>
          <a:lstStyle/>
          <a:p>
            <a:pPr algn="ctr" defTabSz="932563">
              <a:defRPr/>
            </a:pPr>
            <a:r>
              <a:rPr lang="en-US" b="1" kern="0" dirty="0">
                <a:solidFill>
                  <a:schemeClr val="bg1"/>
                </a:solidFill>
                <a:latin typeface="+mj-lt"/>
              </a:rPr>
              <a:t>Descriptivo</a:t>
            </a:r>
          </a:p>
        </p:txBody>
      </p:sp>
      <p:cxnSp>
        <p:nvCxnSpPr>
          <p:cNvPr id="58" name="Straight Arrow Connector 57"/>
          <p:cNvCxnSpPr/>
          <p:nvPr/>
        </p:nvCxnSpPr>
        <p:spPr>
          <a:xfrm>
            <a:off x="2116162" y="1801514"/>
            <a:ext cx="3527620" cy="22299"/>
          </a:xfrm>
          <a:prstGeom prst="straightConnector1">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5691654" y="1812664"/>
            <a:ext cx="3527620" cy="22299"/>
          </a:xfrm>
          <a:prstGeom prst="straightConnector1">
            <a:avLst/>
          </a:prstGeom>
          <a:ln w="28575">
            <a:headEnd type="triangle"/>
            <a:tailEnd type="triangle"/>
          </a:ln>
        </p:spPr>
        <p:style>
          <a:lnRef idx="1">
            <a:schemeClr val="accent6"/>
          </a:lnRef>
          <a:fillRef idx="0">
            <a:schemeClr val="accent6"/>
          </a:fillRef>
          <a:effectRef idx="0">
            <a:schemeClr val="accent6"/>
          </a:effectRef>
          <a:fontRef idx="minor">
            <a:schemeClr val="tx1"/>
          </a:fontRef>
        </p:style>
      </p:cxnSp>
      <p:sp>
        <p:nvSpPr>
          <p:cNvPr id="60" name="Rectangle 59"/>
          <p:cNvSpPr/>
          <p:nvPr/>
        </p:nvSpPr>
        <p:spPr>
          <a:xfrm>
            <a:off x="3190106" y="1361854"/>
            <a:ext cx="1479893" cy="369332"/>
          </a:xfrm>
          <a:prstGeom prst="rect">
            <a:avLst/>
          </a:prstGeom>
          <a:ln>
            <a:noFill/>
          </a:ln>
        </p:spPr>
        <p:txBody>
          <a:bodyPr wrap="none">
            <a:spAutoFit/>
          </a:bodyPr>
          <a:lstStyle/>
          <a:p>
            <a:pPr algn="ctr" defTabSz="932563">
              <a:defRPr/>
            </a:pPr>
            <a:r>
              <a:rPr lang="en-US" b="1" kern="0" dirty="0">
                <a:solidFill>
                  <a:schemeClr val="bg1"/>
                </a:solidFill>
                <a:latin typeface="+mj-lt"/>
              </a:rPr>
              <a:t>BI Tradicional</a:t>
            </a:r>
          </a:p>
        </p:txBody>
      </p:sp>
      <p:sp>
        <p:nvSpPr>
          <p:cNvPr id="61" name="Rectangle 60"/>
          <p:cNvSpPr/>
          <p:nvPr/>
        </p:nvSpPr>
        <p:spPr>
          <a:xfrm>
            <a:off x="6409752" y="1359930"/>
            <a:ext cx="1923925" cy="369332"/>
          </a:xfrm>
          <a:prstGeom prst="rect">
            <a:avLst/>
          </a:prstGeom>
          <a:ln>
            <a:noFill/>
          </a:ln>
        </p:spPr>
        <p:txBody>
          <a:bodyPr wrap="none">
            <a:spAutoFit/>
          </a:bodyPr>
          <a:lstStyle/>
          <a:p>
            <a:pPr algn="ctr" defTabSz="932563">
              <a:defRPr/>
            </a:pPr>
            <a:r>
              <a:rPr lang="en-US" b="1" kern="0" dirty="0">
                <a:solidFill>
                  <a:schemeClr val="bg1"/>
                </a:solidFill>
                <a:latin typeface="+mj-lt"/>
              </a:rPr>
              <a:t>Análisis Avanzado</a:t>
            </a:r>
          </a:p>
        </p:txBody>
      </p:sp>
      <p:cxnSp>
        <p:nvCxnSpPr>
          <p:cNvPr id="62" name="Straight Connector 61"/>
          <p:cNvCxnSpPr/>
          <p:nvPr/>
        </p:nvCxnSpPr>
        <p:spPr>
          <a:xfrm>
            <a:off x="5698163" y="1149269"/>
            <a:ext cx="12054" cy="4991103"/>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986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08" y="856175"/>
            <a:ext cx="11191043" cy="664889"/>
          </a:xfrm>
        </p:spPr>
        <p:txBody>
          <a:bodyPr>
            <a:noAutofit/>
          </a:bodyPr>
          <a:lstStyle/>
          <a:p>
            <a:r>
              <a:rPr lang="es-EC" b="1" dirty="0">
                <a:solidFill>
                  <a:schemeClr val="bg1"/>
                </a:solidFill>
              </a:rPr>
              <a:t>Los datos en la Organización</a:t>
            </a:r>
            <a:br>
              <a:rPr lang="es-EC" b="1" dirty="0">
                <a:solidFill>
                  <a:schemeClr val="bg1"/>
                </a:solidFill>
              </a:rPr>
            </a:br>
            <a:endParaRPr lang="en-US" b="1" dirty="0">
              <a:solidFill>
                <a:schemeClr val="bg1"/>
              </a:solidFill>
            </a:endParaRPr>
          </a:p>
        </p:txBody>
      </p:sp>
      <p:sp>
        <p:nvSpPr>
          <p:cNvPr id="6" name="Rectangle 5"/>
          <p:cNvSpPr/>
          <p:nvPr/>
        </p:nvSpPr>
        <p:spPr bwMode="auto">
          <a:xfrm>
            <a:off x="723275" y="1785554"/>
            <a:ext cx="1718148" cy="404565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441423" y="5229308"/>
            <a:ext cx="3361593"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882324" y="1792594"/>
            <a:ext cx="1898716" cy="403433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9781039" y="1792594"/>
            <a:ext cx="1774036" cy="403433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968141" y="5233593"/>
            <a:ext cx="3189219" cy="5976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2441423" y="4431807"/>
            <a:ext cx="3809805"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2441422" y="3614042"/>
            <a:ext cx="5116432"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bg2"/>
              </a:solidFill>
              <a:ea typeface="Segoe UI" pitchFamily="34" charset="0"/>
              <a:cs typeface="Segoe UI" pitchFamily="34" charset="0"/>
            </a:endParaRPr>
          </a:p>
        </p:txBody>
      </p:sp>
      <p:sp>
        <p:nvSpPr>
          <p:cNvPr id="18" name="Rectangle 17"/>
          <p:cNvSpPr/>
          <p:nvPr/>
        </p:nvSpPr>
        <p:spPr bwMode="auto">
          <a:xfrm>
            <a:off x="5199577" y="2739442"/>
            <a:ext cx="2951958"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984098" y="3309573"/>
            <a:ext cx="1132857"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Datos</a:t>
            </a:r>
            <a:endParaRPr lang="en-US" sz="2353" dirty="0">
              <a:solidFill>
                <a:schemeClr val="bg2"/>
              </a:solidFill>
            </a:endParaRPr>
          </a:p>
        </p:txBody>
      </p:sp>
      <p:sp>
        <p:nvSpPr>
          <p:cNvPr id="21" name="TextBox 20"/>
          <p:cNvSpPr txBox="1"/>
          <p:nvPr/>
        </p:nvSpPr>
        <p:spPr>
          <a:xfrm>
            <a:off x="8157310" y="3177540"/>
            <a:ext cx="1495117"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Decisión</a:t>
            </a:r>
            <a:endParaRPr lang="en-US" sz="2353" dirty="0">
              <a:solidFill>
                <a:schemeClr val="bg2"/>
              </a:solidFill>
            </a:endParaRPr>
          </a:p>
        </p:txBody>
      </p:sp>
      <p:sp>
        <p:nvSpPr>
          <p:cNvPr id="22" name="TextBox 21"/>
          <p:cNvSpPr txBox="1"/>
          <p:nvPr/>
        </p:nvSpPr>
        <p:spPr>
          <a:xfrm>
            <a:off x="9996148" y="3142117"/>
            <a:ext cx="1259394"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Acción</a:t>
            </a:r>
            <a:endParaRPr lang="en-US" sz="2353" dirty="0">
              <a:solidFill>
                <a:schemeClr val="bg2"/>
              </a:solidFill>
            </a:endParaRPr>
          </a:p>
        </p:txBody>
      </p:sp>
      <p:sp>
        <p:nvSpPr>
          <p:cNvPr id="23" name="Rectangle 22"/>
          <p:cNvSpPr/>
          <p:nvPr/>
        </p:nvSpPr>
        <p:spPr bwMode="auto">
          <a:xfrm>
            <a:off x="2435598" y="1792594"/>
            <a:ext cx="8067823"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2750190" y="5211403"/>
            <a:ext cx="1904460"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¿Qué pasó?</a:t>
            </a:r>
            <a:endParaRPr lang="en-US" sz="2353" dirty="0">
              <a:solidFill>
                <a:schemeClr val="bg2"/>
              </a:solidFill>
            </a:endParaRPr>
          </a:p>
        </p:txBody>
      </p:sp>
      <p:sp>
        <p:nvSpPr>
          <p:cNvPr id="25" name="TextBox 24"/>
          <p:cNvSpPr txBox="1"/>
          <p:nvPr/>
        </p:nvSpPr>
        <p:spPr>
          <a:xfrm>
            <a:off x="5164260" y="5229308"/>
            <a:ext cx="2490625"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Proceso Manual</a:t>
            </a:r>
            <a:endParaRPr lang="en-US" sz="2353" dirty="0">
              <a:solidFill>
                <a:schemeClr val="bg2"/>
              </a:solidFill>
            </a:endParaRPr>
          </a:p>
        </p:txBody>
      </p:sp>
      <p:sp>
        <p:nvSpPr>
          <p:cNvPr id="26" name="TextBox 25"/>
          <p:cNvSpPr txBox="1"/>
          <p:nvPr/>
        </p:nvSpPr>
        <p:spPr>
          <a:xfrm>
            <a:off x="2946328" y="4431807"/>
            <a:ext cx="1575829"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¿Porqué?</a:t>
            </a:r>
            <a:endParaRPr lang="en-US" sz="2353" dirty="0">
              <a:solidFill>
                <a:schemeClr val="bg2"/>
              </a:solidFill>
            </a:endParaRPr>
          </a:p>
        </p:txBody>
      </p:sp>
      <p:sp>
        <p:nvSpPr>
          <p:cNvPr id="27" name="TextBox 26"/>
          <p:cNvSpPr txBox="1"/>
          <p:nvPr/>
        </p:nvSpPr>
        <p:spPr>
          <a:xfrm>
            <a:off x="2983987" y="3578232"/>
            <a:ext cx="2140183"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¿Qué pasará?</a:t>
            </a:r>
            <a:endParaRPr lang="en-US" sz="2353" dirty="0">
              <a:solidFill>
                <a:schemeClr val="bg2"/>
              </a:solidFill>
            </a:endParaRPr>
          </a:p>
        </p:txBody>
      </p:sp>
      <p:sp>
        <p:nvSpPr>
          <p:cNvPr id="29" name="Rectangle 28"/>
          <p:cNvSpPr/>
          <p:nvPr/>
        </p:nvSpPr>
        <p:spPr bwMode="auto">
          <a:xfrm>
            <a:off x="6164430" y="4431807"/>
            <a:ext cx="2001726" cy="5976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398444" y="3611567"/>
            <a:ext cx="740320" cy="5976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Diamond 30"/>
          <p:cNvSpPr/>
          <p:nvPr/>
        </p:nvSpPr>
        <p:spPr bwMode="auto">
          <a:xfrm>
            <a:off x="7882323" y="5242768"/>
            <a:ext cx="567670" cy="601679"/>
          </a:xfrm>
          <a:prstGeom prst="diamond">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Diamond 31"/>
          <p:cNvSpPr/>
          <p:nvPr/>
        </p:nvSpPr>
        <p:spPr bwMode="auto">
          <a:xfrm>
            <a:off x="7889880" y="4427745"/>
            <a:ext cx="567670" cy="601679"/>
          </a:xfrm>
          <a:prstGeom prst="diamond">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Diamond 32"/>
          <p:cNvSpPr/>
          <p:nvPr/>
        </p:nvSpPr>
        <p:spPr bwMode="auto">
          <a:xfrm>
            <a:off x="7859535" y="3607954"/>
            <a:ext cx="567670" cy="601679"/>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4" name="Diamond 33"/>
          <p:cNvSpPr/>
          <p:nvPr/>
        </p:nvSpPr>
        <p:spPr bwMode="auto">
          <a:xfrm>
            <a:off x="7870587" y="2735380"/>
            <a:ext cx="567670" cy="601679"/>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35" name="Diamond 34"/>
          <p:cNvSpPr/>
          <p:nvPr/>
        </p:nvSpPr>
        <p:spPr bwMode="auto">
          <a:xfrm>
            <a:off x="10213333" y="1795572"/>
            <a:ext cx="567670" cy="601679"/>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2435599" y="1785556"/>
            <a:ext cx="2763977" cy="15515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bg2"/>
              </a:solidFill>
              <a:ea typeface="Segoe UI" pitchFamily="34" charset="0"/>
              <a:cs typeface="Segoe UI" pitchFamily="34" charset="0"/>
            </a:endParaRPr>
          </a:p>
        </p:txBody>
      </p:sp>
      <p:sp>
        <p:nvSpPr>
          <p:cNvPr id="28" name="TextBox 27"/>
          <p:cNvSpPr txBox="1"/>
          <p:nvPr/>
        </p:nvSpPr>
        <p:spPr>
          <a:xfrm>
            <a:off x="2316051" y="2261775"/>
            <a:ext cx="2772739"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¿Qué debo hacer?</a:t>
            </a:r>
            <a:endParaRPr lang="en-US" sz="2353" dirty="0">
              <a:solidFill>
                <a:schemeClr val="bg2"/>
              </a:solidFill>
            </a:endParaRPr>
          </a:p>
        </p:txBody>
      </p:sp>
      <p:sp>
        <p:nvSpPr>
          <p:cNvPr id="37" name="TextBox 36"/>
          <p:cNvSpPr txBox="1"/>
          <p:nvPr/>
        </p:nvSpPr>
        <p:spPr>
          <a:xfrm>
            <a:off x="5250230" y="2757347"/>
            <a:ext cx="2609304" cy="615522"/>
          </a:xfrm>
          <a:prstGeom prst="rect">
            <a:avLst/>
          </a:prstGeom>
          <a:noFill/>
        </p:spPr>
        <p:txBody>
          <a:bodyPr wrap="none" lIns="179285" tIns="143428" rIns="179285" bIns="143428" rtlCol="0">
            <a:spAutoFit/>
          </a:bodyPr>
          <a:lstStyle/>
          <a:p>
            <a:pPr>
              <a:lnSpc>
                <a:spcPct val="90000"/>
              </a:lnSpc>
              <a:spcAft>
                <a:spcPts val="588"/>
              </a:spcAft>
            </a:pPr>
            <a:r>
              <a:rPr lang="es-EC" sz="2353" dirty="0">
                <a:solidFill>
                  <a:schemeClr val="bg2"/>
                </a:solidFill>
              </a:rPr>
              <a:t>Decisión soporte</a:t>
            </a:r>
            <a:endParaRPr lang="en-US" sz="2353" dirty="0">
              <a:solidFill>
                <a:schemeClr val="bg2"/>
              </a:solidFill>
            </a:endParaRPr>
          </a:p>
        </p:txBody>
      </p:sp>
      <p:sp>
        <p:nvSpPr>
          <p:cNvPr id="38" name="TextBox 37"/>
          <p:cNvSpPr txBox="1"/>
          <p:nvPr/>
        </p:nvSpPr>
        <p:spPr>
          <a:xfrm>
            <a:off x="5162233" y="1783642"/>
            <a:ext cx="3064220" cy="615522"/>
          </a:xfrm>
          <a:prstGeom prst="rect">
            <a:avLst/>
          </a:prstGeom>
          <a:solidFill>
            <a:schemeClr val="bg1"/>
          </a:solidFill>
        </p:spPr>
        <p:txBody>
          <a:bodyPr wrap="none" lIns="179285" tIns="143428" rIns="179285" bIns="143428" rtlCol="0">
            <a:spAutoFit/>
          </a:bodyPr>
          <a:lstStyle/>
          <a:p>
            <a:pPr>
              <a:lnSpc>
                <a:spcPct val="90000"/>
              </a:lnSpc>
              <a:spcAft>
                <a:spcPts val="588"/>
              </a:spcAft>
            </a:pPr>
            <a:r>
              <a:rPr lang="es-EC" sz="2353" dirty="0">
                <a:solidFill>
                  <a:schemeClr val="bg2"/>
                </a:solidFill>
              </a:rPr>
              <a:t>Decisión automática</a:t>
            </a:r>
          </a:p>
        </p:txBody>
      </p:sp>
    </p:spTree>
    <p:extLst>
      <p:ext uri="{BB962C8B-B14F-4D97-AF65-F5344CB8AC3E}">
        <p14:creationId xmlns:p14="http://schemas.microsoft.com/office/powerpoint/2010/main" val="2911550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5" grpId="0" animBg="1"/>
      <p:bldP spid="16" grpId="0" animBg="1"/>
      <p:bldP spid="17" grpId="0" animBg="1"/>
      <p:bldP spid="18" grpId="0" animBg="1"/>
      <p:bldP spid="21" grpId="0"/>
      <p:bldP spid="22" grpId="0"/>
      <p:bldP spid="23" grpId="0" animBg="1"/>
      <p:bldP spid="25" grpId="0"/>
      <p:bldP spid="26" grpId="0"/>
      <p:bldP spid="27" grpId="0"/>
      <p:bldP spid="29" grpId="0" animBg="1"/>
      <p:bldP spid="30" grpId="0" animBg="1"/>
      <p:bldP spid="31" grpId="0" animBg="1"/>
      <p:bldP spid="32" grpId="0" animBg="1"/>
      <p:bldP spid="33" grpId="0" animBg="1"/>
      <p:bldP spid="34" grpId="0" animBg="1"/>
      <p:bldP spid="35" grpId="0" animBg="1"/>
      <p:bldP spid="36" grpId="0" animBg="1"/>
      <p:bldP spid="28" grpId="0"/>
      <p:bldP spid="37"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0"/>
          <p:cNvSpPr txBox="1">
            <a:spLocks/>
          </p:cNvSpPr>
          <p:nvPr/>
        </p:nvSpPr>
        <p:spPr>
          <a:xfrm>
            <a:off x="1833259" y="-87308"/>
            <a:ext cx="9091474" cy="665056"/>
          </a:xfrm>
          <a:prstGeom prst="rect">
            <a:avLst/>
          </a:prstGeom>
          <a:noFill/>
        </p:spPr>
        <p:txBody>
          <a:bodyPr vert="horz" wrap="square" lIns="0" tIns="91427" rIns="0" bIns="91427" rtlCol="0" anchor="t">
            <a:noAutofit/>
          </a:bodyPr>
          <a:lstStyle>
            <a:lvl1pPr defTabSz="914367">
              <a:lnSpc>
                <a:spcPct val="90000"/>
              </a:lnSpc>
              <a:spcBef>
                <a:spcPct val="0"/>
              </a:spcBef>
              <a:buNone/>
              <a:defRPr lang="en-US" sz="5294" b="0" cap="none" spc="-100" baseline="0" dirty="0" smtClean="0">
                <a:ln w="3175">
                  <a:noFill/>
                </a:ln>
                <a:solidFill>
                  <a:schemeClr val="tx2"/>
                </a:solidFill>
                <a:effectLst/>
                <a:latin typeface="+mj-lt"/>
                <a:cs typeface="Segoe UI" pitchFamily="34" charset="0"/>
              </a:defRPr>
            </a:lvl1pPr>
          </a:lstStyle>
          <a:p>
            <a:pPr marL="168243"/>
            <a:r>
              <a:rPr lang="es-PE" sz="4400" b="1" dirty="0" smtClean="0">
                <a:solidFill>
                  <a:schemeClr val="bg1"/>
                </a:solidFill>
              </a:rPr>
              <a:t>Nuestro </a:t>
            </a:r>
            <a:r>
              <a:rPr lang="es-PE" sz="4400" b="1" dirty="0">
                <a:solidFill>
                  <a:schemeClr val="bg1"/>
                </a:solidFill>
              </a:rPr>
              <a:t>día a día …</a:t>
            </a:r>
          </a:p>
          <a:p>
            <a:pPr marL="168243"/>
            <a:endParaRPr lang="es-PE" sz="3600" dirty="0">
              <a:solidFill>
                <a:schemeClr val="tx1"/>
              </a:solidFill>
            </a:endParaRPr>
          </a:p>
        </p:txBody>
      </p:sp>
      <p:pic>
        <p:nvPicPr>
          <p:cNvPr id="40" name="Imagen 39"/>
          <p:cNvPicPr>
            <a:picLocks noChangeAspect="1"/>
          </p:cNvPicPr>
          <p:nvPr/>
        </p:nvPicPr>
        <p:blipFill>
          <a:blip r:embed="rId3"/>
          <a:stretch>
            <a:fillRect/>
          </a:stretch>
        </p:blipFill>
        <p:spPr>
          <a:xfrm>
            <a:off x="1833259" y="958653"/>
            <a:ext cx="8334832" cy="4588824"/>
          </a:xfrm>
          <a:prstGeom prst="rect">
            <a:avLst/>
          </a:prstGeom>
        </p:spPr>
      </p:pic>
      <p:sp>
        <p:nvSpPr>
          <p:cNvPr id="42" name="Rectángulo 41"/>
          <p:cNvSpPr/>
          <p:nvPr/>
        </p:nvSpPr>
        <p:spPr>
          <a:xfrm>
            <a:off x="1657141" y="5978620"/>
            <a:ext cx="8687067" cy="374793"/>
          </a:xfrm>
          <a:prstGeom prst="rect">
            <a:avLst/>
          </a:prstGeom>
        </p:spPr>
        <p:txBody>
          <a:bodyPr wrap="square">
            <a:spAutoFit/>
          </a:bodyPr>
          <a:lstStyle/>
          <a:p>
            <a:r>
              <a:rPr lang="es-ES" dirty="0">
                <a:solidFill>
                  <a:schemeClr val="bg1"/>
                </a:solidFill>
              </a:rPr>
              <a:t>https://www.linkedin.com/pulse/data-driven-view-first-presidential-debate-ed-lee</a:t>
            </a:r>
          </a:p>
        </p:txBody>
      </p:sp>
      <p:sp>
        <p:nvSpPr>
          <p:cNvPr id="43" name="CuadroTexto 42"/>
          <p:cNvSpPr txBox="1"/>
          <p:nvPr/>
        </p:nvSpPr>
        <p:spPr>
          <a:xfrm>
            <a:off x="3675595" y="505456"/>
            <a:ext cx="3288401" cy="461665"/>
          </a:xfrm>
          <a:prstGeom prst="rect">
            <a:avLst/>
          </a:prstGeom>
          <a:noFill/>
        </p:spPr>
        <p:txBody>
          <a:bodyPr wrap="none" rtlCol="0">
            <a:spAutoFit/>
          </a:bodyPr>
          <a:lstStyle/>
          <a:p>
            <a:r>
              <a:rPr lang="es-ES" sz="2400" dirty="0">
                <a:solidFill>
                  <a:schemeClr val="bg1"/>
                </a:solidFill>
              </a:rPr>
              <a:t>DEBATE PRESIDENCIAL</a:t>
            </a:r>
          </a:p>
        </p:txBody>
      </p:sp>
      <p:sp>
        <p:nvSpPr>
          <p:cNvPr id="45" name="CuadroTexto 44"/>
          <p:cNvSpPr txBox="1"/>
          <p:nvPr/>
        </p:nvSpPr>
        <p:spPr>
          <a:xfrm>
            <a:off x="2703103" y="5516956"/>
            <a:ext cx="2118400" cy="461665"/>
          </a:xfrm>
          <a:prstGeom prst="rect">
            <a:avLst/>
          </a:prstGeom>
          <a:noFill/>
        </p:spPr>
        <p:txBody>
          <a:bodyPr wrap="none" rtlCol="0">
            <a:spAutoFit/>
          </a:bodyPr>
          <a:lstStyle/>
          <a:p>
            <a:r>
              <a:rPr lang="es-ES" sz="2400" dirty="0">
                <a:solidFill>
                  <a:schemeClr val="bg1"/>
                </a:solidFill>
              </a:rPr>
              <a:t>Donald </a:t>
            </a:r>
            <a:r>
              <a:rPr lang="es-ES" sz="2400" dirty="0" err="1">
                <a:solidFill>
                  <a:schemeClr val="bg1"/>
                </a:solidFill>
              </a:rPr>
              <a:t>Trump</a:t>
            </a:r>
            <a:endParaRPr lang="es-ES" sz="2400" dirty="0">
              <a:solidFill>
                <a:schemeClr val="bg1"/>
              </a:solidFill>
            </a:endParaRPr>
          </a:p>
        </p:txBody>
      </p:sp>
      <p:sp>
        <p:nvSpPr>
          <p:cNvPr id="46" name="CuadroTexto 45"/>
          <p:cNvSpPr txBox="1"/>
          <p:nvPr/>
        </p:nvSpPr>
        <p:spPr>
          <a:xfrm>
            <a:off x="6963996" y="5516955"/>
            <a:ext cx="2113335" cy="461665"/>
          </a:xfrm>
          <a:prstGeom prst="rect">
            <a:avLst/>
          </a:prstGeom>
          <a:noFill/>
        </p:spPr>
        <p:txBody>
          <a:bodyPr wrap="none" rtlCol="0">
            <a:spAutoFit/>
          </a:bodyPr>
          <a:lstStyle/>
          <a:p>
            <a:r>
              <a:rPr lang="es-ES" sz="2400" dirty="0">
                <a:solidFill>
                  <a:schemeClr val="bg1"/>
                </a:solidFill>
              </a:rPr>
              <a:t>Hillary Clinton</a:t>
            </a:r>
          </a:p>
        </p:txBody>
      </p:sp>
    </p:spTree>
    <p:extLst>
      <p:ext uri="{BB962C8B-B14F-4D97-AF65-F5344CB8AC3E}">
        <p14:creationId xmlns:p14="http://schemas.microsoft.com/office/powerpoint/2010/main" val="348986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adroTexto 50"/>
          <p:cNvSpPr txBox="1"/>
          <p:nvPr/>
        </p:nvSpPr>
        <p:spPr>
          <a:xfrm>
            <a:off x="1178355" y="441786"/>
            <a:ext cx="10152203" cy="769441"/>
          </a:xfrm>
          <a:prstGeom prst="rect">
            <a:avLst/>
          </a:prstGeom>
          <a:noFill/>
        </p:spPr>
        <p:txBody>
          <a:bodyPr wrap="none" rtlCol="0">
            <a:spAutoFit/>
          </a:bodyPr>
          <a:lstStyle/>
          <a:p>
            <a:r>
              <a:rPr lang="es-ES" sz="4400" b="1" dirty="0">
                <a:solidFill>
                  <a:schemeClr val="bg1"/>
                </a:solidFill>
              </a:rPr>
              <a:t>Word Cloud en el Debate Presidencial</a:t>
            </a:r>
          </a:p>
        </p:txBody>
      </p:sp>
      <p:pic>
        <p:nvPicPr>
          <p:cNvPr id="8" name="Imagen 7"/>
          <p:cNvPicPr>
            <a:picLocks noChangeAspect="1"/>
          </p:cNvPicPr>
          <p:nvPr/>
        </p:nvPicPr>
        <p:blipFill>
          <a:blip r:embed="rId3"/>
          <a:stretch>
            <a:fillRect/>
          </a:stretch>
        </p:blipFill>
        <p:spPr>
          <a:xfrm>
            <a:off x="1178355" y="1538314"/>
            <a:ext cx="9323652" cy="4350320"/>
          </a:xfrm>
          <a:prstGeom prst="rect">
            <a:avLst/>
          </a:prstGeom>
        </p:spPr>
      </p:pic>
    </p:spTree>
    <p:extLst>
      <p:ext uri="{BB962C8B-B14F-4D97-AF65-F5344CB8AC3E}">
        <p14:creationId xmlns:p14="http://schemas.microsoft.com/office/powerpoint/2010/main" val="288739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30873" y="441786"/>
            <a:ext cx="10010817" cy="769441"/>
          </a:xfrm>
          <a:prstGeom prst="rect">
            <a:avLst/>
          </a:prstGeom>
          <a:noFill/>
        </p:spPr>
        <p:txBody>
          <a:bodyPr wrap="none" rtlCol="0">
            <a:spAutoFit/>
          </a:bodyPr>
          <a:lstStyle/>
          <a:p>
            <a:r>
              <a:rPr lang="es-ES" sz="4400" b="1" dirty="0">
                <a:solidFill>
                  <a:schemeClr val="bg1"/>
                </a:solidFill>
              </a:rPr>
              <a:t>Estadísticas en el Debate Presidencial</a:t>
            </a:r>
          </a:p>
        </p:txBody>
      </p:sp>
      <p:pic>
        <p:nvPicPr>
          <p:cNvPr id="5" name="Imagen 4"/>
          <p:cNvPicPr>
            <a:picLocks noChangeAspect="1"/>
          </p:cNvPicPr>
          <p:nvPr/>
        </p:nvPicPr>
        <p:blipFill>
          <a:blip r:embed="rId2"/>
          <a:stretch>
            <a:fillRect/>
          </a:stretch>
        </p:blipFill>
        <p:spPr>
          <a:xfrm>
            <a:off x="424133" y="1651856"/>
            <a:ext cx="5746842" cy="3516424"/>
          </a:xfrm>
          <a:prstGeom prst="rect">
            <a:avLst/>
          </a:prstGeom>
        </p:spPr>
      </p:pic>
      <p:pic>
        <p:nvPicPr>
          <p:cNvPr id="6" name="Imagen 5"/>
          <p:cNvPicPr>
            <a:picLocks noChangeAspect="1"/>
          </p:cNvPicPr>
          <p:nvPr/>
        </p:nvPicPr>
        <p:blipFill>
          <a:blip r:embed="rId3"/>
          <a:stretch>
            <a:fillRect/>
          </a:stretch>
        </p:blipFill>
        <p:spPr>
          <a:xfrm>
            <a:off x="7038688" y="1697066"/>
            <a:ext cx="4199930" cy="3426002"/>
          </a:xfrm>
          <a:prstGeom prst="rect">
            <a:avLst/>
          </a:prstGeom>
        </p:spPr>
      </p:pic>
    </p:spTree>
    <p:extLst>
      <p:ext uri="{BB962C8B-B14F-4D97-AF65-F5344CB8AC3E}">
        <p14:creationId xmlns:p14="http://schemas.microsoft.com/office/powerpoint/2010/main" val="398564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825" y="181747"/>
            <a:ext cx="10192214" cy="769441"/>
          </a:xfrm>
          <a:prstGeom prst="rect">
            <a:avLst/>
          </a:prstGeom>
          <a:noFill/>
        </p:spPr>
        <p:txBody>
          <a:bodyPr wrap="none" rtlCol="0">
            <a:spAutoFit/>
          </a:bodyPr>
          <a:lstStyle/>
          <a:p>
            <a:r>
              <a:rPr lang="es-ES" sz="4400" b="1" dirty="0">
                <a:solidFill>
                  <a:schemeClr val="bg1"/>
                </a:solidFill>
              </a:rPr>
              <a:t>Proceso de Text Mining en el Negocio</a:t>
            </a:r>
          </a:p>
        </p:txBody>
      </p:sp>
      <p:pic>
        <p:nvPicPr>
          <p:cNvPr id="3" name="Picture 4" descr="http://ayudamemac.com/blog/wp-content/uploads/2008/07/img_9096.jpg"/>
          <p:cNvPicPr>
            <a:picLocks noChangeAspect="1" noChangeArrowheads="1"/>
          </p:cNvPicPr>
          <p:nvPr/>
        </p:nvPicPr>
        <p:blipFill rotWithShape="1">
          <a:blip r:embed="rId2"/>
          <a:srcRect r="17358" b="11748"/>
          <a:stretch/>
        </p:blipFill>
        <p:spPr bwMode="auto">
          <a:xfrm>
            <a:off x="1860451" y="2139797"/>
            <a:ext cx="3318017" cy="23608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6" descr="http://www.todowow.com/wp-content/uploads/encuesta-habitos-internet.jpg"/>
          <p:cNvPicPr>
            <a:picLocks noChangeAspect="1" noChangeArrowheads="1"/>
          </p:cNvPicPr>
          <p:nvPr/>
        </p:nvPicPr>
        <p:blipFill>
          <a:blip r:embed="rId3"/>
          <a:srcRect/>
          <a:stretch>
            <a:fillRect/>
          </a:stretch>
        </p:blipFill>
        <p:spPr bwMode="auto">
          <a:xfrm>
            <a:off x="6442761" y="2133387"/>
            <a:ext cx="3489209" cy="23142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2 CuadroTexto"/>
          <p:cNvSpPr txBox="1">
            <a:spLocks noChangeArrowheads="1"/>
          </p:cNvSpPr>
          <p:nvPr/>
        </p:nvSpPr>
        <p:spPr bwMode="auto">
          <a:xfrm>
            <a:off x="3272301" y="4915259"/>
            <a:ext cx="885531" cy="36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PE" altLang="es-ES" sz="1765" dirty="0"/>
              <a:t>Cliente</a:t>
            </a:r>
          </a:p>
        </p:txBody>
      </p:sp>
      <p:sp>
        <p:nvSpPr>
          <p:cNvPr id="6" name="6 CuadroTexto"/>
          <p:cNvSpPr txBox="1">
            <a:spLocks noChangeArrowheads="1"/>
          </p:cNvSpPr>
          <p:nvPr/>
        </p:nvSpPr>
        <p:spPr bwMode="auto">
          <a:xfrm>
            <a:off x="6943110" y="4779863"/>
            <a:ext cx="24885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s-PE" altLang="es-ES" sz="1765" dirty="0"/>
              <a:t>Preguntas Cerradas</a:t>
            </a:r>
          </a:p>
          <a:p>
            <a:pPr eaLnBrk="1" hangingPunct="1">
              <a:buFont typeface="Wingdings" panose="05000000000000000000" pitchFamily="2" charset="2"/>
              <a:buChar char="Ø"/>
            </a:pPr>
            <a:r>
              <a:rPr lang="es-PE" altLang="es-ES" sz="1765" dirty="0"/>
              <a:t>Preguntas Abiertas</a:t>
            </a:r>
          </a:p>
        </p:txBody>
      </p:sp>
      <p:sp>
        <p:nvSpPr>
          <p:cNvPr id="7" name="CuadroTexto 6"/>
          <p:cNvSpPr txBox="1"/>
          <p:nvPr/>
        </p:nvSpPr>
        <p:spPr>
          <a:xfrm>
            <a:off x="4947374" y="1096348"/>
            <a:ext cx="896425" cy="896425"/>
          </a:xfrm>
          <a:prstGeom prst="rect">
            <a:avLst/>
          </a:prstGeom>
          <a:noFill/>
        </p:spPr>
        <p:txBody>
          <a:bodyPr wrap="none" lIns="179285" tIns="143428" rIns="179285" bIns="143428" rtlCol="0">
            <a:noAutofit/>
          </a:bodyPr>
          <a:lstStyle/>
          <a:p>
            <a:pPr>
              <a:lnSpc>
                <a:spcPct val="90000"/>
              </a:lnSpc>
              <a:spcAft>
                <a:spcPts val="588"/>
              </a:spcAft>
            </a:pPr>
            <a:r>
              <a:rPr lang="es-ES" sz="2353" b="1" dirty="0">
                <a:solidFill>
                  <a:schemeClr val="bg1"/>
                </a:solidFill>
              </a:rPr>
              <a:t>Encuestas</a:t>
            </a:r>
          </a:p>
        </p:txBody>
      </p:sp>
    </p:spTree>
    <p:extLst>
      <p:ext uri="{BB962C8B-B14F-4D97-AF65-F5344CB8AC3E}">
        <p14:creationId xmlns:p14="http://schemas.microsoft.com/office/powerpoint/2010/main" val="124307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SS_24HOP">
  <a:themeElements>
    <a:clrScheme name="24HOP 1">
      <a:dk1>
        <a:srgbClr val="101820"/>
      </a:dk1>
      <a:lt1>
        <a:srgbClr val="2CCCD3"/>
      </a:lt1>
      <a:dk2>
        <a:srgbClr val="007377"/>
      </a:dk2>
      <a:lt2>
        <a:srgbClr val="FFFFFF"/>
      </a:lt2>
      <a:accent1>
        <a:srgbClr val="6558B1"/>
      </a:accent1>
      <a:accent2>
        <a:srgbClr val="2E008B"/>
      </a:accent2>
      <a:accent3>
        <a:srgbClr val="FFFFFF"/>
      </a:accent3>
      <a:accent4>
        <a:srgbClr val="FFFFFF"/>
      </a:accent4>
      <a:accent5>
        <a:srgbClr val="FFFFFF"/>
      </a:accent5>
      <a:accent6>
        <a:srgbClr val="FFFFFF"/>
      </a:accent6>
      <a:hlink>
        <a:srgbClr val="6558B1"/>
      </a:hlink>
      <a:folHlink>
        <a:srgbClr val="2E008B"/>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_24HOP" id="{88EA49C4-A323-40B6-AD82-F7B5D272EA79}" vid="{0F48CC15-6DAE-49C2-99F9-A3BED7AC2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0DC20590E7724E80D8E112CDBBE179" ma:contentTypeVersion="1" ma:contentTypeDescription="Create a new document." ma:contentTypeScope="" ma:versionID="83608c2eebdbf80f97ecd08efe9bb342">
  <xsd:schema xmlns:xsd="http://www.w3.org/2001/XMLSchema" xmlns:xs="http://www.w3.org/2001/XMLSchema" xmlns:p="http://schemas.microsoft.com/office/2006/metadata/properties" xmlns:ns3="8a4f39a0-2e21-4fb7-925a-13d0d5fc716e" targetNamespace="http://schemas.microsoft.com/office/2006/metadata/properties" ma:root="true" ma:fieldsID="530df634ce893086e1f367a5bd94e51c" ns3:_="">
    <xsd:import namespace="8a4f39a0-2e21-4fb7-925a-13d0d5fc716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f39a0-2e21-4fb7-925a-13d0d5fc71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1102F1-D91B-48C8-9E3E-BC1E9153C1A2}">
  <ds:schemaRefs>
    <ds:schemaRef ds:uri="http://schemas.microsoft.com/sharepoint/v3/contenttype/forms"/>
  </ds:schemaRefs>
</ds:datastoreItem>
</file>

<file path=customXml/itemProps2.xml><?xml version="1.0" encoding="utf-8"?>
<ds:datastoreItem xmlns:ds="http://schemas.openxmlformats.org/officeDocument/2006/customXml" ds:itemID="{8543C758-2B4C-40E6-B59B-412117B122A8}">
  <ds:schemaRefs>
    <ds:schemaRef ds:uri="http://purl.org/dc/elements/1.1/"/>
    <ds:schemaRef ds:uri="http://www.w3.org/XML/1998/namespace"/>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schemas.openxmlformats.org/package/2006/metadata/core-properties"/>
    <ds:schemaRef ds:uri="8a4f39a0-2e21-4fb7-925a-13d0d5fc716e"/>
  </ds:schemaRefs>
</ds:datastoreItem>
</file>

<file path=customXml/itemProps3.xml><?xml version="1.0" encoding="utf-8"?>
<ds:datastoreItem xmlns:ds="http://schemas.openxmlformats.org/officeDocument/2006/customXml" ds:itemID="{FB7DA9D9-C56E-4570-AFBF-ABCC86737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f39a0-2e21-4fb7-925a-13d0d5fc71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PASS_24HOP</Template>
  <TotalTime>1530</TotalTime>
  <Words>840</Words>
  <Application>Microsoft Office PowerPoint</Application>
  <PresentationFormat>Panorámica</PresentationFormat>
  <Paragraphs>304</Paragraphs>
  <Slides>19</Slides>
  <Notes>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19</vt:i4>
      </vt:variant>
    </vt:vector>
  </HeadingPairs>
  <TitlesOfParts>
    <vt:vector size="32" baseType="lpstr">
      <vt:lpstr>Arial</vt:lpstr>
      <vt:lpstr>Calibri</vt:lpstr>
      <vt:lpstr>Courier New</vt:lpstr>
      <vt:lpstr>Gotham Book</vt:lpstr>
      <vt:lpstr>Gotham Light</vt:lpstr>
      <vt:lpstr>Gotham Medium</vt:lpstr>
      <vt:lpstr>Open Sans</vt:lpstr>
      <vt:lpstr>Segoe UI</vt:lpstr>
      <vt:lpstr>Segoe UI Light</vt:lpstr>
      <vt:lpstr>Segoe UI Semibold</vt:lpstr>
      <vt:lpstr>Times New Roman</vt:lpstr>
      <vt:lpstr>Wingdings</vt:lpstr>
      <vt:lpstr>PASS_24HOP</vt:lpstr>
      <vt:lpstr>Presentación de PowerPoint</vt:lpstr>
      <vt:lpstr>Agenda</vt:lpstr>
      <vt:lpstr>Presentación de PowerPoint</vt:lpstr>
      <vt:lpstr>Evolución del análisis</vt:lpstr>
      <vt:lpstr>Los datos en la Organización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Vision:</vt:lpstr>
      <vt:lpstr>DEMO</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Ly</dc:creator>
  <cp:lastModifiedBy>Jorge Muchaypiña</cp:lastModifiedBy>
  <cp:revision>153</cp:revision>
  <dcterms:created xsi:type="dcterms:W3CDTF">2014-12-22T22:33:58Z</dcterms:created>
  <dcterms:modified xsi:type="dcterms:W3CDTF">2018-02-28T21:34:01Z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0x010100970DC20590E7724E80D8E112CDBBE179</vt:lpwstr>
  </property>
</Properties>
</file>