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3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94" r:id="rId19"/>
    <p:sldId id="279" r:id="rId20"/>
    <p:sldId id="280" r:id="rId21"/>
    <p:sldId id="314" r:id="rId22"/>
    <p:sldId id="312" r:id="rId23"/>
    <p:sldId id="292" r:id="rId24"/>
    <p:sldId id="293" r:id="rId25"/>
    <p:sldId id="308" r:id="rId26"/>
    <p:sldId id="309" r:id="rId27"/>
    <p:sldId id="317" r:id="rId28"/>
    <p:sldId id="318" r:id="rId29"/>
    <p:sldId id="289" r:id="rId30"/>
    <p:sldId id="290" r:id="rId31"/>
    <p:sldId id="291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3D Game Engine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MQC Revision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2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core matrices that form the backbone of a most 3D games</a:t>
            </a:r>
          </a:p>
          <a:p>
            <a:pPr lvl="1"/>
            <a:r>
              <a:rPr lang="en-GB" dirty="0" smtClean="0"/>
              <a:t>World (Each objects transformation Matrix)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Projection</a:t>
            </a:r>
          </a:p>
          <a:p>
            <a:r>
              <a:rPr lang="en-GB" dirty="0"/>
              <a:t>These matrices will allows use to transform our objects to </a:t>
            </a:r>
            <a:r>
              <a:rPr lang="en-GB" dirty="0" smtClean="0"/>
              <a:t>be drawn </a:t>
            </a:r>
            <a:r>
              <a:rPr lang="en-GB" dirty="0"/>
              <a:t>on </a:t>
            </a:r>
            <a:r>
              <a:rPr lang="en-GB" dirty="0" smtClean="0"/>
              <a:t>screen</a:t>
            </a:r>
          </a:p>
          <a:p>
            <a:pPr lvl="1"/>
            <a:r>
              <a:rPr lang="en-GB" dirty="0" smtClean="0"/>
              <a:t>Every 3D object to be drawn will need these</a:t>
            </a:r>
          </a:p>
          <a:p>
            <a:r>
              <a:rPr lang="en-GB" dirty="0" smtClean="0"/>
              <a:t>These will feature in a range of functions throughout the engine</a:t>
            </a:r>
          </a:p>
          <a:p>
            <a:pPr lvl="1"/>
            <a:r>
              <a:rPr lang="en-GB" dirty="0" smtClean="0"/>
              <a:t>And can serve many purposes (View Culling, Spatial Partitioning, etc.)</a:t>
            </a:r>
          </a:p>
          <a:p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2936147" y="2743200"/>
            <a:ext cx="352337" cy="679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88484" y="2898288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Camera Related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6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Yaw, Pitch and Roll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Yaw: </a:t>
            </a:r>
            <a:endParaRPr lang="en-IE" dirty="0" smtClean="0"/>
          </a:p>
          <a:p>
            <a:pPr lvl="1"/>
            <a:r>
              <a:rPr lang="en-IE" dirty="0" smtClean="0"/>
              <a:t>Called </a:t>
            </a:r>
            <a:r>
              <a:rPr lang="en-IE" dirty="0"/>
              <a:t>'heading' </a:t>
            </a:r>
            <a:r>
              <a:rPr lang="en-IE" dirty="0" smtClean="0"/>
              <a:t>also</a:t>
            </a:r>
          </a:p>
          <a:p>
            <a:pPr lvl="1"/>
            <a:r>
              <a:rPr lang="en-IE" dirty="0" smtClean="0"/>
              <a:t>Rotation </a:t>
            </a:r>
            <a:r>
              <a:rPr lang="en-IE" dirty="0"/>
              <a:t>of an aircraft, missile, </a:t>
            </a:r>
            <a:r>
              <a:rPr lang="en-IE" dirty="0" err="1"/>
              <a:t>etc</a:t>
            </a:r>
            <a:r>
              <a:rPr lang="en-IE" dirty="0"/>
              <a:t>, about its vertical </a:t>
            </a:r>
            <a:r>
              <a:rPr lang="en-IE" dirty="0" smtClean="0"/>
              <a:t>axis</a:t>
            </a:r>
          </a:p>
          <a:p>
            <a:pPr lvl="1"/>
            <a:r>
              <a:rPr lang="en-IE" dirty="0" smtClean="0"/>
              <a:t>The Y axis in XNA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r>
              <a:rPr lang="en-IE" dirty="0"/>
              <a:t>Pitch:</a:t>
            </a:r>
          </a:p>
          <a:p>
            <a:pPr lvl="1"/>
            <a:r>
              <a:rPr lang="en-IE" dirty="0" smtClean="0"/>
              <a:t> </a:t>
            </a:r>
            <a:r>
              <a:rPr lang="en-IE" dirty="0"/>
              <a:t>Rotation of an aircraft, missile, </a:t>
            </a:r>
            <a:r>
              <a:rPr lang="en-IE" dirty="0" err="1"/>
              <a:t>etc</a:t>
            </a:r>
            <a:r>
              <a:rPr lang="en-IE" dirty="0"/>
              <a:t>, about its movement of the longitudinal axis about the lateral </a:t>
            </a:r>
            <a:r>
              <a:rPr lang="en-IE" dirty="0" smtClean="0"/>
              <a:t>axis</a:t>
            </a:r>
          </a:p>
          <a:p>
            <a:pPr lvl="1"/>
            <a:r>
              <a:rPr lang="en-IE" dirty="0" smtClean="0"/>
              <a:t>The X axis in XNA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r>
              <a:rPr lang="en-IE" dirty="0"/>
              <a:t>Roll:</a:t>
            </a:r>
          </a:p>
          <a:p>
            <a:pPr lvl="1"/>
            <a:r>
              <a:rPr lang="en-IE" dirty="0" smtClean="0"/>
              <a:t>rotation </a:t>
            </a:r>
            <a:r>
              <a:rPr lang="en-IE" dirty="0"/>
              <a:t>of an aircraft, missile, </a:t>
            </a:r>
            <a:r>
              <a:rPr lang="en-IE" dirty="0" err="1"/>
              <a:t>etc</a:t>
            </a:r>
            <a:r>
              <a:rPr lang="en-IE" dirty="0"/>
              <a:t>, about its longitudinal axis </a:t>
            </a:r>
            <a:endParaRPr lang="en-IE" dirty="0" smtClean="0"/>
          </a:p>
          <a:p>
            <a:pPr lvl="1"/>
            <a:r>
              <a:rPr lang="en-IE" dirty="0" smtClean="0"/>
              <a:t>The Z axis in XNA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61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Projection Type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Perspective Projection</a:t>
            </a:r>
          </a:p>
          <a:p>
            <a:pPr lvl="1"/>
            <a:r>
              <a:rPr lang="en-IE" dirty="0" smtClean="0"/>
              <a:t>Creates a view frustum which is a pyramid.</a:t>
            </a:r>
          </a:p>
          <a:p>
            <a:pPr lvl="1"/>
            <a:r>
              <a:rPr lang="en-IE" dirty="0"/>
              <a:t>G</a:t>
            </a:r>
            <a:r>
              <a:rPr lang="en-IE" dirty="0" smtClean="0"/>
              <a:t>ives a sense of perspective.</a:t>
            </a:r>
          </a:p>
          <a:p>
            <a:pPr lvl="1"/>
            <a:endParaRPr lang="en-IE" dirty="0"/>
          </a:p>
          <a:p>
            <a:r>
              <a:rPr lang="en-IE" dirty="0" smtClean="0"/>
              <a:t>Orthographic Projection</a:t>
            </a:r>
          </a:p>
          <a:p>
            <a:pPr lvl="1"/>
            <a:r>
              <a:rPr lang="en-IE" dirty="0" smtClean="0"/>
              <a:t>Creates a view frustum which is a cuboid.</a:t>
            </a:r>
          </a:p>
          <a:p>
            <a:pPr lvl="1"/>
            <a:r>
              <a:rPr lang="en-IE" dirty="0" smtClean="0"/>
              <a:t>The near and far planes are the same size.</a:t>
            </a:r>
          </a:p>
          <a:p>
            <a:pPr lvl="1"/>
            <a:r>
              <a:rPr lang="en-IE" dirty="0" smtClean="0"/>
              <a:t>All objects have the same size independent of distance to the camera.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10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3D graphics are created using basic shapes</a:t>
            </a:r>
          </a:p>
          <a:p>
            <a:pPr lvl="1"/>
            <a:r>
              <a:rPr lang="en-GB" dirty="0" smtClean="0"/>
              <a:t>Points</a:t>
            </a:r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Triangles</a:t>
            </a:r>
          </a:p>
          <a:p>
            <a:r>
              <a:rPr lang="en-GB" dirty="0" smtClean="0"/>
              <a:t>The basic elements are referred to as </a:t>
            </a:r>
            <a:r>
              <a:rPr lang="en-GB" b="1" dirty="0" smtClean="0"/>
              <a:t>primitive objects</a:t>
            </a:r>
          </a:p>
          <a:p>
            <a:r>
              <a:rPr lang="en-GB" dirty="0" smtClean="0"/>
              <a:t>Primitive objects are</a:t>
            </a:r>
          </a:p>
          <a:p>
            <a:pPr lvl="1"/>
            <a:r>
              <a:rPr lang="en-GB" dirty="0" smtClean="0"/>
              <a:t>Drawn in 3D space</a:t>
            </a:r>
          </a:p>
          <a:p>
            <a:pPr lvl="1"/>
            <a:r>
              <a:rPr lang="en-GB" dirty="0" smtClean="0"/>
              <a:t>Use Cartesian coordinates (X, Y, Z)</a:t>
            </a:r>
          </a:p>
          <a:p>
            <a:pPr lvl="1"/>
            <a:r>
              <a:rPr lang="en-GB" dirty="0" smtClean="0"/>
              <a:t>Vector3 for positioning of elements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9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the most complex objects are constructed using primitive objects</a:t>
            </a:r>
          </a:p>
          <a:p>
            <a:r>
              <a:rPr lang="en-GB" dirty="0" smtClean="0"/>
              <a:t>A 3D model is a file containing vertex information</a:t>
            </a:r>
          </a:p>
          <a:p>
            <a:r>
              <a:rPr lang="en-GB" dirty="0" smtClean="0"/>
              <a:t>A vertex object stores information such as</a:t>
            </a:r>
          </a:p>
          <a:p>
            <a:pPr lvl="1"/>
            <a:r>
              <a:rPr lang="en-GB" dirty="0" smtClean="0"/>
              <a:t>X, Y, Z positions</a:t>
            </a:r>
          </a:p>
          <a:p>
            <a:pPr lvl="1"/>
            <a:r>
              <a:rPr lang="en-GB" dirty="0" smtClean="0"/>
              <a:t>Colour</a:t>
            </a:r>
          </a:p>
          <a:p>
            <a:pPr lvl="1"/>
            <a:r>
              <a:rPr lang="en-GB" dirty="0" smtClean="0"/>
              <a:t>Texture coordinates</a:t>
            </a:r>
          </a:p>
          <a:p>
            <a:pPr lvl="1"/>
            <a:r>
              <a:rPr lang="en-GB" dirty="0" smtClean="0"/>
              <a:t>Normal Vector</a:t>
            </a:r>
          </a:p>
          <a:p>
            <a:r>
              <a:rPr lang="en-GB" dirty="0" smtClean="0"/>
              <a:t>These vertices can be rendered by outputting points for each vertex</a:t>
            </a:r>
          </a:p>
          <a:p>
            <a:pPr lvl="1"/>
            <a:r>
              <a:rPr lang="en-GB" dirty="0" smtClean="0"/>
              <a:t>Wireframe (Lines between points)</a:t>
            </a:r>
          </a:p>
          <a:p>
            <a:pPr lvl="1"/>
            <a:r>
              <a:rPr lang="en-GB" dirty="0" smtClean="0"/>
              <a:t>Solid (Series of linked triangles)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vertex can store multiple types of data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Colour</a:t>
            </a:r>
          </a:p>
          <a:p>
            <a:pPr lvl="1"/>
            <a:r>
              <a:rPr lang="en-GB" dirty="0" smtClean="0"/>
              <a:t>Texture Coordinates</a:t>
            </a:r>
          </a:p>
          <a:p>
            <a:pPr lvl="1"/>
            <a:r>
              <a:rPr lang="en-GB" dirty="0" smtClean="0"/>
              <a:t>Normal Vector</a:t>
            </a:r>
          </a:p>
          <a:p>
            <a:r>
              <a:rPr lang="en-GB" dirty="0" smtClean="0"/>
              <a:t>XNA provides 4 built in types</a:t>
            </a:r>
          </a:p>
          <a:p>
            <a:pPr lvl="1"/>
            <a:r>
              <a:rPr lang="en-GB" dirty="0" err="1" smtClean="0"/>
              <a:t>VertexPositionColor</a:t>
            </a:r>
            <a:endParaRPr lang="en-GB" dirty="0" smtClean="0"/>
          </a:p>
          <a:p>
            <a:pPr lvl="1"/>
            <a:r>
              <a:rPr lang="en-GB" dirty="0" err="1" smtClean="0"/>
              <a:t>VertexPositionTexture</a:t>
            </a:r>
            <a:endParaRPr lang="en-GB" dirty="0" smtClean="0"/>
          </a:p>
          <a:p>
            <a:pPr lvl="1"/>
            <a:r>
              <a:rPr lang="en-GB" dirty="0" err="1" smtClean="0"/>
              <a:t>VertexPositionNormal</a:t>
            </a:r>
            <a:endParaRPr lang="en-GB" dirty="0" smtClean="0"/>
          </a:p>
          <a:p>
            <a:pPr lvl="1"/>
            <a:r>
              <a:rPr lang="en-GB" dirty="0" err="1" smtClean="0"/>
              <a:t>VertexPositionNormalTexture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4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52" y="2201664"/>
            <a:ext cx="7105193" cy="2749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9922" y="517869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 err="1" smtClean="0"/>
              <a:t>VertexPositionColor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386309" y="5154498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 err="1" smtClean="0"/>
              <a:t>VertexPositionTexture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59227" y="5154498"/>
            <a:ext cx="363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 err="1" smtClean="0"/>
              <a:t>VertexPositionNormalTexture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VertexDeclaration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vertex declaration stores the vertex format to be used when drawing objects</a:t>
            </a:r>
          </a:p>
          <a:p>
            <a:pPr lvl="1"/>
            <a:r>
              <a:rPr lang="en-GB" dirty="0" smtClean="0"/>
              <a:t>This format details the properties of a vertex and the </a:t>
            </a:r>
            <a:r>
              <a:rPr lang="en-GB" dirty="0" err="1" smtClean="0"/>
              <a:t>the</a:t>
            </a:r>
            <a:r>
              <a:rPr lang="en-GB" dirty="0" smtClean="0"/>
              <a:t> type of each property</a:t>
            </a:r>
          </a:p>
          <a:p>
            <a:r>
              <a:rPr lang="en-GB" dirty="0" smtClean="0"/>
              <a:t>When drawing an object we must provide the graphics device with the correct format</a:t>
            </a:r>
          </a:p>
          <a:p>
            <a:pPr lvl="1"/>
            <a:r>
              <a:rPr lang="en-GB" dirty="0" smtClean="0"/>
              <a:t>Allows for the proper retrieval of data</a:t>
            </a:r>
          </a:p>
          <a:p>
            <a:pPr lvl="1"/>
            <a:r>
              <a:rPr lang="en-GB" dirty="0" smtClean="0"/>
              <a:t>Before drawing the graphics device vertex declaration property must be set</a:t>
            </a:r>
          </a:p>
          <a:p>
            <a:r>
              <a:rPr lang="en-GB" dirty="0" smtClean="0"/>
              <a:t>We can define our own vertex format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IVertexType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71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Stride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Distance from the beginning of one entity to the beginning  of the next entity</a:t>
            </a:r>
          </a:p>
          <a:p>
            <a:r>
              <a:rPr lang="en-GB" dirty="0" smtClean="0"/>
              <a:t>Stride is the size in bytes for the data of one vertex</a:t>
            </a:r>
          </a:p>
          <a:p>
            <a:pPr lvl="1"/>
            <a:r>
              <a:rPr lang="en-GB" dirty="0" smtClean="0"/>
              <a:t>Byte offset from consecutive vertices</a:t>
            </a:r>
          </a:p>
          <a:p>
            <a:r>
              <a:rPr lang="en-GB" dirty="0" smtClean="0"/>
              <a:t>In order to access each vertex we must know the stride to be able to iterate over the byte data</a:t>
            </a:r>
          </a:p>
          <a:p>
            <a:r>
              <a:rPr lang="en-GB" dirty="0"/>
              <a:t>The vertex stride is the size in bytes of the vertex declaration</a:t>
            </a:r>
          </a:p>
          <a:p>
            <a:pPr lvl="1"/>
            <a:r>
              <a:rPr lang="en-GB" dirty="0"/>
              <a:t>What properties does a vertex have?</a:t>
            </a:r>
          </a:p>
          <a:p>
            <a:pPr lvl="1"/>
            <a:r>
              <a:rPr lang="en-GB" dirty="0"/>
              <a:t>What types are the properties?</a:t>
            </a:r>
          </a:p>
          <a:p>
            <a:pPr lvl="1"/>
            <a:r>
              <a:rPr lang="en-GB" dirty="0"/>
              <a:t>What is the size in bytes of each of these types?</a:t>
            </a:r>
          </a:p>
          <a:p>
            <a:pPr lvl="1"/>
            <a:r>
              <a:rPr lang="en-GB" dirty="0"/>
              <a:t>Total size in bytes = vertex </a:t>
            </a:r>
            <a:r>
              <a:rPr lang="en-GB" dirty="0" smtClean="0"/>
              <a:t>stride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2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Primitives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GB" dirty="0" smtClean="0"/>
              <a:t>Declare the vertex type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 smtClean="0"/>
              <a:t>Set the primitive type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Lines or strips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 smtClean="0"/>
              <a:t>An array of vertex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If not using a model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 smtClean="0"/>
              <a:t>Set the starting element in the vertex array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 smtClean="0"/>
              <a:t>Set the number of primitives to be drawn from the vertex array</a:t>
            </a:r>
          </a:p>
        </p:txBody>
      </p:sp>
    </p:spTree>
    <p:extLst>
      <p:ext uri="{BB962C8B-B14F-4D97-AF65-F5344CB8AC3E}">
        <p14:creationId xmlns:p14="http://schemas.microsoft.com/office/powerpoint/2010/main" val="35984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are a lot of different coordinate systems in existence</a:t>
            </a:r>
          </a:p>
          <a:p>
            <a:r>
              <a:rPr lang="en-GB" dirty="0" smtClean="0"/>
              <a:t>What is a coordinate?</a:t>
            </a:r>
          </a:p>
          <a:p>
            <a:pPr lvl="1"/>
            <a:r>
              <a:rPr lang="en-GB" dirty="0" smtClean="0"/>
              <a:t>A set of variables that allow us to position a geometric object</a:t>
            </a:r>
          </a:p>
          <a:p>
            <a:pPr lvl="1"/>
            <a:r>
              <a:rPr lang="en-GB" dirty="0" smtClean="0"/>
              <a:t>Typically the number of variables is equal to the number of dimensions in the coordinate system</a:t>
            </a:r>
          </a:p>
          <a:p>
            <a:pPr lvl="1"/>
            <a:r>
              <a:rPr lang="en-GB" dirty="0" smtClean="0"/>
              <a:t>3D game will have a coordinate made of three variables</a:t>
            </a:r>
          </a:p>
          <a:p>
            <a:r>
              <a:rPr lang="en-GB" dirty="0" smtClean="0"/>
              <a:t>Games in particular frequently some of these:</a:t>
            </a:r>
          </a:p>
          <a:p>
            <a:pPr lvl="1"/>
            <a:r>
              <a:rPr lang="en-GB" dirty="0" smtClean="0"/>
              <a:t>Cartesian </a:t>
            </a:r>
            <a:r>
              <a:rPr lang="en-GB" dirty="0"/>
              <a:t>coordinates </a:t>
            </a:r>
          </a:p>
          <a:p>
            <a:pPr lvl="1"/>
            <a:r>
              <a:rPr lang="en-GB" dirty="0" smtClean="0"/>
              <a:t>Polar </a:t>
            </a:r>
            <a:r>
              <a:rPr lang="en-GB" dirty="0"/>
              <a:t>coordinates </a:t>
            </a:r>
            <a:endParaRPr lang="en-GB" dirty="0" smtClean="0"/>
          </a:p>
          <a:p>
            <a:pPr lvl="1"/>
            <a:r>
              <a:rPr lang="en-GB" dirty="0" smtClean="0"/>
              <a:t>Cylindrical </a:t>
            </a:r>
            <a:r>
              <a:rPr lang="en-GB" dirty="0"/>
              <a:t>coordinates </a:t>
            </a:r>
          </a:p>
          <a:p>
            <a:pPr lvl="1"/>
            <a:r>
              <a:rPr lang="en-GB" dirty="0" smtClean="0"/>
              <a:t>Spherical </a:t>
            </a:r>
            <a:r>
              <a:rPr lang="en-GB" dirty="0"/>
              <a:t>coordinates </a:t>
            </a:r>
            <a:endParaRPr lang="en-GB" dirty="0" smtClean="0"/>
          </a:p>
          <a:p>
            <a:r>
              <a:rPr lang="en-GB" dirty="0" smtClean="0"/>
              <a:t>We are directly interested in Cartesian 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3D graphics are composed of simpler shapes</a:t>
            </a:r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Triangles</a:t>
            </a:r>
          </a:p>
          <a:p>
            <a:r>
              <a:rPr lang="en-GB" dirty="0" smtClean="0"/>
              <a:t>These shapes are again composed of vertices</a:t>
            </a:r>
          </a:p>
          <a:p>
            <a:pPr lvl="1"/>
            <a:r>
              <a:rPr lang="en-GB" dirty="0" smtClean="0"/>
              <a:t>These vertices hold a lot of data</a:t>
            </a:r>
          </a:p>
          <a:p>
            <a:pPr lvl="1"/>
            <a:r>
              <a:rPr lang="en-GB" dirty="0" smtClean="0"/>
              <a:t>Position, Colour, Texture, </a:t>
            </a:r>
            <a:r>
              <a:rPr lang="en-GB" dirty="0" err="1" smtClean="0"/>
              <a:t>Normals</a:t>
            </a:r>
            <a:r>
              <a:rPr lang="en-GB" dirty="0" smtClean="0"/>
              <a:t> and other data</a:t>
            </a:r>
          </a:p>
          <a:p>
            <a:pPr lvl="1"/>
            <a:r>
              <a:rPr lang="en-GB" dirty="0" smtClean="0"/>
              <a:t>We can create our own but XNA provides 4 common ones</a:t>
            </a:r>
          </a:p>
          <a:p>
            <a:r>
              <a:rPr lang="en-GB" dirty="0" smtClean="0"/>
              <a:t>We send an array of these vertices to graphics device</a:t>
            </a:r>
          </a:p>
          <a:p>
            <a:pPr lvl="1"/>
            <a:r>
              <a:rPr lang="en-GB" dirty="0" smtClean="0"/>
              <a:t>Tell it what type of vertex data it is</a:t>
            </a:r>
          </a:p>
          <a:p>
            <a:pPr lvl="1"/>
            <a:r>
              <a:rPr lang="en-GB" dirty="0" smtClean="0"/>
              <a:t>Tell it how many and what primitive type we want to draw</a:t>
            </a:r>
          </a:p>
          <a:p>
            <a:pPr lvl="1"/>
            <a:r>
              <a:rPr lang="en-GB" dirty="0" smtClean="0"/>
              <a:t>Apply effect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6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4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47" y="401399"/>
            <a:ext cx="9875520" cy="1356360"/>
          </a:xfrm>
        </p:spPr>
        <p:txBody>
          <a:bodyPr/>
          <a:lstStyle/>
          <a:p>
            <a:r>
              <a:rPr lang="en-GB" dirty="0" smtClean="0"/>
              <a:t>Model Structure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86529" y="1903816"/>
            <a:ext cx="8632598" cy="42750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28572" y="2556769"/>
            <a:ext cx="6133248" cy="3542676"/>
          </a:xfrm>
          <a:prstGeom prst="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97247" y="3260176"/>
            <a:ext cx="4119239" cy="2716459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283680" y="3790765"/>
            <a:ext cx="1185166" cy="205418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19766" y="3790765"/>
            <a:ext cx="1187389" cy="2054184"/>
          </a:xfrm>
          <a:prstGeom prst="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929225" y="3790765"/>
            <a:ext cx="1074198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739616" y="2055751"/>
            <a:ext cx="8345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8821" y="2787642"/>
            <a:ext cx="131833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ModelMesh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0739" y="3856671"/>
            <a:ext cx="9232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3529" y="3901059"/>
            <a:ext cx="9809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Vertices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9074" y="3858148"/>
            <a:ext cx="8345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Effect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4620" y="3351818"/>
            <a:ext cx="170673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ModelMeshPart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9150" y="3260176"/>
            <a:ext cx="2061837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357289" y="4067188"/>
            <a:ext cx="206183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</a:rPr>
              <a:t>ModelBoneCollection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9912" y="3790765"/>
            <a:ext cx="1492518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ParentBone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9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ModelMesh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278732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The key members of the </a:t>
            </a:r>
            <a:r>
              <a:rPr lang="en-GB" dirty="0" err="1" smtClean="0"/>
              <a:t>ModelMesh</a:t>
            </a:r>
            <a:r>
              <a:rPr lang="en-GB" dirty="0" smtClean="0"/>
              <a:t> we are interested in are:</a:t>
            </a:r>
          </a:p>
          <a:p>
            <a:r>
              <a:rPr lang="en-GB" dirty="0" smtClean="0"/>
              <a:t>Name</a:t>
            </a:r>
          </a:p>
          <a:p>
            <a:r>
              <a:rPr lang="en-GB" dirty="0" err="1" smtClean="0"/>
              <a:t>MeshParts</a:t>
            </a:r>
            <a:endParaRPr lang="en-GB" dirty="0" smtClean="0"/>
          </a:p>
          <a:p>
            <a:pPr lvl="1"/>
            <a:r>
              <a:rPr lang="en-GB" dirty="0" smtClean="0"/>
              <a:t>The collection of </a:t>
            </a:r>
            <a:r>
              <a:rPr lang="en-GB" dirty="0" err="1" smtClean="0"/>
              <a:t>MeshParts</a:t>
            </a:r>
            <a:r>
              <a:rPr lang="en-GB" dirty="0" smtClean="0"/>
              <a:t> that make up the mesh</a:t>
            </a:r>
          </a:p>
          <a:p>
            <a:pPr lvl="1"/>
            <a:r>
              <a:rPr lang="en-GB" dirty="0" smtClean="0"/>
              <a:t>Set of primitives that share a material</a:t>
            </a:r>
          </a:p>
          <a:p>
            <a:r>
              <a:rPr lang="en-GB" dirty="0" err="1" smtClean="0"/>
              <a:t>ParentBone</a:t>
            </a:r>
            <a:endParaRPr lang="en-GB" dirty="0" smtClean="0"/>
          </a:p>
          <a:p>
            <a:pPr lvl="1"/>
            <a:r>
              <a:rPr lang="en-GB" dirty="0" smtClean="0"/>
              <a:t>Contains a transformation </a:t>
            </a:r>
            <a:r>
              <a:rPr lang="en-GB" dirty="0"/>
              <a:t>matrix that describes how the mesh is located relative </a:t>
            </a:r>
            <a:r>
              <a:rPr lang="en-GB" dirty="0" smtClean="0"/>
              <a:t>to any </a:t>
            </a:r>
            <a:r>
              <a:rPr lang="en-GB" dirty="0"/>
              <a:t>parent meshes in a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32" y="3314700"/>
            <a:ext cx="4371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ModelMeshPart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don’t typically need to go anywhere near the mesh parts</a:t>
            </a:r>
          </a:p>
          <a:p>
            <a:pPr lvl="1"/>
            <a:r>
              <a:rPr lang="en-GB" dirty="0" smtClean="0"/>
              <a:t>For some advanced rendering techniques then we do</a:t>
            </a:r>
          </a:p>
          <a:p>
            <a:pPr lvl="1"/>
            <a:r>
              <a:rPr lang="en-GB" dirty="0" smtClean="0"/>
              <a:t>Binary Spatial Partitions would require this kind of access</a:t>
            </a:r>
          </a:p>
          <a:p>
            <a:r>
              <a:rPr lang="en-GB" dirty="0" smtClean="0"/>
              <a:t>A mesh part is nothing special, it’s core components are</a:t>
            </a:r>
          </a:p>
          <a:p>
            <a:pPr lvl="1"/>
            <a:r>
              <a:rPr lang="en-GB" dirty="0" smtClean="0"/>
              <a:t>A Vertex Buffer (Vertices)</a:t>
            </a:r>
          </a:p>
          <a:p>
            <a:pPr lvl="1"/>
            <a:r>
              <a:rPr lang="en-GB" dirty="0" smtClean="0"/>
              <a:t>An Index Buffer (Indices)</a:t>
            </a:r>
          </a:p>
          <a:p>
            <a:pPr lvl="1"/>
            <a:r>
              <a:rPr lang="en-GB" dirty="0" smtClean="0"/>
              <a:t>An Effect</a:t>
            </a:r>
          </a:p>
          <a:p>
            <a:r>
              <a:rPr lang="en-GB" dirty="0" smtClean="0"/>
              <a:t>The same components we have used to draw our simple shapes</a:t>
            </a:r>
          </a:p>
          <a:p>
            <a:pPr lvl="1"/>
            <a:r>
              <a:rPr lang="en-GB" dirty="0" err="1" smtClean="0"/>
              <a:t>ColourTriangle</a:t>
            </a:r>
            <a:r>
              <a:rPr lang="en-GB" dirty="0" smtClean="0"/>
              <a:t> etc.</a:t>
            </a:r>
          </a:p>
          <a:p>
            <a:pPr lvl="1"/>
            <a:r>
              <a:rPr lang="en-GB" dirty="0" smtClean="0"/>
              <a:t>Just declared the vertex data required</a:t>
            </a:r>
          </a:p>
          <a:p>
            <a:pPr lvl="1"/>
            <a:r>
              <a:rPr lang="en-GB" dirty="0" smtClean="0"/>
              <a:t>The mesh part holds this kind of data for a 3D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89573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A model is composed of a collection of meshes</a:t>
            </a:r>
          </a:p>
          <a:p>
            <a:pPr lvl="1"/>
            <a:r>
              <a:rPr lang="en-GB" dirty="0" smtClean="0"/>
              <a:t>Each of these meshes has a bone</a:t>
            </a:r>
          </a:p>
          <a:p>
            <a:pPr lvl="1"/>
            <a:r>
              <a:rPr lang="en-GB" dirty="0" smtClean="0"/>
              <a:t>Each bone has a transformation (Translation, Scale, Rotation)</a:t>
            </a:r>
          </a:p>
          <a:p>
            <a:pPr lvl="1"/>
            <a:r>
              <a:rPr lang="en-GB" dirty="0" smtClean="0"/>
              <a:t>These transforms are either relative to origin of the model or relative to it’s parent bone</a:t>
            </a:r>
          </a:p>
          <a:p>
            <a:pPr lvl="1"/>
            <a:r>
              <a:rPr lang="en-GB" dirty="0" smtClean="0"/>
              <a:t>Each is a Matrix when imported into your game</a:t>
            </a:r>
          </a:p>
          <a:p>
            <a:r>
              <a:rPr lang="en-GB" dirty="0" smtClean="0"/>
              <a:t>When drawing the model</a:t>
            </a:r>
          </a:p>
          <a:p>
            <a:pPr lvl="1"/>
            <a:r>
              <a:rPr lang="en-GB" dirty="0" smtClean="0"/>
              <a:t>We need to transform each bone by the World Matrix</a:t>
            </a:r>
          </a:p>
          <a:p>
            <a:pPr lvl="1"/>
            <a:r>
              <a:rPr lang="en-GB" dirty="0" smtClean="0"/>
              <a:t>Transform the bone from local space to world space</a:t>
            </a:r>
          </a:p>
          <a:p>
            <a:pPr lvl="1"/>
            <a:r>
              <a:rPr lang="en-GB" dirty="0" smtClean="0"/>
              <a:t>Can also use be used for manual animations</a:t>
            </a:r>
          </a:p>
        </p:txBody>
      </p:sp>
    </p:spTree>
    <p:extLst>
      <p:ext uri="{BB962C8B-B14F-4D97-AF65-F5344CB8AC3E}">
        <p14:creationId xmlns:p14="http://schemas.microsoft.com/office/powerpoint/2010/main" val="20581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580418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When we load our model</a:t>
            </a:r>
          </a:p>
          <a:p>
            <a:pPr lvl="1"/>
            <a:r>
              <a:rPr lang="en-GB" dirty="0" smtClean="0"/>
              <a:t>MonoGame keeps track of what has been loaded</a:t>
            </a:r>
          </a:p>
          <a:p>
            <a:pPr lvl="1"/>
            <a:r>
              <a:rPr lang="en-GB" dirty="0" smtClean="0"/>
              <a:t>If the asset has already been loaded then a reference to the first instance is provided</a:t>
            </a:r>
          </a:p>
          <a:p>
            <a:pPr lvl="1"/>
            <a:r>
              <a:rPr lang="en-GB" dirty="0" smtClean="0"/>
              <a:t>Any changes we make to a model will affect all instances of that model</a:t>
            </a:r>
          </a:p>
          <a:p>
            <a:pPr lvl="1"/>
            <a:r>
              <a:rPr lang="en-GB" dirty="0" smtClean="0"/>
              <a:t>We store the bone transforms locally in order to transform single instance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CopyAbsoluteBoneTransformsTo</a:t>
            </a:r>
            <a:endParaRPr lang="en-GB" dirty="0" smtClean="0"/>
          </a:p>
          <a:p>
            <a:pPr lvl="1"/>
            <a:r>
              <a:rPr lang="en-GB" dirty="0" smtClean="0"/>
              <a:t>Copies from </a:t>
            </a:r>
            <a:r>
              <a:rPr lang="en-GB" dirty="0" err="1" smtClean="0"/>
              <a:t>BoneCollection</a:t>
            </a:r>
            <a:r>
              <a:rPr lang="en-GB" dirty="0" smtClean="0"/>
              <a:t> to a Matrix Array</a:t>
            </a:r>
          </a:p>
          <a:p>
            <a:pPr lvl="1"/>
            <a:r>
              <a:rPr lang="en-GB" dirty="0" smtClean="0"/>
              <a:t>Could also copy the effect if we intend to change the texture etc.</a:t>
            </a:r>
          </a:p>
          <a:p>
            <a:pPr lvl="1"/>
            <a:r>
              <a:rPr lang="en-GB" dirty="0" smtClean="0"/>
              <a:t>We can now use this locally copy however we wish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81" y="937260"/>
            <a:ext cx="4771739" cy="351702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31" y="1249544"/>
            <a:ext cx="5093387" cy="5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Bounding Volumes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122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Bounding Volumes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XNA Features 3* Bounding Volumes</a:t>
            </a:r>
          </a:p>
          <a:p>
            <a:pPr lvl="1"/>
            <a:r>
              <a:rPr lang="en-IE" dirty="0" smtClean="0"/>
              <a:t>Bounding Box</a:t>
            </a:r>
          </a:p>
          <a:p>
            <a:pPr lvl="1"/>
            <a:r>
              <a:rPr lang="en-IE" dirty="0" smtClean="0"/>
              <a:t>Bounding Sphere</a:t>
            </a:r>
          </a:p>
          <a:p>
            <a:pPr lvl="1"/>
            <a:r>
              <a:rPr lang="en-IE" dirty="0" smtClean="0"/>
              <a:t>Bounding Frustum</a:t>
            </a:r>
          </a:p>
          <a:p>
            <a:pPr lvl="1"/>
            <a:r>
              <a:rPr lang="en-IE" dirty="0" smtClean="0"/>
              <a:t>Ray* (Not technically a volume)</a:t>
            </a:r>
          </a:p>
          <a:p>
            <a:r>
              <a:rPr lang="en-IE" dirty="0" smtClean="0"/>
              <a:t>All built in bounding volumes are limited in their application</a:t>
            </a:r>
          </a:p>
          <a:p>
            <a:pPr lvl="1"/>
            <a:r>
              <a:rPr lang="en-IE" dirty="0" smtClean="0"/>
              <a:t>All are Axis Aligned</a:t>
            </a:r>
          </a:p>
          <a:p>
            <a:pPr lvl="1"/>
            <a:r>
              <a:rPr lang="en-IE" dirty="0" smtClean="0"/>
              <a:t>Rotations can be of increments of 90 degrees on each axis</a:t>
            </a:r>
          </a:p>
          <a:p>
            <a:endParaRPr lang="en-IE" dirty="0" smtClean="0"/>
          </a:p>
          <a:p>
            <a:pPr marL="4572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785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Bounding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494973" cy="4038600"/>
          </a:xfrm>
        </p:spPr>
        <p:txBody>
          <a:bodyPr/>
          <a:lstStyle/>
          <a:p>
            <a:r>
              <a:rPr lang="en-GB" dirty="0" smtClean="0"/>
              <a:t>A box shaped bounding volume that can be used for basic collision detection</a:t>
            </a:r>
          </a:p>
          <a:p>
            <a:r>
              <a:rPr lang="en-GB" dirty="0" smtClean="0"/>
              <a:t>Uses min and max vectors to define it’s size</a:t>
            </a:r>
          </a:p>
          <a:p>
            <a:pPr lvl="1"/>
            <a:r>
              <a:rPr lang="en-GB" dirty="0" smtClean="0"/>
              <a:t>Manually defined</a:t>
            </a:r>
          </a:p>
          <a:p>
            <a:pPr lvl="1"/>
            <a:r>
              <a:rPr lang="en-GB" dirty="0" smtClean="0"/>
              <a:t>Extracted from model</a:t>
            </a:r>
          </a:p>
          <a:p>
            <a:r>
              <a:rPr lang="en-GB" dirty="0" smtClean="0"/>
              <a:t>Axis Aligned Bounding Box</a:t>
            </a:r>
          </a:p>
          <a:p>
            <a:r>
              <a:rPr lang="en-GB" dirty="0" smtClean="0"/>
              <a:t>Needs to be continually updated it the object is dynamic</a:t>
            </a:r>
          </a:p>
        </p:txBody>
      </p:sp>
      <p:sp>
        <p:nvSpPr>
          <p:cNvPr id="4" name="Cube 3"/>
          <p:cNvSpPr/>
          <p:nvPr/>
        </p:nvSpPr>
        <p:spPr>
          <a:xfrm>
            <a:off x="9152878" y="2325950"/>
            <a:ext cx="2254928" cy="2317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Cartesian Coordinate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826541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Rectilinear coordinate system</a:t>
            </a:r>
          </a:p>
          <a:p>
            <a:pPr lvl="1"/>
            <a:r>
              <a:rPr lang="en-GB" dirty="0" smtClean="0"/>
              <a:t>Rectangular in nature</a:t>
            </a:r>
          </a:p>
          <a:p>
            <a:r>
              <a:rPr lang="en-GB" dirty="0" smtClean="0"/>
              <a:t>Each coordinate is Orthogonal</a:t>
            </a:r>
          </a:p>
          <a:p>
            <a:pPr lvl="1"/>
            <a:r>
              <a:rPr lang="en-GB" dirty="0" smtClean="0"/>
              <a:t>Each axis of the space is perpendicular to the other axis</a:t>
            </a:r>
          </a:p>
          <a:p>
            <a:pPr lvl="1"/>
            <a:r>
              <a:rPr lang="en-GB" dirty="0" smtClean="0"/>
              <a:t>Each axis is 90 from one another</a:t>
            </a:r>
          </a:p>
          <a:p>
            <a:r>
              <a:rPr lang="en-GB" dirty="0" smtClean="0"/>
              <a:t>XNA is uses a right hand coordinate system</a:t>
            </a:r>
          </a:p>
          <a:p>
            <a:pPr lvl="1"/>
            <a:r>
              <a:rPr lang="en-GB" dirty="0" smtClean="0"/>
              <a:t>Positive Z is towards the screen</a:t>
            </a:r>
          </a:p>
          <a:p>
            <a:pPr lvl="1"/>
            <a:r>
              <a:rPr lang="en-GB" dirty="0" smtClean="0"/>
              <a:t>In a left handed the positive is away</a:t>
            </a:r>
          </a:p>
          <a:p>
            <a:r>
              <a:rPr lang="en-GB" dirty="0"/>
              <a:t>Previously you have worked with 2 components </a:t>
            </a:r>
            <a:r>
              <a:rPr lang="en-GB" dirty="0" smtClean="0"/>
              <a:t>vectors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59443" y="2416030"/>
            <a:ext cx="33597" cy="22734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959443" y="4689447"/>
            <a:ext cx="2565632" cy="69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2934" y="4988712"/>
            <a:ext cx="3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432927" y="3344301"/>
            <a:ext cx="34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Oval 26"/>
          <p:cNvSpPr/>
          <p:nvPr/>
        </p:nvSpPr>
        <p:spPr>
          <a:xfrm>
            <a:off x="8889030" y="4609225"/>
            <a:ext cx="174421" cy="1744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8484031" y="4783646"/>
            <a:ext cx="98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World Origin</a:t>
            </a:r>
            <a:endParaRPr lang="en-GB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816975" y="4349750"/>
            <a:ext cx="320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16975" y="4003265"/>
            <a:ext cx="320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16975" y="3663568"/>
            <a:ext cx="320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15902" y="3329971"/>
            <a:ext cx="320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15901" y="2979850"/>
            <a:ext cx="320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36483" y="4543308"/>
            <a:ext cx="506" cy="30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740140" y="4543308"/>
            <a:ext cx="506" cy="30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087183" y="4536320"/>
            <a:ext cx="506" cy="30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490334" y="4543307"/>
            <a:ext cx="506" cy="30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0834789" y="4536319"/>
            <a:ext cx="506" cy="30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Bounding Frustum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003523" cy="3335482"/>
          </a:xfrm>
        </p:spPr>
        <p:txBody>
          <a:bodyPr>
            <a:normAutofit/>
          </a:bodyPr>
          <a:lstStyle/>
          <a:p>
            <a:r>
              <a:rPr lang="en-GB" dirty="0" smtClean="0"/>
              <a:t>Defines the shape of our View * Projection</a:t>
            </a:r>
          </a:p>
          <a:p>
            <a:pPr lvl="1"/>
            <a:r>
              <a:rPr lang="en-GB" dirty="0" smtClean="0"/>
              <a:t>Rectangular Pyramid</a:t>
            </a:r>
          </a:p>
          <a:p>
            <a:r>
              <a:rPr lang="en-GB" dirty="0" smtClean="0"/>
              <a:t>Typically used with cameras but also heavily featured in other advanced scenarios</a:t>
            </a:r>
          </a:p>
          <a:p>
            <a:pPr lvl="1"/>
            <a:r>
              <a:rPr lang="en-GB" dirty="0" smtClean="0"/>
              <a:t>Spatial Partitioning</a:t>
            </a:r>
          </a:p>
          <a:p>
            <a:pPr lvl="1"/>
            <a:r>
              <a:rPr lang="en-GB" dirty="0" smtClean="0"/>
              <a:t>Cascade Shadow Maps</a:t>
            </a:r>
          </a:p>
          <a:p>
            <a:pPr lvl="1"/>
            <a:r>
              <a:rPr lang="en-GB" dirty="0" smtClean="0"/>
              <a:t>AI Sensing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37" y="5608872"/>
            <a:ext cx="8733595" cy="552588"/>
          </a:xfrm>
          <a:prstGeom prst="rect">
            <a:avLst/>
          </a:prstGeom>
        </p:spPr>
      </p:pic>
      <p:sp>
        <p:nvSpPr>
          <p:cNvPr id="5" name="Trapezoid 4"/>
          <p:cNvSpPr/>
          <p:nvPr/>
        </p:nvSpPr>
        <p:spPr>
          <a:xfrm>
            <a:off x="8099023" y="674926"/>
            <a:ext cx="2769833" cy="2095130"/>
          </a:xfrm>
          <a:prstGeom prst="trapezoid">
            <a:avLst>
              <a:gd name="adj" fmla="val 6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b195165.BoundingFrustum_ViewFrustum(en-us,XNAGameStudio.41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05" y="3004853"/>
            <a:ext cx="4474468" cy="14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Bounding 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58631" cy="4038600"/>
          </a:xfrm>
        </p:spPr>
        <p:txBody>
          <a:bodyPr/>
          <a:lstStyle/>
          <a:p>
            <a:r>
              <a:rPr lang="en-GB" dirty="0" smtClean="0"/>
              <a:t>Axis Aligned Bounding Sphere</a:t>
            </a:r>
          </a:p>
          <a:p>
            <a:r>
              <a:rPr lang="en-GB" dirty="0" smtClean="0"/>
              <a:t>A bounding volume in the shape of a sphere</a:t>
            </a:r>
          </a:p>
          <a:p>
            <a:r>
              <a:rPr lang="en-GB" dirty="0" smtClean="0"/>
              <a:t>Requires a Position and Radius</a:t>
            </a:r>
          </a:p>
          <a:p>
            <a:r>
              <a:rPr lang="en-GB" dirty="0" smtClean="0"/>
              <a:t>Can be used when making more complex objects that require more complex shapes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282866" y="2503502"/>
            <a:ext cx="2654424" cy="26544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Ray in XNA has a </a:t>
            </a:r>
          </a:p>
          <a:p>
            <a:pPr lvl="1"/>
            <a:r>
              <a:rPr lang="en-GB" dirty="0" smtClean="0"/>
              <a:t>Vector3 Position</a:t>
            </a:r>
          </a:p>
          <a:p>
            <a:pPr lvl="1"/>
            <a:r>
              <a:rPr lang="en-GB" dirty="0" smtClean="0"/>
              <a:t>Vector3 Direction</a:t>
            </a:r>
          </a:p>
          <a:p>
            <a:r>
              <a:rPr lang="en-GB" dirty="0" smtClean="0"/>
              <a:t>Used in intersection checks</a:t>
            </a:r>
          </a:p>
          <a:p>
            <a:pPr lvl="1"/>
            <a:r>
              <a:rPr lang="en-GB" dirty="0" smtClean="0"/>
              <a:t>Line -&gt; Box</a:t>
            </a:r>
          </a:p>
          <a:p>
            <a:pPr lvl="1"/>
            <a:r>
              <a:rPr lang="en-GB" dirty="0" smtClean="0"/>
              <a:t>Line -&gt; Sphere</a:t>
            </a:r>
          </a:p>
          <a:p>
            <a:r>
              <a:rPr lang="en-GB" dirty="0" smtClean="0"/>
              <a:t>Previously mentioned ray casting is frequently found in games</a:t>
            </a:r>
          </a:p>
          <a:p>
            <a:pPr lvl="1"/>
            <a:r>
              <a:rPr lang="en-GB" dirty="0" smtClean="0"/>
              <a:t>Ray Picking</a:t>
            </a:r>
          </a:p>
          <a:p>
            <a:pPr lvl="1"/>
            <a:r>
              <a:rPr lang="en-GB" dirty="0" smtClean="0"/>
              <a:t>Keeping object off the ground</a:t>
            </a:r>
          </a:p>
          <a:p>
            <a:pPr lvl="1"/>
            <a:r>
              <a:rPr lang="en-GB" dirty="0" smtClean="0"/>
              <a:t>Graphics</a:t>
            </a:r>
          </a:p>
          <a:p>
            <a:r>
              <a:rPr lang="en-GB" dirty="0" smtClean="0"/>
              <a:t>Casting a ray from the centre of a screen (crosshair) is a typically usage scenario</a:t>
            </a:r>
          </a:p>
        </p:txBody>
      </p:sp>
    </p:spTree>
    <p:extLst>
      <p:ext uri="{BB962C8B-B14F-4D97-AF65-F5344CB8AC3E}">
        <p14:creationId xmlns:p14="http://schemas.microsoft.com/office/powerpoint/2010/main" val="30145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already have a good understanding of using vectors</a:t>
            </a:r>
          </a:p>
          <a:p>
            <a:pPr lvl="1"/>
            <a:r>
              <a:rPr lang="en-GB" smtClean="0"/>
              <a:t>Previously you </a:t>
            </a:r>
            <a:r>
              <a:rPr lang="en-GB" dirty="0" smtClean="0"/>
              <a:t>would have used Vector2(X, Y) to place object </a:t>
            </a:r>
            <a:r>
              <a:rPr lang="en-GB" smtClean="0"/>
              <a:t>in *two </a:t>
            </a:r>
            <a:r>
              <a:rPr lang="en-GB" dirty="0" smtClean="0"/>
              <a:t>dimensional space</a:t>
            </a:r>
          </a:p>
          <a:p>
            <a:pPr lvl="1"/>
            <a:r>
              <a:rPr lang="en-GB" dirty="0" smtClean="0"/>
              <a:t>In this module we will be using Vector3(X, Y, Z) to do the same thing</a:t>
            </a:r>
          </a:p>
          <a:p>
            <a:r>
              <a:rPr lang="en-GB" dirty="0" smtClean="0"/>
              <a:t>What is a vector?</a:t>
            </a:r>
          </a:p>
          <a:p>
            <a:pPr lvl="1"/>
            <a:r>
              <a:rPr lang="en-GB" dirty="0" smtClean="0"/>
              <a:t>A vector is the math equivalent to an array</a:t>
            </a:r>
          </a:p>
          <a:p>
            <a:r>
              <a:rPr lang="en-GB" dirty="0" smtClean="0"/>
              <a:t>A vector isn’t exactly a coordinate</a:t>
            </a:r>
          </a:p>
          <a:p>
            <a:pPr lvl="1"/>
            <a:r>
              <a:rPr lang="en-GB" dirty="0" smtClean="0"/>
              <a:t>It also has a </a:t>
            </a:r>
            <a:r>
              <a:rPr lang="en-GB" b="1" u="sng" dirty="0" smtClean="0"/>
              <a:t>direction (Angle)</a:t>
            </a:r>
            <a:r>
              <a:rPr lang="en-GB" dirty="0" smtClean="0"/>
              <a:t> and a </a:t>
            </a:r>
            <a:r>
              <a:rPr lang="en-GB" b="1" u="sng" dirty="0" smtClean="0"/>
              <a:t>magnitude (Length)</a:t>
            </a:r>
          </a:p>
          <a:p>
            <a:pPr lvl="1"/>
            <a:r>
              <a:rPr lang="en-GB" dirty="0" smtClean="0"/>
              <a:t>We could say a coordinate is a vector from the origin (0, 0) </a:t>
            </a:r>
          </a:p>
          <a:p>
            <a:pPr lvl="1"/>
            <a:r>
              <a:rPr lang="en-GB" dirty="0" smtClean="0"/>
              <a:t>Or a vector is a coordinate offset from the origin (0, 0)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7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vector is defined by n-coordinates</a:t>
            </a:r>
          </a:p>
          <a:p>
            <a:pPr lvl="1"/>
            <a:r>
              <a:rPr lang="en-GB" dirty="0" smtClean="0"/>
              <a:t>Each component of the vector is typically assigned to an axis</a:t>
            </a:r>
          </a:p>
          <a:p>
            <a:pPr lvl="1"/>
            <a:r>
              <a:rPr lang="en-GB" dirty="0" smtClean="0"/>
              <a:t>Most games will use vectors with 2 or 3 components</a:t>
            </a:r>
          </a:p>
          <a:p>
            <a:pPr lvl="2"/>
            <a:r>
              <a:rPr lang="en-GB" dirty="0" smtClean="0"/>
              <a:t>Vector2 and Vector3</a:t>
            </a:r>
          </a:p>
          <a:p>
            <a:pPr lvl="2"/>
            <a:r>
              <a:rPr lang="en-GB" dirty="0" smtClean="0"/>
              <a:t>Vector4</a:t>
            </a:r>
          </a:p>
          <a:p>
            <a:r>
              <a:rPr lang="en-GB" dirty="0" smtClean="0"/>
              <a:t>Typically a vector is defined as or more two coordinates in a space </a:t>
            </a:r>
          </a:p>
          <a:p>
            <a:pPr lvl="1"/>
            <a:r>
              <a:rPr lang="en-GB" dirty="0" smtClean="0"/>
              <a:t>With two points we say the vector has a head and a tail</a:t>
            </a:r>
          </a:p>
          <a:p>
            <a:pPr lvl="1"/>
            <a:r>
              <a:rPr lang="en-GB" dirty="0" smtClean="0"/>
              <a:t>Starts at the tail, ends at the head</a:t>
            </a:r>
          </a:p>
          <a:p>
            <a:pPr lvl="1"/>
            <a:r>
              <a:rPr lang="en-GB" dirty="0" smtClean="0"/>
              <a:t>Vectors have their own relative space</a:t>
            </a:r>
          </a:p>
          <a:p>
            <a:pPr lvl="2"/>
            <a:r>
              <a:rPr lang="en-GB" dirty="0" smtClean="0"/>
              <a:t>Known as vector space</a:t>
            </a:r>
          </a:p>
          <a:p>
            <a:pPr lvl="1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10449017" y="2991775"/>
            <a:ext cx="97655" cy="976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853553" y="3586008"/>
            <a:ext cx="97655" cy="976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615632" y="3265503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06404" y="2671270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2" idx="3"/>
          </p:cNvCxnSpPr>
          <p:nvPr/>
        </p:nvCxnSpPr>
        <p:spPr>
          <a:xfrm flipV="1">
            <a:off x="9926794" y="3075128"/>
            <a:ext cx="536524" cy="53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Think of a vector as an arrow</a:t>
            </a:r>
          </a:p>
          <a:p>
            <a:pPr lvl="1"/>
            <a:r>
              <a:rPr lang="en-GB" dirty="0"/>
              <a:t>Arrow indicates the direction</a:t>
            </a:r>
          </a:p>
          <a:p>
            <a:pPr lvl="1"/>
            <a:r>
              <a:rPr lang="en-GB" dirty="0"/>
              <a:t>Starts at the tail and points towards the head</a:t>
            </a:r>
          </a:p>
          <a:p>
            <a:pPr lvl="1"/>
            <a:r>
              <a:rPr lang="en-GB" dirty="0"/>
              <a:t>The head is the actual (X, Y, Z) components</a:t>
            </a:r>
          </a:p>
          <a:p>
            <a:r>
              <a:rPr lang="en-GB" dirty="0"/>
              <a:t>The head can be placed anywhere in coordinate space</a:t>
            </a:r>
          </a:p>
          <a:p>
            <a:pPr lvl="1"/>
            <a:r>
              <a:rPr lang="en-GB" dirty="0"/>
              <a:t>The only restriction is that is a given distance from the tail</a:t>
            </a:r>
          </a:p>
          <a:p>
            <a:pPr lvl="1"/>
            <a:r>
              <a:rPr lang="en-GB" dirty="0"/>
              <a:t>If our vector is (1, 2, 3)</a:t>
            </a:r>
          </a:p>
          <a:p>
            <a:pPr lvl="1"/>
            <a:r>
              <a:rPr lang="en-GB" dirty="0"/>
              <a:t>It is separated form the tail by a distance of (X=1, Y=2, Z=3</a:t>
            </a:r>
            <a:r>
              <a:rPr lang="en-GB" dirty="0" smtClean="0"/>
              <a:t>)</a:t>
            </a:r>
          </a:p>
          <a:p>
            <a:r>
              <a:rPr lang="en-GB" dirty="0" smtClean="0"/>
              <a:t>On the right the tail is at the origin</a:t>
            </a:r>
          </a:p>
          <a:p>
            <a:pPr lvl="1"/>
            <a:r>
              <a:rPr lang="en-GB" dirty="0" smtClean="0"/>
              <a:t>The head is given distance from the origin</a:t>
            </a:r>
          </a:p>
          <a:p>
            <a:pPr lvl="1"/>
            <a:r>
              <a:rPr lang="en-GB" dirty="0" smtClean="0"/>
              <a:t>To calculate the value of the vector AB = (B - A)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673484" y="3613211"/>
            <a:ext cx="2537696" cy="26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02381" y="2618912"/>
            <a:ext cx="1" cy="200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77492" y="3719743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937235" y="2627790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10449017" y="2991775"/>
            <a:ext cx="97655" cy="976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853553" y="3586008"/>
            <a:ext cx="97655" cy="976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615632" y="3265503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06404" y="2671270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2" idx="3"/>
          </p:cNvCxnSpPr>
          <p:nvPr/>
        </p:nvCxnSpPr>
        <p:spPr>
          <a:xfrm flipV="1">
            <a:off x="9926794" y="3075128"/>
            <a:ext cx="536524" cy="53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Addition</a:t>
            </a:r>
          </a:p>
          <a:p>
            <a:pPr lvl="1"/>
            <a:r>
              <a:rPr lang="en-GB" dirty="0" smtClean="0"/>
              <a:t>Simple addition of two or more existing Vectors</a:t>
            </a:r>
          </a:p>
          <a:p>
            <a:r>
              <a:rPr lang="en-GB" dirty="0" smtClean="0"/>
              <a:t>Subtraction</a:t>
            </a:r>
          </a:p>
          <a:p>
            <a:pPr lvl="1"/>
            <a:r>
              <a:rPr lang="en-GB" dirty="0" smtClean="0"/>
              <a:t>Simple subtraction of two or more existing vectors</a:t>
            </a:r>
          </a:p>
          <a:p>
            <a:r>
              <a:rPr lang="en-GB" dirty="0" smtClean="0"/>
              <a:t>Scalar Multiplication</a:t>
            </a:r>
          </a:p>
          <a:p>
            <a:pPr lvl="1"/>
            <a:r>
              <a:rPr lang="en-GB" dirty="0" smtClean="0"/>
              <a:t>Multiply a Vector by a Scalar</a:t>
            </a:r>
          </a:p>
          <a:p>
            <a:pPr lvl="1"/>
            <a:r>
              <a:rPr lang="en-GB" dirty="0" smtClean="0"/>
              <a:t>Scaling the size of the Vector</a:t>
            </a:r>
          </a:p>
          <a:p>
            <a:pPr lvl="1"/>
            <a:r>
              <a:rPr lang="en-GB" dirty="0" smtClean="0"/>
              <a:t>Not multiplying by another vector</a:t>
            </a:r>
          </a:p>
          <a:p>
            <a:r>
              <a:rPr lang="en-GB" dirty="0" smtClean="0"/>
              <a:t>To multiply two Vectors we use the Cross Product</a:t>
            </a:r>
          </a:p>
          <a:p>
            <a:r>
              <a:rPr lang="en-GB" dirty="0" smtClean="0"/>
              <a:t>To get the angle between two vectors we use the Dot Product</a:t>
            </a:r>
          </a:p>
        </p:txBody>
      </p:sp>
    </p:spTree>
    <p:extLst>
      <p:ext uri="{BB962C8B-B14F-4D97-AF65-F5344CB8AC3E}">
        <p14:creationId xmlns:p14="http://schemas.microsoft.com/office/powerpoint/2010/main" val="25177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Matrix is 2D grid of numbers</a:t>
            </a:r>
          </a:p>
          <a:p>
            <a:pPr lvl="1"/>
            <a:r>
              <a:rPr lang="en-GB" dirty="0" smtClean="0"/>
              <a:t>Can have as many rows and columns as are needed</a:t>
            </a:r>
          </a:p>
          <a:p>
            <a:pPr lvl="1"/>
            <a:r>
              <a:rPr lang="en-GB" dirty="0" smtClean="0"/>
              <a:t> Each element can store any numerical value</a:t>
            </a:r>
          </a:p>
          <a:p>
            <a:r>
              <a:rPr lang="en-GB" dirty="0" smtClean="0"/>
              <a:t>We can perform many arithmetic operations with a matrix</a:t>
            </a:r>
          </a:p>
          <a:p>
            <a:pPr lvl="1"/>
            <a:r>
              <a:rPr lang="en-GB" dirty="0" smtClean="0"/>
              <a:t>Addition</a:t>
            </a:r>
          </a:p>
          <a:p>
            <a:pPr lvl="1"/>
            <a:r>
              <a:rPr lang="en-GB" dirty="0" smtClean="0"/>
              <a:t>Subtraction</a:t>
            </a:r>
          </a:p>
          <a:p>
            <a:pPr lvl="1"/>
            <a:r>
              <a:rPr lang="en-GB" dirty="0" smtClean="0"/>
              <a:t>Multiplication</a:t>
            </a:r>
          </a:p>
          <a:p>
            <a:r>
              <a:rPr lang="en-GB" dirty="0" smtClean="0"/>
              <a:t>The matrix is one of the key data structures you will be using</a:t>
            </a:r>
          </a:p>
          <a:p>
            <a:pPr lvl="1"/>
            <a:r>
              <a:rPr lang="en-GB" dirty="0" smtClean="0"/>
              <a:t>Simplify representation and computation</a:t>
            </a:r>
          </a:p>
          <a:p>
            <a:pPr lvl="1"/>
            <a:r>
              <a:rPr lang="en-GB" dirty="0" smtClean="0"/>
              <a:t>Great at transformations</a:t>
            </a:r>
          </a:p>
          <a:p>
            <a:pPr lvl="1"/>
            <a:r>
              <a:rPr lang="en-GB" dirty="0" smtClean="0"/>
              <a:t>XNA matrix has a lot of built in functions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8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Matrices and Games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matrix mean for us?</a:t>
            </a:r>
          </a:p>
          <a:p>
            <a:pPr lvl="1"/>
            <a:r>
              <a:rPr lang="en-GB" dirty="0" smtClean="0"/>
              <a:t>Transformations</a:t>
            </a:r>
          </a:p>
          <a:p>
            <a:r>
              <a:rPr lang="en-GB" dirty="0" smtClean="0"/>
              <a:t>We will use the matrix to store the current transforms of our 3D objects</a:t>
            </a:r>
          </a:p>
          <a:p>
            <a:pPr lvl="1"/>
            <a:r>
              <a:rPr lang="en-GB" dirty="0" smtClean="0"/>
              <a:t>Translation</a:t>
            </a:r>
          </a:p>
          <a:p>
            <a:pPr lvl="1"/>
            <a:r>
              <a:rPr lang="en-GB" dirty="0" smtClean="0"/>
              <a:t>Rotations on each Axis (X, Y, Z)</a:t>
            </a:r>
          </a:p>
          <a:p>
            <a:pPr lvl="1"/>
            <a:r>
              <a:rPr lang="en-GB" dirty="0" smtClean="0"/>
              <a:t>Scale</a:t>
            </a:r>
          </a:p>
          <a:p>
            <a:r>
              <a:rPr lang="en-GB" dirty="0" smtClean="0"/>
              <a:t>When you produce a model in a modelling tool</a:t>
            </a:r>
          </a:p>
          <a:p>
            <a:pPr lvl="1"/>
            <a:r>
              <a:rPr lang="en-GB" dirty="0" smtClean="0"/>
              <a:t>The coordinate space origin is the centre of the model</a:t>
            </a:r>
          </a:p>
          <a:p>
            <a:pPr lvl="1"/>
            <a:r>
              <a:rPr lang="en-GB" dirty="0" smtClean="0"/>
              <a:t>We can use a matrix to transform the model from it’s local space to our game spaces</a:t>
            </a:r>
          </a:p>
          <a:p>
            <a:pPr lvl="1"/>
            <a:r>
              <a:rPr lang="en-GB" dirty="0" smtClean="0"/>
              <a:t>Will cover some issues that can arise when exporting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292</TotalTime>
  <Words>1782</Words>
  <Application>Microsoft Office PowerPoint</Application>
  <PresentationFormat>Widescreen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Corbel</vt:lpstr>
      <vt:lpstr>Basis</vt:lpstr>
      <vt:lpstr>3D Game Engine MQC Revision</vt:lpstr>
      <vt:lpstr>Coordinate System</vt:lpstr>
      <vt:lpstr>Cartesian Coordinate System</vt:lpstr>
      <vt:lpstr>Vectors</vt:lpstr>
      <vt:lpstr>Vectors</vt:lpstr>
      <vt:lpstr>Vectors</vt:lpstr>
      <vt:lpstr>Vector Operations</vt:lpstr>
      <vt:lpstr>Matrix</vt:lpstr>
      <vt:lpstr>Matrices and Games Development</vt:lpstr>
      <vt:lpstr>Matrices</vt:lpstr>
      <vt:lpstr>Yaw, Pitch and Roll</vt:lpstr>
      <vt:lpstr>Projection Type</vt:lpstr>
      <vt:lpstr>Shapes</vt:lpstr>
      <vt:lpstr>Vertex</vt:lpstr>
      <vt:lpstr>Vertex Types</vt:lpstr>
      <vt:lpstr>Vertex Types</vt:lpstr>
      <vt:lpstr>VertexDeclaration</vt:lpstr>
      <vt:lpstr>Vertex Stride</vt:lpstr>
      <vt:lpstr>Drawing Primitives</vt:lpstr>
      <vt:lpstr>Summary</vt:lpstr>
      <vt:lpstr>Models</vt:lpstr>
      <vt:lpstr>Model Structure</vt:lpstr>
      <vt:lpstr>ModelMesh</vt:lpstr>
      <vt:lpstr>ModelMeshPart</vt:lpstr>
      <vt:lpstr>Bones</vt:lpstr>
      <vt:lpstr>Bones</vt:lpstr>
      <vt:lpstr>Bounding Volumes</vt:lpstr>
      <vt:lpstr>Bounding Volumes</vt:lpstr>
      <vt:lpstr>Bounding Box</vt:lpstr>
      <vt:lpstr>Bounding Frustum</vt:lpstr>
      <vt:lpstr>Bounding Sphere</vt:lpstr>
      <vt:lpstr>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77</cp:revision>
  <dcterms:created xsi:type="dcterms:W3CDTF">2013-09-11T14:10:47Z</dcterms:created>
  <dcterms:modified xsi:type="dcterms:W3CDTF">2018-11-07T15:04:40Z</dcterms:modified>
</cp:coreProperties>
</file>