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5" r:id="rId5"/>
    <p:sldId id="261" r:id="rId6"/>
    <p:sldId id="262" r:id="rId7"/>
    <p:sldId id="264" r:id="rId8"/>
    <p:sldId id="266" r:id="rId9"/>
    <p:sldId id="258" r:id="rId10"/>
    <p:sldId id="278" r:id="rId11"/>
    <p:sldId id="280" r:id="rId12"/>
    <p:sldId id="281" r:id="rId13"/>
    <p:sldId id="282" r:id="rId14"/>
    <p:sldId id="267" r:id="rId15"/>
    <p:sldId id="269" r:id="rId16"/>
    <p:sldId id="273" r:id="rId17"/>
    <p:sldId id="271" r:id="rId18"/>
    <p:sldId id="270" r:id="rId19"/>
    <p:sldId id="274" r:id="rId20"/>
    <p:sldId id="272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84285-F064-4F5C-B829-E104D9ABBE0A}" v="3" dt="2018-10-24T11:46:46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annon" userId="375fcefba4b9d57b" providerId="LiveId" clId="{B0084285-F064-4F5C-B829-E104D9ABBE0A}"/>
    <pc:docChg chg="custSel delSld modSld sldOrd">
      <pc:chgData name="Neil Gannon" userId="375fcefba4b9d57b" providerId="LiveId" clId="{B0084285-F064-4F5C-B829-E104D9ABBE0A}" dt="2018-10-24T11:46:46.731" v="192"/>
      <pc:docMkLst>
        <pc:docMk/>
      </pc:docMkLst>
      <pc:sldChg chg="modSp">
        <pc:chgData name="Neil Gannon" userId="375fcefba4b9d57b" providerId="LiveId" clId="{B0084285-F064-4F5C-B829-E104D9ABBE0A}" dt="2018-10-24T11:40:14.288" v="2" actId="20577"/>
        <pc:sldMkLst>
          <pc:docMk/>
          <pc:sldMk cId="2767722366" sldId="256"/>
        </pc:sldMkLst>
        <pc:spChg chg="mod">
          <ac:chgData name="Neil Gannon" userId="375fcefba4b9d57b" providerId="LiveId" clId="{B0084285-F064-4F5C-B829-E104D9ABBE0A}" dt="2018-10-24T11:40:14.288" v="2" actId="20577"/>
          <ac:spMkLst>
            <pc:docMk/>
            <pc:sldMk cId="2767722366" sldId="256"/>
            <ac:spMk id="3" creationId="{00000000-0000-0000-0000-000000000000}"/>
          </ac:spMkLst>
        </pc:spChg>
      </pc:sldChg>
      <pc:sldChg chg="ord">
        <pc:chgData name="Neil Gannon" userId="375fcefba4b9d57b" providerId="LiveId" clId="{B0084285-F064-4F5C-B829-E104D9ABBE0A}" dt="2018-10-24T11:46:46.731" v="192"/>
        <pc:sldMkLst>
          <pc:docMk/>
          <pc:sldMk cId="716786686" sldId="267"/>
        </pc:sldMkLst>
      </pc:sldChg>
      <pc:sldChg chg="delSp modSp del">
        <pc:chgData name="Neil Gannon" userId="375fcefba4b9d57b" providerId="LiveId" clId="{B0084285-F064-4F5C-B829-E104D9ABBE0A}" dt="2018-10-24T11:46:05.608" v="186" actId="2696"/>
        <pc:sldMkLst>
          <pc:docMk/>
          <pc:sldMk cId="3983202779" sldId="268"/>
        </pc:sldMkLst>
        <pc:spChg chg="mod">
          <ac:chgData name="Neil Gannon" userId="375fcefba4b9d57b" providerId="LiveId" clId="{B0084285-F064-4F5C-B829-E104D9ABBE0A}" dt="2018-10-24T11:46:03.135" v="185" actId="313"/>
          <ac:spMkLst>
            <pc:docMk/>
            <pc:sldMk cId="3983202779" sldId="268"/>
            <ac:spMk id="3" creationId="{00000000-0000-0000-0000-000000000000}"/>
          </ac:spMkLst>
        </pc:spChg>
        <pc:picChg chg="del">
          <ac:chgData name="Neil Gannon" userId="375fcefba4b9d57b" providerId="LiveId" clId="{B0084285-F064-4F5C-B829-E104D9ABBE0A}" dt="2018-10-24T11:45:18.079" v="3" actId="478"/>
          <ac:picMkLst>
            <pc:docMk/>
            <pc:sldMk cId="3983202779" sldId="268"/>
            <ac:picMk id="4" creationId="{00000000-0000-0000-0000-000000000000}"/>
          </ac:picMkLst>
        </pc:picChg>
      </pc:sldChg>
      <pc:sldChg chg="modSp">
        <pc:chgData name="Neil Gannon" userId="375fcefba4b9d57b" providerId="LiveId" clId="{B0084285-F064-4F5C-B829-E104D9ABBE0A}" dt="2018-10-24T11:46:08.237" v="187" actId="1076"/>
        <pc:sldMkLst>
          <pc:docMk/>
          <pc:sldMk cId="3349230748" sldId="269"/>
        </pc:sldMkLst>
        <pc:picChg chg="mod">
          <ac:chgData name="Neil Gannon" userId="375fcefba4b9d57b" providerId="LiveId" clId="{B0084285-F064-4F5C-B829-E104D9ABBE0A}" dt="2018-10-24T11:46:08.237" v="187" actId="1076"/>
          <ac:picMkLst>
            <pc:docMk/>
            <pc:sldMk cId="3349230748" sldId="269"/>
            <ac:picMk id="4" creationId="{00000000-0000-0000-0000-000000000000}"/>
          </ac:picMkLst>
        </pc:picChg>
      </pc:sldChg>
      <pc:sldChg chg="modSp">
        <pc:chgData name="Neil Gannon" userId="375fcefba4b9d57b" providerId="LiveId" clId="{B0084285-F064-4F5C-B829-E104D9ABBE0A}" dt="2018-10-24T11:46:19.350" v="189" actId="1076"/>
        <pc:sldMkLst>
          <pc:docMk/>
          <pc:sldMk cId="4241069651" sldId="270"/>
        </pc:sldMkLst>
        <pc:picChg chg="mod">
          <ac:chgData name="Neil Gannon" userId="375fcefba4b9d57b" providerId="LiveId" clId="{B0084285-F064-4F5C-B829-E104D9ABBE0A}" dt="2018-10-24T11:46:19.350" v="189" actId="1076"/>
          <ac:picMkLst>
            <pc:docMk/>
            <pc:sldMk cId="4241069651" sldId="270"/>
            <ac:picMk id="4" creationId="{00000000-0000-0000-0000-000000000000}"/>
          </ac:picMkLst>
        </pc:picChg>
      </pc:sldChg>
      <pc:sldChg chg="modSp">
        <pc:chgData name="Neil Gannon" userId="375fcefba4b9d57b" providerId="LiveId" clId="{B0084285-F064-4F5C-B829-E104D9ABBE0A}" dt="2018-10-24T11:46:15.678" v="188" actId="20577"/>
        <pc:sldMkLst>
          <pc:docMk/>
          <pc:sldMk cId="2507804040" sldId="271"/>
        </pc:sldMkLst>
        <pc:spChg chg="mod">
          <ac:chgData name="Neil Gannon" userId="375fcefba4b9d57b" providerId="LiveId" clId="{B0084285-F064-4F5C-B829-E104D9ABBE0A}" dt="2018-10-24T11:46:15.678" v="188" actId="20577"/>
          <ac:spMkLst>
            <pc:docMk/>
            <pc:sldMk cId="2507804040" sldId="271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A2453-AD74-4510-BC6B-929169B9065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30C4B435-634F-4E9B-A9D0-4A25395C3FC1}">
      <dgm:prSet phldrT="[Text]"/>
      <dgm:spPr/>
      <dgm:t>
        <a:bodyPr/>
        <a:lstStyle/>
        <a:p>
          <a:r>
            <a:rPr lang="en-GB" dirty="0"/>
            <a:t>Model</a:t>
          </a:r>
        </a:p>
      </dgm:t>
    </dgm:pt>
    <dgm:pt modelId="{97A93A4D-4C45-4C07-8F37-4522A7487AC4}" type="parTrans" cxnId="{89E9588C-883E-4072-BECF-1349371FBA4A}">
      <dgm:prSet/>
      <dgm:spPr/>
      <dgm:t>
        <a:bodyPr/>
        <a:lstStyle/>
        <a:p>
          <a:endParaRPr lang="en-GB"/>
        </a:p>
      </dgm:t>
    </dgm:pt>
    <dgm:pt modelId="{F06DFFBC-33D9-4971-A894-637AD2CA893C}" type="sibTrans" cxnId="{89E9588C-883E-4072-BECF-1349371FBA4A}">
      <dgm:prSet/>
      <dgm:spPr/>
      <dgm:t>
        <a:bodyPr/>
        <a:lstStyle/>
        <a:p>
          <a:endParaRPr lang="en-GB"/>
        </a:p>
      </dgm:t>
    </dgm:pt>
    <dgm:pt modelId="{9FBF8F98-4D8E-414E-8340-F3D744598764}">
      <dgm:prSet phldrT="[Text]"/>
      <dgm:spPr/>
      <dgm:t>
        <a:bodyPr/>
        <a:lstStyle/>
        <a:p>
          <a:r>
            <a:rPr lang="en-GB" dirty="0" err="1"/>
            <a:t>ModelMesh</a:t>
          </a:r>
          <a:endParaRPr lang="en-GB" dirty="0"/>
        </a:p>
      </dgm:t>
    </dgm:pt>
    <dgm:pt modelId="{D5DB935A-8C73-41ED-ADD8-276F6473D96C}" type="parTrans" cxnId="{06846E81-AC25-4B30-9865-32EB6F43D0D3}">
      <dgm:prSet/>
      <dgm:spPr/>
      <dgm:t>
        <a:bodyPr/>
        <a:lstStyle/>
        <a:p>
          <a:endParaRPr lang="en-GB"/>
        </a:p>
      </dgm:t>
    </dgm:pt>
    <dgm:pt modelId="{E989688F-A691-4DB0-A539-1C4358C89469}" type="sibTrans" cxnId="{06846E81-AC25-4B30-9865-32EB6F43D0D3}">
      <dgm:prSet/>
      <dgm:spPr/>
      <dgm:t>
        <a:bodyPr/>
        <a:lstStyle/>
        <a:p>
          <a:endParaRPr lang="en-GB"/>
        </a:p>
      </dgm:t>
    </dgm:pt>
    <dgm:pt modelId="{CA37243F-D358-43D2-BC5C-6A14E3686B8B}">
      <dgm:prSet phldrT="[Text]"/>
      <dgm:spPr/>
      <dgm:t>
        <a:bodyPr/>
        <a:lstStyle/>
        <a:p>
          <a:r>
            <a:rPr lang="en-GB" dirty="0" err="1"/>
            <a:t>ModelMeshPart</a:t>
          </a:r>
          <a:endParaRPr lang="en-GB" dirty="0"/>
        </a:p>
      </dgm:t>
    </dgm:pt>
    <dgm:pt modelId="{7D0909F8-3A0A-4AA8-8674-B3CEA1B6C456}" type="parTrans" cxnId="{E0D76A71-5E9F-43BF-BC9B-67AD74E8915A}">
      <dgm:prSet/>
      <dgm:spPr/>
      <dgm:t>
        <a:bodyPr/>
        <a:lstStyle/>
        <a:p>
          <a:endParaRPr lang="en-GB"/>
        </a:p>
      </dgm:t>
    </dgm:pt>
    <dgm:pt modelId="{9487D1CD-6B64-4E66-A294-278F748E6DFC}" type="sibTrans" cxnId="{E0D76A71-5E9F-43BF-BC9B-67AD74E8915A}">
      <dgm:prSet/>
      <dgm:spPr/>
      <dgm:t>
        <a:bodyPr/>
        <a:lstStyle/>
        <a:p>
          <a:endParaRPr lang="en-GB"/>
        </a:p>
      </dgm:t>
    </dgm:pt>
    <dgm:pt modelId="{75AF0085-1336-4E3A-A79F-D12A74724987}" type="pres">
      <dgm:prSet presAssocID="{081A2453-AD74-4510-BC6B-929169B9065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E8291E4-77F6-49F1-B278-D98E1412BC78}" type="pres">
      <dgm:prSet presAssocID="{081A2453-AD74-4510-BC6B-929169B9065E}" presName="outerBox" presStyleCnt="0"/>
      <dgm:spPr/>
    </dgm:pt>
    <dgm:pt modelId="{4E27AD0A-E5AE-4E70-9E0C-AA04F3E188B2}" type="pres">
      <dgm:prSet presAssocID="{081A2453-AD74-4510-BC6B-929169B9065E}" presName="outerBoxParent" presStyleLbl="node1" presStyleIdx="0" presStyleCnt="3" custLinFactNeighborX="53790" custLinFactNeighborY="3774"/>
      <dgm:spPr/>
    </dgm:pt>
    <dgm:pt modelId="{2BE588D6-0BCE-490E-BBE9-734DCA202F27}" type="pres">
      <dgm:prSet presAssocID="{081A2453-AD74-4510-BC6B-929169B9065E}" presName="outerBoxChildren" presStyleCnt="0"/>
      <dgm:spPr/>
    </dgm:pt>
    <dgm:pt modelId="{B4244659-6FE1-4BC0-AE2E-BAEC7568C66D}" type="pres">
      <dgm:prSet presAssocID="{081A2453-AD74-4510-BC6B-929169B9065E}" presName="middleBox" presStyleCnt="0"/>
      <dgm:spPr/>
    </dgm:pt>
    <dgm:pt modelId="{C7B4C7DE-58EB-4225-BB5F-23A0846A46E0}" type="pres">
      <dgm:prSet presAssocID="{081A2453-AD74-4510-BC6B-929169B9065E}" presName="middleBoxParent" presStyleLbl="node1" presStyleIdx="1" presStyleCnt="3"/>
      <dgm:spPr/>
    </dgm:pt>
    <dgm:pt modelId="{2A1B5C02-1650-42E1-9182-DD709E0B9002}" type="pres">
      <dgm:prSet presAssocID="{081A2453-AD74-4510-BC6B-929169B9065E}" presName="middleBoxChildren" presStyleCnt="0"/>
      <dgm:spPr/>
    </dgm:pt>
    <dgm:pt modelId="{B605C958-C9FC-41FD-9A2A-9B424665C87A}" type="pres">
      <dgm:prSet presAssocID="{081A2453-AD74-4510-BC6B-929169B9065E}" presName="centerBox" presStyleCnt="0"/>
      <dgm:spPr/>
    </dgm:pt>
    <dgm:pt modelId="{6267E26E-29DC-4D7D-9DD8-9D5D8E512C91}" type="pres">
      <dgm:prSet presAssocID="{081A2453-AD74-4510-BC6B-929169B9065E}" presName="centerBoxParent" presStyleLbl="node1" presStyleIdx="2" presStyleCnt="3"/>
      <dgm:spPr/>
    </dgm:pt>
  </dgm:ptLst>
  <dgm:cxnLst>
    <dgm:cxn modelId="{465EA608-E496-4196-9279-28CAD4F3ED27}" type="presOf" srcId="{081A2453-AD74-4510-BC6B-929169B9065E}" destId="{75AF0085-1336-4E3A-A79F-D12A74724987}" srcOrd="0" destOrd="0" presId="urn:microsoft.com/office/officeart/2005/8/layout/target2"/>
    <dgm:cxn modelId="{D7489C6D-39F0-4500-AE5D-8249710D8F80}" type="presOf" srcId="{9FBF8F98-4D8E-414E-8340-F3D744598764}" destId="{C7B4C7DE-58EB-4225-BB5F-23A0846A46E0}" srcOrd="0" destOrd="0" presId="urn:microsoft.com/office/officeart/2005/8/layout/target2"/>
    <dgm:cxn modelId="{5C5D3651-8CD4-4C7C-865C-CC48376002C8}" type="presOf" srcId="{CA37243F-D358-43D2-BC5C-6A14E3686B8B}" destId="{6267E26E-29DC-4D7D-9DD8-9D5D8E512C91}" srcOrd="0" destOrd="0" presId="urn:microsoft.com/office/officeart/2005/8/layout/target2"/>
    <dgm:cxn modelId="{E0D76A71-5E9F-43BF-BC9B-67AD74E8915A}" srcId="{081A2453-AD74-4510-BC6B-929169B9065E}" destId="{CA37243F-D358-43D2-BC5C-6A14E3686B8B}" srcOrd="2" destOrd="0" parTransId="{7D0909F8-3A0A-4AA8-8674-B3CEA1B6C456}" sibTransId="{9487D1CD-6B64-4E66-A294-278F748E6DFC}"/>
    <dgm:cxn modelId="{06846E81-AC25-4B30-9865-32EB6F43D0D3}" srcId="{081A2453-AD74-4510-BC6B-929169B9065E}" destId="{9FBF8F98-4D8E-414E-8340-F3D744598764}" srcOrd="1" destOrd="0" parTransId="{D5DB935A-8C73-41ED-ADD8-276F6473D96C}" sibTransId="{E989688F-A691-4DB0-A539-1C4358C89469}"/>
    <dgm:cxn modelId="{89E9588C-883E-4072-BECF-1349371FBA4A}" srcId="{081A2453-AD74-4510-BC6B-929169B9065E}" destId="{30C4B435-634F-4E9B-A9D0-4A25395C3FC1}" srcOrd="0" destOrd="0" parTransId="{97A93A4D-4C45-4C07-8F37-4522A7487AC4}" sibTransId="{F06DFFBC-33D9-4971-A894-637AD2CA893C}"/>
    <dgm:cxn modelId="{6490F8EB-C445-4980-820D-F29EC887453D}" type="presOf" srcId="{30C4B435-634F-4E9B-A9D0-4A25395C3FC1}" destId="{4E27AD0A-E5AE-4E70-9E0C-AA04F3E188B2}" srcOrd="0" destOrd="0" presId="urn:microsoft.com/office/officeart/2005/8/layout/target2"/>
    <dgm:cxn modelId="{B1BFBAA1-F8C4-4212-B215-0C62BA4D2AE1}" type="presParOf" srcId="{75AF0085-1336-4E3A-A79F-D12A74724987}" destId="{6E8291E4-77F6-49F1-B278-D98E1412BC78}" srcOrd="0" destOrd="0" presId="urn:microsoft.com/office/officeart/2005/8/layout/target2"/>
    <dgm:cxn modelId="{493FC1EC-AEA9-40AF-B5D9-21D72676DBA8}" type="presParOf" srcId="{6E8291E4-77F6-49F1-B278-D98E1412BC78}" destId="{4E27AD0A-E5AE-4E70-9E0C-AA04F3E188B2}" srcOrd="0" destOrd="0" presId="urn:microsoft.com/office/officeart/2005/8/layout/target2"/>
    <dgm:cxn modelId="{EB9BA558-6993-4989-AE4D-C18020C00D7E}" type="presParOf" srcId="{6E8291E4-77F6-49F1-B278-D98E1412BC78}" destId="{2BE588D6-0BCE-490E-BBE9-734DCA202F27}" srcOrd="1" destOrd="0" presId="urn:microsoft.com/office/officeart/2005/8/layout/target2"/>
    <dgm:cxn modelId="{99288228-614D-405A-AAAB-2DBC911AA34B}" type="presParOf" srcId="{75AF0085-1336-4E3A-A79F-D12A74724987}" destId="{B4244659-6FE1-4BC0-AE2E-BAEC7568C66D}" srcOrd="1" destOrd="0" presId="urn:microsoft.com/office/officeart/2005/8/layout/target2"/>
    <dgm:cxn modelId="{CD598A05-5583-43A5-A12D-A2B3EBFA0041}" type="presParOf" srcId="{B4244659-6FE1-4BC0-AE2E-BAEC7568C66D}" destId="{C7B4C7DE-58EB-4225-BB5F-23A0846A46E0}" srcOrd="0" destOrd="0" presId="urn:microsoft.com/office/officeart/2005/8/layout/target2"/>
    <dgm:cxn modelId="{32639D7E-84A8-484B-B3CA-25A2D2BE452A}" type="presParOf" srcId="{B4244659-6FE1-4BC0-AE2E-BAEC7568C66D}" destId="{2A1B5C02-1650-42E1-9182-DD709E0B9002}" srcOrd="1" destOrd="0" presId="urn:microsoft.com/office/officeart/2005/8/layout/target2"/>
    <dgm:cxn modelId="{3344D162-3249-4B16-A22C-5D6C65D1C17B}" type="presParOf" srcId="{75AF0085-1336-4E3A-A79F-D12A74724987}" destId="{B605C958-C9FC-41FD-9A2A-9B424665C87A}" srcOrd="2" destOrd="0" presId="urn:microsoft.com/office/officeart/2005/8/layout/target2"/>
    <dgm:cxn modelId="{DF677373-F5D8-47AE-912C-6F96A7E30782}" type="presParOf" srcId="{B605C958-C9FC-41FD-9A2A-9B424665C87A}" destId="{6267E26E-29DC-4D7D-9DD8-9D5D8E512C91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7AD0A-E5AE-4E70-9E0C-AA04F3E188B2}">
      <dsp:nvSpPr>
        <dsp:cNvPr id="0" name=""/>
        <dsp:cNvSpPr/>
      </dsp:nvSpPr>
      <dsp:spPr>
        <a:xfrm>
          <a:off x="0" y="0"/>
          <a:ext cx="4768733" cy="2999173"/>
        </a:xfrm>
        <a:prstGeom prst="roundRect">
          <a:avLst>
            <a:gd name="adj" fmla="val 85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2327691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Model</a:t>
          </a:r>
        </a:p>
      </dsp:txBody>
      <dsp:txXfrm>
        <a:off x="74666" y="74666"/>
        <a:ext cx="4619401" cy="2849841"/>
      </dsp:txXfrm>
    </dsp:sp>
    <dsp:sp modelId="{C7B4C7DE-58EB-4225-BB5F-23A0846A46E0}">
      <dsp:nvSpPr>
        <dsp:cNvPr id="0" name=""/>
        <dsp:cNvSpPr/>
      </dsp:nvSpPr>
      <dsp:spPr>
        <a:xfrm>
          <a:off x="119218" y="749793"/>
          <a:ext cx="4530296" cy="2099421"/>
        </a:xfrm>
        <a:prstGeom prst="roundRect">
          <a:avLst>
            <a:gd name="adj" fmla="val 10500"/>
          </a:avLst>
        </a:prstGeom>
        <a:solidFill>
          <a:schemeClr val="accent1">
            <a:shade val="80000"/>
            <a:hueOff val="112136"/>
            <a:satOff val="-27"/>
            <a:lumOff val="125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333132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 err="1"/>
            <a:t>ModelMesh</a:t>
          </a:r>
          <a:endParaRPr lang="en-GB" sz="2900" kern="1200" dirty="0"/>
        </a:p>
      </dsp:txBody>
      <dsp:txXfrm>
        <a:off x="183782" y="814357"/>
        <a:ext cx="4401168" cy="1970293"/>
      </dsp:txXfrm>
    </dsp:sp>
    <dsp:sp modelId="{6267E26E-29DC-4D7D-9DD8-9D5D8E512C91}">
      <dsp:nvSpPr>
        <dsp:cNvPr id="0" name=""/>
        <dsp:cNvSpPr/>
      </dsp:nvSpPr>
      <dsp:spPr>
        <a:xfrm>
          <a:off x="238436" y="1499586"/>
          <a:ext cx="4291859" cy="1199669"/>
        </a:xfrm>
        <a:prstGeom prst="roundRect">
          <a:avLst>
            <a:gd name="adj" fmla="val 10500"/>
          </a:avLst>
        </a:prstGeom>
        <a:solidFill>
          <a:schemeClr val="accent1">
            <a:shade val="80000"/>
            <a:hueOff val="224272"/>
            <a:satOff val="-54"/>
            <a:lumOff val="250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206248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 err="1"/>
            <a:t>ModelMeshPart</a:t>
          </a:r>
          <a:endParaRPr lang="en-GB" sz="2900" kern="1200" dirty="0"/>
        </a:p>
      </dsp:txBody>
      <dsp:txXfrm>
        <a:off x="275330" y="1536480"/>
        <a:ext cx="4218071" cy="1125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7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1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9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3D Game engine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Neil Gannon</a:t>
            </a:r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Bounding Volumes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675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Bounding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7494973" cy="4038600"/>
          </a:xfrm>
        </p:spPr>
        <p:txBody>
          <a:bodyPr/>
          <a:lstStyle/>
          <a:p>
            <a:r>
              <a:rPr lang="en-GB" dirty="0"/>
              <a:t>A box shaped bounding volume that can be used for basic collision detection</a:t>
            </a:r>
          </a:p>
          <a:p>
            <a:r>
              <a:rPr lang="en-GB" dirty="0"/>
              <a:t>Uses min and max vectors to define it’s size</a:t>
            </a:r>
          </a:p>
          <a:p>
            <a:pPr lvl="1"/>
            <a:r>
              <a:rPr lang="en-GB" dirty="0"/>
              <a:t>Manually defined</a:t>
            </a:r>
          </a:p>
          <a:p>
            <a:pPr lvl="1"/>
            <a:r>
              <a:rPr lang="en-GB" dirty="0"/>
              <a:t>Extracted from model</a:t>
            </a:r>
          </a:p>
          <a:p>
            <a:r>
              <a:rPr lang="en-GB" dirty="0"/>
              <a:t>Axis Aligned Bounding Box</a:t>
            </a:r>
          </a:p>
          <a:p>
            <a:r>
              <a:rPr lang="en-GB" dirty="0"/>
              <a:t>Needs to be continually updated it the object is dynamic</a:t>
            </a:r>
          </a:p>
        </p:txBody>
      </p:sp>
      <p:sp>
        <p:nvSpPr>
          <p:cNvPr id="4" name="Cube 3"/>
          <p:cNvSpPr/>
          <p:nvPr/>
        </p:nvSpPr>
        <p:spPr>
          <a:xfrm>
            <a:off x="9152878" y="2325950"/>
            <a:ext cx="2254928" cy="2317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60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Bounding Frustum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003523" cy="2683276"/>
          </a:xfrm>
        </p:spPr>
        <p:txBody>
          <a:bodyPr/>
          <a:lstStyle/>
          <a:p>
            <a:r>
              <a:rPr lang="en-GB" dirty="0"/>
              <a:t>Defines the shape of our View * Projection</a:t>
            </a:r>
          </a:p>
          <a:p>
            <a:pPr lvl="1"/>
            <a:r>
              <a:rPr lang="en-GB" dirty="0"/>
              <a:t>Rectangular Pyramid</a:t>
            </a:r>
          </a:p>
          <a:p>
            <a:r>
              <a:rPr lang="en-GB" dirty="0"/>
              <a:t>Typically only used with cameras</a:t>
            </a:r>
          </a:p>
          <a:p>
            <a:r>
              <a:rPr lang="en-GB" dirty="0"/>
              <a:t>Will feature later in the semester for the removal of objects that cannot be seen</a:t>
            </a:r>
          </a:p>
          <a:p>
            <a:pPr lvl="1"/>
            <a:r>
              <a:rPr lang="en-GB" dirty="0"/>
              <a:t>Object culling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46" y="5255582"/>
            <a:ext cx="8733595" cy="552588"/>
          </a:xfrm>
          <a:prstGeom prst="rect">
            <a:avLst/>
          </a:prstGeom>
        </p:spPr>
      </p:pic>
      <p:sp>
        <p:nvSpPr>
          <p:cNvPr id="5" name="Trapezoid 4"/>
          <p:cNvSpPr/>
          <p:nvPr/>
        </p:nvSpPr>
        <p:spPr>
          <a:xfrm>
            <a:off x="8099024" y="964115"/>
            <a:ext cx="2769833" cy="2095130"/>
          </a:xfrm>
          <a:prstGeom prst="trapezoid">
            <a:avLst>
              <a:gd name="adj" fmla="val 6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Bb195165.BoundingFrustum_ViewFrustum(en-us,XNAGameStudio.41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06" y="3574151"/>
            <a:ext cx="4474468" cy="14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3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Bounding 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358631" cy="4038600"/>
          </a:xfrm>
        </p:spPr>
        <p:txBody>
          <a:bodyPr/>
          <a:lstStyle/>
          <a:p>
            <a:r>
              <a:rPr lang="en-GB" dirty="0"/>
              <a:t>Axis Aligned Bounding Sphere</a:t>
            </a:r>
          </a:p>
          <a:p>
            <a:r>
              <a:rPr lang="en-GB" dirty="0"/>
              <a:t>A bounding volume in the shape of a sphere</a:t>
            </a:r>
          </a:p>
          <a:p>
            <a:r>
              <a:rPr lang="en-GB" dirty="0"/>
              <a:t>Requires a Position and Radius</a:t>
            </a:r>
          </a:p>
          <a:p>
            <a:r>
              <a:rPr lang="en-GB" dirty="0"/>
              <a:t>Can be used when making more complex objects that require more complex shapes</a:t>
            </a:r>
          </a:p>
        </p:txBody>
      </p:sp>
      <p:sp>
        <p:nvSpPr>
          <p:cNvPr id="4" name="Oval 3"/>
          <p:cNvSpPr/>
          <p:nvPr/>
        </p:nvSpPr>
        <p:spPr>
          <a:xfrm>
            <a:off x="8282866" y="2503502"/>
            <a:ext cx="2654424" cy="265442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2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Vertices from a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GB" dirty="0"/>
              <a:t>We need the mesh and the transform associated with it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We check if the mesh has any transforms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Loop through each </a:t>
            </a:r>
            <a:r>
              <a:rPr lang="en-GB" dirty="0" err="1"/>
              <a:t>MeshPart</a:t>
            </a:r>
            <a:endParaRPr lang="en-GB" dirty="0"/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dirty="0" err="1"/>
              <a:t>VertexBuffer.GetData</a:t>
            </a:r>
            <a:r>
              <a:rPr lang="en-GB" dirty="0"/>
              <a:t> to extract the Vector3 data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Transform the Vector3s suing the transform from (Step 2).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Add to a list of Vector3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Repeat for each mesh part (Step 3)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Return the collection of transformed vertices</a:t>
            </a:r>
          </a:p>
          <a:p>
            <a:pPr marL="502920" indent="-457200">
              <a:buFont typeface="+mj-lt"/>
              <a:buAutoNum type="arabicPeriod"/>
            </a:pPr>
            <a:r>
              <a:rPr lang="en-GB" dirty="0"/>
              <a:t>Create bounding volume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Use for debugging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dirty="0"/>
              <a:t>Use for collision systems</a:t>
            </a:r>
          </a:p>
        </p:txBody>
      </p:sp>
    </p:spTree>
    <p:extLst>
      <p:ext uri="{BB962C8B-B14F-4D97-AF65-F5344CB8AC3E}">
        <p14:creationId xmlns:p14="http://schemas.microsoft.com/office/powerpoint/2010/main" val="71678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Intersection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2057400"/>
            <a:ext cx="9872871" cy="2354802"/>
          </a:xfrm>
        </p:spPr>
        <p:txBody>
          <a:bodyPr/>
          <a:lstStyle/>
          <a:p>
            <a:r>
              <a:rPr lang="en-GB" dirty="0"/>
              <a:t>We can easily check if two bounding volumes intersect</a:t>
            </a:r>
          </a:p>
          <a:p>
            <a:pPr lvl="1"/>
            <a:r>
              <a:rPr lang="en-GB" dirty="0"/>
              <a:t>Intersects(volume) returns a Boolean</a:t>
            </a:r>
          </a:p>
          <a:p>
            <a:r>
              <a:rPr lang="en-GB" dirty="0"/>
              <a:t>Typically we want to compare</a:t>
            </a:r>
          </a:p>
          <a:p>
            <a:pPr lvl="1"/>
            <a:r>
              <a:rPr lang="en-GB" dirty="0"/>
              <a:t>Box to Box</a:t>
            </a:r>
          </a:p>
          <a:p>
            <a:pPr lvl="1"/>
            <a:r>
              <a:rPr lang="en-GB" dirty="0"/>
              <a:t>Sphere to Sphere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60" y="4295775"/>
            <a:ext cx="75438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3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Intersection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479089"/>
          </a:xfrm>
        </p:spPr>
        <p:txBody>
          <a:bodyPr/>
          <a:lstStyle/>
          <a:p>
            <a:r>
              <a:rPr lang="en-GB" dirty="0"/>
              <a:t>Of course will have a mixture of volumes in the game</a:t>
            </a:r>
          </a:p>
          <a:p>
            <a:r>
              <a:rPr lang="en-GB" dirty="0"/>
              <a:t>And we can check intersections the exact same as before</a:t>
            </a:r>
          </a:p>
          <a:p>
            <a:pPr lvl="1"/>
            <a:r>
              <a:rPr lang="en-GB" dirty="0"/>
              <a:t>Box to Sphere</a:t>
            </a:r>
          </a:p>
          <a:p>
            <a:pPr lvl="1"/>
            <a:r>
              <a:rPr lang="en-GB" dirty="0"/>
              <a:t>Sphere to 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11" y="3836622"/>
            <a:ext cx="72866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Intersection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696377" cy="4038600"/>
          </a:xfrm>
        </p:spPr>
        <p:txBody>
          <a:bodyPr/>
          <a:lstStyle/>
          <a:p>
            <a:r>
              <a:rPr lang="en-GB" dirty="0"/>
              <a:t>Note that you would not use a check like this for bullets in a game!</a:t>
            </a:r>
          </a:p>
          <a:p>
            <a:r>
              <a:rPr lang="en-GB" dirty="0"/>
              <a:t>If we used the previous methods to check intersections then we could easily make decision in game objects</a:t>
            </a:r>
          </a:p>
          <a:p>
            <a:pPr lvl="1"/>
            <a:r>
              <a:rPr lang="en-GB" dirty="0"/>
              <a:t>What type of object intersected and what is the response to that</a:t>
            </a:r>
          </a:p>
          <a:p>
            <a:r>
              <a:rPr lang="en-GB" dirty="0"/>
              <a:t>Later we will use a physics engine so building this kind of cod into your games will require a re-write later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037" y="3193533"/>
            <a:ext cx="4298489" cy="17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0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Containment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425823"/>
          </a:xfrm>
        </p:spPr>
        <p:txBody>
          <a:bodyPr/>
          <a:lstStyle/>
          <a:p>
            <a:r>
              <a:rPr lang="en-GB" dirty="0"/>
              <a:t>We can determine the containment state of two volumes</a:t>
            </a:r>
          </a:p>
          <a:p>
            <a:r>
              <a:rPr lang="en-GB" dirty="0"/>
              <a:t>This is used to determine if an object is within another</a:t>
            </a:r>
          </a:p>
          <a:p>
            <a:r>
              <a:rPr lang="en-GB" dirty="0"/>
              <a:t>It tells use the type of containment</a:t>
            </a:r>
          </a:p>
          <a:p>
            <a:pPr lvl="1"/>
            <a:r>
              <a:rPr lang="en-GB" dirty="0"/>
              <a:t>Disjoint (None)</a:t>
            </a:r>
          </a:p>
          <a:p>
            <a:pPr lvl="1"/>
            <a:r>
              <a:rPr lang="en-GB" dirty="0"/>
              <a:t>Intersects (Partial Containment)</a:t>
            </a:r>
          </a:p>
          <a:p>
            <a:pPr lvl="1"/>
            <a:r>
              <a:rPr lang="en-GB" dirty="0"/>
              <a:t>Contains (Fully Contains)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85" y="4574663"/>
            <a:ext cx="8648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6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Containment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425823"/>
          </a:xfrm>
        </p:spPr>
        <p:txBody>
          <a:bodyPr/>
          <a:lstStyle/>
          <a:p>
            <a:r>
              <a:rPr lang="en-GB" dirty="0"/>
              <a:t>Just like the intersections we can check</a:t>
            </a:r>
          </a:p>
          <a:p>
            <a:pPr lvl="1"/>
            <a:r>
              <a:rPr lang="en-GB" dirty="0"/>
              <a:t>Box to Box</a:t>
            </a:r>
          </a:p>
          <a:p>
            <a:pPr lvl="1"/>
            <a:r>
              <a:rPr lang="en-GB" dirty="0"/>
              <a:t>Sphere to </a:t>
            </a:r>
            <a:r>
              <a:rPr lang="en-GB" dirty="0" err="1"/>
              <a:t>Spere</a:t>
            </a:r>
            <a:endParaRPr lang="en-GB" dirty="0"/>
          </a:p>
          <a:p>
            <a:pPr lvl="1"/>
            <a:r>
              <a:rPr lang="en-GB" dirty="0"/>
              <a:t>Ray to Box</a:t>
            </a:r>
          </a:p>
          <a:p>
            <a:pPr lvl="1"/>
            <a:r>
              <a:rPr lang="en-GB" dirty="0"/>
              <a:t>Ray to Sphere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50" y="4040273"/>
            <a:ext cx="83629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bounding volumes</a:t>
            </a:r>
          </a:p>
          <a:p>
            <a:r>
              <a:rPr lang="en-GB" dirty="0"/>
              <a:t>This week we will use the vertex data contained in our 3D models</a:t>
            </a:r>
          </a:p>
          <a:p>
            <a:pPr lvl="1"/>
            <a:r>
              <a:rPr lang="en-GB" dirty="0"/>
              <a:t>Stored in an </a:t>
            </a:r>
            <a:r>
              <a:rPr lang="en-GB" dirty="0" err="1"/>
              <a:t>VertexBuffer</a:t>
            </a:r>
            <a:endParaRPr lang="en-GB" dirty="0"/>
          </a:p>
          <a:p>
            <a:pPr lvl="1"/>
            <a:r>
              <a:rPr lang="en-GB" dirty="0"/>
              <a:t>Need to the </a:t>
            </a:r>
            <a:r>
              <a:rPr lang="en-GB" dirty="0" err="1"/>
              <a:t>IndexBuffer</a:t>
            </a:r>
            <a:endParaRPr lang="en-GB" dirty="0"/>
          </a:p>
          <a:p>
            <a:pPr lvl="1"/>
            <a:r>
              <a:rPr lang="en-GB" dirty="0"/>
              <a:t>First look at the </a:t>
            </a:r>
            <a:r>
              <a:rPr lang="en-GB" dirty="0" err="1"/>
              <a:t>ModelMeshPart</a:t>
            </a:r>
            <a:endParaRPr lang="en-GB" dirty="0"/>
          </a:p>
          <a:p>
            <a:r>
              <a:rPr lang="en-GB" dirty="0"/>
              <a:t>Examine some simple collision tests</a:t>
            </a:r>
          </a:p>
          <a:p>
            <a:pPr lvl="1"/>
            <a:r>
              <a:rPr lang="en-GB" dirty="0"/>
              <a:t>BoundingBox</a:t>
            </a:r>
          </a:p>
          <a:p>
            <a:pPr lvl="1"/>
            <a:r>
              <a:rPr lang="en-GB" dirty="0" err="1"/>
              <a:t>BoundingSphere</a:t>
            </a:r>
            <a:endParaRPr lang="en-GB" dirty="0"/>
          </a:p>
          <a:p>
            <a:pPr lvl="1"/>
            <a:r>
              <a:rPr lang="en-GB" dirty="0"/>
              <a:t>Ray</a:t>
            </a:r>
          </a:p>
        </p:txBody>
      </p:sp>
    </p:spTree>
    <p:extLst>
      <p:ext uri="{BB962C8B-B14F-4D97-AF65-F5344CB8AC3E}">
        <p14:creationId xmlns:p14="http://schemas.microsoft.com/office/powerpoint/2010/main" val="91676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Containment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07384" cy="4038600"/>
          </a:xfrm>
        </p:spPr>
        <p:txBody>
          <a:bodyPr/>
          <a:lstStyle/>
          <a:p>
            <a:r>
              <a:rPr lang="en-GB" dirty="0"/>
              <a:t>Again not good for bullets!</a:t>
            </a:r>
          </a:p>
          <a:p>
            <a:r>
              <a:rPr lang="en-GB" dirty="0"/>
              <a:t>If the containment type is anything other than disjoint (none) then take some life of the game object</a:t>
            </a:r>
          </a:p>
          <a:p>
            <a:r>
              <a:rPr lang="en-GB" dirty="0"/>
              <a:t>This can be used with the Camera Frustum to check what game objects are visible</a:t>
            </a:r>
          </a:p>
          <a:p>
            <a:pPr lvl="1"/>
            <a:r>
              <a:rPr lang="en-GB" dirty="0"/>
              <a:t>Contained in the view frustum</a:t>
            </a:r>
          </a:p>
          <a:p>
            <a:pPr lvl="1"/>
            <a:r>
              <a:rPr lang="en-GB" dirty="0"/>
              <a:t>Object culling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39" y="3344893"/>
            <a:ext cx="57054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9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Ray in XNA has a </a:t>
            </a:r>
          </a:p>
          <a:p>
            <a:pPr lvl="1"/>
            <a:r>
              <a:rPr lang="en-GB" dirty="0"/>
              <a:t>Vector3 Position</a:t>
            </a:r>
          </a:p>
          <a:p>
            <a:pPr lvl="1"/>
            <a:r>
              <a:rPr lang="en-GB" dirty="0"/>
              <a:t>Vector3 Direction</a:t>
            </a:r>
          </a:p>
          <a:p>
            <a:r>
              <a:rPr lang="en-GB" dirty="0"/>
              <a:t>Previously mentioned ray casting is frequently found in games</a:t>
            </a:r>
          </a:p>
          <a:p>
            <a:pPr lvl="1"/>
            <a:r>
              <a:rPr lang="en-GB" dirty="0"/>
              <a:t>Ray Picking</a:t>
            </a:r>
          </a:p>
          <a:p>
            <a:pPr lvl="1"/>
            <a:r>
              <a:rPr lang="en-GB" dirty="0"/>
              <a:t>Keeping object off the ground</a:t>
            </a:r>
          </a:p>
          <a:p>
            <a:pPr lvl="1"/>
            <a:r>
              <a:rPr lang="en-GB" dirty="0"/>
              <a:t>Graphics</a:t>
            </a:r>
          </a:p>
          <a:p>
            <a:r>
              <a:rPr lang="en-GB" dirty="0"/>
              <a:t>Casting a ray from the centre of a screen (crosshair) is a typically usage scenario</a:t>
            </a:r>
          </a:p>
        </p:txBody>
      </p:sp>
    </p:spTree>
    <p:extLst>
      <p:ext uri="{BB962C8B-B14F-4D97-AF65-F5344CB8AC3E}">
        <p14:creationId xmlns:p14="http://schemas.microsoft.com/office/powerpoint/2010/main" val="93162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Ray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363680"/>
          </a:xfrm>
        </p:spPr>
        <p:txBody>
          <a:bodyPr/>
          <a:lstStyle/>
          <a:p>
            <a:r>
              <a:rPr lang="en-GB" dirty="0"/>
              <a:t>Unlike the previous Intersections which returned a bool</a:t>
            </a:r>
          </a:p>
          <a:p>
            <a:pPr lvl="1"/>
            <a:r>
              <a:rPr lang="en-GB" dirty="0"/>
              <a:t>Ray returns a </a:t>
            </a:r>
            <a:r>
              <a:rPr lang="en-GB" dirty="0" err="1"/>
              <a:t>nullable</a:t>
            </a:r>
            <a:r>
              <a:rPr lang="en-GB" dirty="0"/>
              <a:t> float (float?)</a:t>
            </a:r>
          </a:p>
          <a:p>
            <a:r>
              <a:rPr lang="en-GB" dirty="0"/>
              <a:t>If the result is null then no intersection took place</a:t>
            </a:r>
          </a:p>
          <a:p>
            <a:r>
              <a:rPr lang="en-GB" dirty="0"/>
              <a:t>If the result has a value then there was an intersection</a:t>
            </a:r>
          </a:p>
          <a:p>
            <a:pPr lvl="1"/>
            <a:r>
              <a:rPr lang="en-GB" dirty="0"/>
              <a:t>And the result is the distance from the source of ray to the intersection</a:t>
            </a:r>
          </a:p>
          <a:p>
            <a:pPr lvl="1"/>
            <a:r>
              <a:rPr lang="en-GB" dirty="0"/>
              <a:t>Really goo 3D picking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47" y="4512520"/>
            <a:ext cx="6581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9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Ray Intersection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69528" cy="4038600"/>
          </a:xfrm>
        </p:spPr>
        <p:txBody>
          <a:bodyPr/>
          <a:lstStyle/>
          <a:p>
            <a:r>
              <a:rPr lang="en-GB" dirty="0"/>
              <a:t>Perfect form of collision detection for a bullet</a:t>
            </a:r>
          </a:p>
          <a:p>
            <a:pPr lvl="1"/>
            <a:r>
              <a:rPr lang="en-GB" dirty="0"/>
              <a:t>An infinite line from a </a:t>
            </a:r>
            <a:r>
              <a:rPr lang="en-GB"/>
              <a:t>source in a  </a:t>
            </a:r>
            <a:r>
              <a:rPr lang="en-GB" dirty="0"/>
              <a:t>direction</a:t>
            </a:r>
          </a:p>
          <a:p>
            <a:r>
              <a:rPr lang="en-GB" dirty="0"/>
              <a:t>We do the intersection</a:t>
            </a:r>
          </a:p>
          <a:p>
            <a:pPr lvl="1"/>
            <a:r>
              <a:rPr lang="en-GB" dirty="0"/>
              <a:t>Check if not null</a:t>
            </a:r>
          </a:p>
          <a:p>
            <a:pPr lvl="1"/>
            <a:r>
              <a:rPr lang="en-GB" dirty="0"/>
              <a:t>Check if within a limit of 20 units</a:t>
            </a:r>
          </a:p>
          <a:p>
            <a:pPr lvl="1"/>
            <a:r>
              <a:rPr lang="en-GB" dirty="0"/>
              <a:t>If it is then do something to the enemy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35" y="2659972"/>
            <a:ext cx="5524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302188" cy="4038600"/>
          </a:xfrm>
        </p:spPr>
        <p:txBody>
          <a:bodyPr/>
          <a:lstStyle/>
          <a:p>
            <a:r>
              <a:rPr lang="en-GB" dirty="0"/>
              <a:t>Each model object in XNA is made up of three parts</a:t>
            </a:r>
          </a:p>
          <a:p>
            <a:pPr lvl="1"/>
            <a:r>
              <a:rPr lang="en-GB" dirty="0"/>
              <a:t>Model, Meshes , </a:t>
            </a:r>
            <a:r>
              <a:rPr lang="en-GB" dirty="0" err="1"/>
              <a:t>MeshParts</a:t>
            </a:r>
            <a:endParaRPr lang="en-GB" dirty="0"/>
          </a:p>
          <a:p>
            <a:r>
              <a:rPr lang="en-GB" dirty="0"/>
              <a:t>Each model in XNA has at least one mesh</a:t>
            </a:r>
          </a:p>
          <a:p>
            <a:pPr lvl="1"/>
            <a:r>
              <a:rPr lang="en-GB" dirty="0"/>
              <a:t>Depends on what/how you create your models</a:t>
            </a:r>
          </a:p>
          <a:p>
            <a:r>
              <a:rPr lang="en-GB" dirty="0"/>
              <a:t>Each mesh can have multiple </a:t>
            </a:r>
            <a:r>
              <a:rPr lang="en-GB" dirty="0" err="1"/>
              <a:t>MeshParts</a:t>
            </a:r>
            <a:endParaRPr lang="en-GB" dirty="0"/>
          </a:p>
          <a:p>
            <a:pPr lvl="1"/>
            <a:r>
              <a:rPr lang="en-GB" dirty="0"/>
              <a:t>A batch of geometry information</a:t>
            </a:r>
          </a:p>
          <a:p>
            <a:pPr lvl="1"/>
            <a:r>
              <a:rPr lang="en-GB" dirty="0"/>
              <a:t>A subdivision of the model mesh</a:t>
            </a:r>
          </a:p>
          <a:p>
            <a:pPr lvl="1"/>
            <a:r>
              <a:rPr lang="en-GB" dirty="0"/>
              <a:t>Separated by the applied material </a:t>
            </a:r>
          </a:p>
          <a:p>
            <a:pPr lvl="1"/>
            <a:endParaRPr lang="en-GB" dirty="0"/>
          </a:p>
        </p:txBody>
      </p:sp>
      <p:sp>
        <p:nvSpPr>
          <p:cNvPr id="6" name="Rounded Rectangle 4"/>
          <p:cNvSpPr/>
          <p:nvPr/>
        </p:nvSpPr>
        <p:spPr>
          <a:xfrm>
            <a:off x="2985825" y="1510244"/>
            <a:ext cx="6220350" cy="38375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3134402" numCol="1" spcCol="1270" anchor="t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900" kern="1200" dirty="0"/>
              <a:t>Model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704947"/>
              </p:ext>
            </p:extLst>
          </p:nvPr>
        </p:nvGraphicFramePr>
        <p:xfrm>
          <a:off x="6595346" y="2654422"/>
          <a:ext cx="4768733" cy="2999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94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ModelMesh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278732" cy="4038600"/>
          </a:xfrm>
        </p:spPr>
        <p:txBody>
          <a:bodyPr>
            <a:normAutofit/>
          </a:bodyPr>
          <a:lstStyle/>
          <a:p>
            <a:r>
              <a:rPr lang="en-GB" dirty="0"/>
              <a:t>The key members of the </a:t>
            </a:r>
            <a:r>
              <a:rPr lang="en-GB" dirty="0" err="1"/>
              <a:t>ModelMesh</a:t>
            </a:r>
            <a:r>
              <a:rPr lang="en-GB" dirty="0"/>
              <a:t> we are interested in are:</a:t>
            </a:r>
          </a:p>
          <a:p>
            <a:r>
              <a:rPr lang="en-GB" dirty="0"/>
              <a:t>Name</a:t>
            </a:r>
          </a:p>
          <a:p>
            <a:r>
              <a:rPr lang="en-GB" dirty="0" err="1"/>
              <a:t>MeshParts</a:t>
            </a:r>
            <a:endParaRPr lang="en-GB" dirty="0"/>
          </a:p>
          <a:p>
            <a:pPr lvl="1"/>
            <a:r>
              <a:rPr lang="en-GB" dirty="0"/>
              <a:t>The collection of </a:t>
            </a:r>
            <a:r>
              <a:rPr lang="en-GB" dirty="0" err="1"/>
              <a:t>MeshParts</a:t>
            </a:r>
            <a:r>
              <a:rPr lang="en-GB" dirty="0"/>
              <a:t> that make up the mesh</a:t>
            </a:r>
          </a:p>
          <a:p>
            <a:pPr lvl="1"/>
            <a:r>
              <a:rPr lang="en-GB" dirty="0"/>
              <a:t>Set of primitives that share a material</a:t>
            </a:r>
          </a:p>
          <a:p>
            <a:r>
              <a:rPr lang="en-GB" dirty="0" err="1"/>
              <a:t>ParentBone</a:t>
            </a:r>
            <a:endParaRPr lang="en-GB" dirty="0"/>
          </a:p>
          <a:p>
            <a:pPr lvl="1"/>
            <a:r>
              <a:rPr lang="en-GB" dirty="0"/>
              <a:t>Contains a transformation matrix that describes how the mesh is located relative to any parent meshes in a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32" y="3314700"/>
            <a:ext cx="43719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ModelMeshPart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don’t typically need to go anywhere near the mesh parts</a:t>
            </a:r>
          </a:p>
          <a:p>
            <a:pPr lvl="1"/>
            <a:r>
              <a:rPr lang="en-GB" dirty="0"/>
              <a:t>For some advanced rendering techniques then we do</a:t>
            </a:r>
          </a:p>
          <a:p>
            <a:pPr lvl="1"/>
            <a:r>
              <a:rPr lang="en-GB" dirty="0"/>
              <a:t>Binary Spatial Partitions would require this kind of access</a:t>
            </a:r>
          </a:p>
          <a:p>
            <a:r>
              <a:rPr lang="en-GB" dirty="0"/>
              <a:t>A mesh part is nothing special, it’s core components are</a:t>
            </a:r>
          </a:p>
          <a:p>
            <a:pPr lvl="1"/>
            <a:r>
              <a:rPr lang="en-GB" dirty="0"/>
              <a:t>A Vertex Buffer</a:t>
            </a:r>
          </a:p>
          <a:p>
            <a:pPr lvl="1"/>
            <a:r>
              <a:rPr lang="en-GB" dirty="0"/>
              <a:t>An Index Buffer</a:t>
            </a:r>
          </a:p>
          <a:p>
            <a:pPr lvl="1"/>
            <a:r>
              <a:rPr lang="en-GB" dirty="0"/>
              <a:t>An Effect</a:t>
            </a:r>
          </a:p>
          <a:p>
            <a:r>
              <a:rPr lang="en-GB" dirty="0"/>
              <a:t>The same components we have used to draw our simple shapes</a:t>
            </a:r>
          </a:p>
          <a:p>
            <a:pPr lvl="1"/>
            <a:r>
              <a:rPr lang="en-GB" dirty="0" err="1"/>
              <a:t>ColourTriangle</a:t>
            </a:r>
            <a:r>
              <a:rPr lang="en-GB" dirty="0"/>
              <a:t> etc.</a:t>
            </a:r>
          </a:p>
          <a:p>
            <a:pPr lvl="1"/>
            <a:r>
              <a:rPr lang="en-GB" dirty="0"/>
              <a:t>Just declared the vertex data required</a:t>
            </a:r>
          </a:p>
          <a:p>
            <a:pPr lvl="1"/>
            <a:r>
              <a:rPr lang="en-GB" dirty="0"/>
              <a:t>The mesh part holds this kind of data for a 3D model</a:t>
            </a:r>
          </a:p>
        </p:txBody>
      </p:sp>
    </p:spTree>
    <p:extLst>
      <p:ext uri="{BB962C8B-B14F-4D97-AF65-F5344CB8AC3E}">
        <p14:creationId xmlns:p14="http://schemas.microsoft.com/office/powerpoint/2010/main" val="189461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ModelMeshPart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296487" cy="40386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Effect</a:t>
            </a:r>
          </a:p>
          <a:p>
            <a:pPr lvl="1"/>
            <a:r>
              <a:rPr lang="en-GB" dirty="0"/>
              <a:t>Allows us to get the current effect applied to the mesh part or to apply a new effect</a:t>
            </a:r>
          </a:p>
          <a:p>
            <a:pPr lvl="1"/>
            <a:r>
              <a:rPr lang="en-GB" dirty="0"/>
              <a:t>We change the effect at runtime on a using this property</a:t>
            </a:r>
          </a:p>
          <a:p>
            <a:r>
              <a:rPr lang="en-GB" dirty="0" err="1"/>
              <a:t>IndexBuffer</a:t>
            </a:r>
            <a:endParaRPr lang="en-GB" dirty="0"/>
          </a:p>
          <a:p>
            <a:pPr lvl="1"/>
            <a:r>
              <a:rPr lang="en-GB" dirty="0"/>
              <a:t>The index buffer for the mesh part</a:t>
            </a:r>
          </a:p>
          <a:p>
            <a:pPr lvl="1"/>
            <a:r>
              <a:rPr lang="en-GB" dirty="0"/>
              <a:t>Generated for us</a:t>
            </a:r>
          </a:p>
          <a:p>
            <a:r>
              <a:rPr lang="en-GB" dirty="0" err="1"/>
              <a:t>VertexBuffer</a:t>
            </a:r>
            <a:endParaRPr lang="en-GB" dirty="0"/>
          </a:p>
          <a:p>
            <a:pPr lvl="1"/>
            <a:r>
              <a:rPr lang="en-GB" dirty="0"/>
              <a:t>Gets the vertex buffer for the mesh part</a:t>
            </a:r>
          </a:p>
          <a:p>
            <a:pPr lvl="1"/>
            <a:r>
              <a:rPr lang="en-GB" dirty="0"/>
              <a:t>Again generated for us</a:t>
            </a:r>
          </a:p>
          <a:p>
            <a:r>
              <a:rPr lang="en-GB" dirty="0" err="1"/>
              <a:t>NumVertices</a:t>
            </a:r>
            <a:endParaRPr lang="en-GB" dirty="0"/>
          </a:p>
          <a:p>
            <a:pPr lvl="1"/>
            <a:r>
              <a:rPr lang="en-GB" dirty="0"/>
              <a:t>The number of vertices contained in the mesh part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005" y="2530136"/>
            <a:ext cx="4232415" cy="25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ModelMeshPart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296487" cy="4038600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PrimitveCount</a:t>
            </a:r>
            <a:endParaRPr lang="en-GB" dirty="0"/>
          </a:p>
          <a:p>
            <a:pPr lvl="1"/>
            <a:r>
              <a:rPr lang="en-GB" dirty="0"/>
              <a:t>The number of </a:t>
            </a:r>
            <a:r>
              <a:rPr lang="en-GB" dirty="0" err="1"/>
              <a:t>primitves</a:t>
            </a:r>
            <a:r>
              <a:rPr lang="en-GB" dirty="0"/>
              <a:t> to render when drawing the mesh part</a:t>
            </a:r>
          </a:p>
          <a:p>
            <a:pPr lvl="1"/>
            <a:r>
              <a:rPr lang="en-GB" dirty="0" err="1"/>
              <a:t>Inidices</a:t>
            </a:r>
            <a:r>
              <a:rPr lang="en-GB" dirty="0"/>
              <a:t> / 3</a:t>
            </a:r>
          </a:p>
          <a:p>
            <a:r>
              <a:rPr lang="en-GB" dirty="0" err="1"/>
              <a:t>StartIndex</a:t>
            </a:r>
            <a:endParaRPr lang="en-GB" dirty="0"/>
          </a:p>
          <a:p>
            <a:pPr lvl="1"/>
            <a:r>
              <a:rPr lang="en-GB" dirty="0"/>
              <a:t>The element in the index array to start from</a:t>
            </a:r>
          </a:p>
          <a:p>
            <a:r>
              <a:rPr lang="en-GB" dirty="0" err="1"/>
              <a:t>VertexOffset</a:t>
            </a:r>
            <a:endParaRPr lang="en-GB" dirty="0"/>
          </a:p>
          <a:p>
            <a:pPr lvl="1"/>
            <a:r>
              <a:rPr lang="en-GB" dirty="0"/>
              <a:t>The vertex offset from the start of the vertex buffer to start from</a:t>
            </a:r>
          </a:p>
          <a:p>
            <a:r>
              <a:rPr lang="en-GB" dirty="0"/>
              <a:t>Tag</a:t>
            </a:r>
          </a:p>
          <a:p>
            <a:pPr lvl="1"/>
            <a:r>
              <a:rPr lang="en-GB" dirty="0"/>
              <a:t>Custom data can be stored here (type: object)</a:t>
            </a:r>
          </a:p>
          <a:p>
            <a:pPr lvl="1"/>
            <a:r>
              <a:rPr lang="en-GB" dirty="0"/>
              <a:t>Will be important later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005" y="2530136"/>
            <a:ext cx="4232415" cy="25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VertexBuffer</a:t>
            </a:r>
            <a:r>
              <a:rPr lang="en-GB" dirty="0"/>
              <a:t> </a:t>
            </a:r>
            <a:r>
              <a:rPr lang="en-GB" dirty="0" err="1"/>
              <a:t>SetData</a:t>
            </a:r>
            <a:r>
              <a:rPr lang="en-GB" dirty="0"/>
              <a:t> and </a:t>
            </a:r>
            <a:r>
              <a:rPr lang="en-GB" dirty="0" err="1"/>
              <a:t>GetData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387788" cy="4038600"/>
          </a:xfrm>
        </p:spPr>
        <p:txBody>
          <a:bodyPr/>
          <a:lstStyle/>
          <a:p>
            <a:r>
              <a:rPr lang="en-GB" dirty="0"/>
              <a:t>We have used set data</a:t>
            </a:r>
          </a:p>
          <a:p>
            <a:pPr lvl="1"/>
            <a:r>
              <a:rPr lang="en-GB" dirty="0"/>
              <a:t>Used to set vertex data that is to be streamed to the </a:t>
            </a:r>
            <a:r>
              <a:rPr lang="en-GB" dirty="0" err="1"/>
              <a:t>GraphicsDevice</a:t>
            </a:r>
            <a:endParaRPr lang="en-GB" dirty="0"/>
          </a:p>
          <a:p>
            <a:r>
              <a:rPr lang="en-GB" dirty="0"/>
              <a:t>Get data copies the data contained in the vertex buffer to an array</a:t>
            </a:r>
          </a:p>
          <a:p>
            <a:pPr lvl="1"/>
            <a:r>
              <a:rPr lang="en-GB" dirty="0"/>
              <a:t>Can choose where and how many elements we want</a:t>
            </a:r>
          </a:p>
          <a:p>
            <a:pPr lvl="1"/>
            <a:r>
              <a:rPr lang="en-GB" dirty="0"/>
              <a:t>Will return the needed type</a:t>
            </a:r>
          </a:p>
          <a:p>
            <a:pPr lvl="1"/>
            <a:r>
              <a:rPr lang="en-GB" dirty="0"/>
              <a:t>Four use this will be the Vector3 positions of each vertex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41" y="3019144"/>
            <a:ext cx="6160085" cy="1639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37" y="2140489"/>
            <a:ext cx="43434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9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Vertex Stride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Distance from the beginning of one entity to the beginning  of the next entity</a:t>
            </a:r>
          </a:p>
          <a:p>
            <a:r>
              <a:rPr lang="en-GB" dirty="0"/>
              <a:t>Stride is the size in bytes for the data of one vertex</a:t>
            </a:r>
          </a:p>
          <a:p>
            <a:pPr lvl="1"/>
            <a:r>
              <a:rPr lang="en-GB" dirty="0"/>
              <a:t>Byte offset from consecutive vertices</a:t>
            </a:r>
          </a:p>
          <a:p>
            <a:r>
              <a:rPr lang="en-GB" dirty="0"/>
              <a:t>In order to access each piece of vertex data we must know the stride to be able to iterate over the byte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1264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1053</Words>
  <Application>Microsoft Office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Corbel</vt:lpstr>
      <vt:lpstr>Basis</vt:lpstr>
      <vt:lpstr>3D Game engine Programming</vt:lpstr>
      <vt:lpstr>Overview</vt:lpstr>
      <vt:lpstr>Model Hierarchy</vt:lpstr>
      <vt:lpstr>ModelMesh</vt:lpstr>
      <vt:lpstr>ModelMeshPart</vt:lpstr>
      <vt:lpstr>ModelMeshPart</vt:lpstr>
      <vt:lpstr>ModelMeshPart</vt:lpstr>
      <vt:lpstr>VertexBuffer SetData and GetData</vt:lpstr>
      <vt:lpstr>Vertex Stride</vt:lpstr>
      <vt:lpstr>Bounding Volumes</vt:lpstr>
      <vt:lpstr>Bounding Box</vt:lpstr>
      <vt:lpstr>Bounding Frustum</vt:lpstr>
      <vt:lpstr>Bounding Sphere</vt:lpstr>
      <vt:lpstr>Extracting Vertices from a Mesh</vt:lpstr>
      <vt:lpstr>Intersection Checks</vt:lpstr>
      <vt:lpstr>Intersection Checks</vt:lpstr>
      <vt:lpstr>Intersection Example</vt:lpstr>
      <vt:lpstr>Containment Checks</vt:lpstr>
      <vt:lpstr>Containment Checks</vt:lpstr>
      <vt:lpstr>Containment Sample</vt:lpstr>
      <vt:lpstr>Ray</vt:lpstr>
      <vt:lpstr>Ray Intersection</vt:lpstr>
      <vt:lpstr>Ray Intersection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152</cp:revision>
  <dcterms:created xsi:type="dcterms:W3CDTF">2013-09-11T14:10:47Z</dcterms:created>
  <dcterms:modified xsi:type="dcterms:W3CDTF">2018-10-24T11:46:51Z</dcterms:modified>
</cp:coreProperties>
</file>