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6" r:id="rId20"/>
    <p:sldId id="275" r:id="rId21"/>
    <p:sldId id="281" r:id="rId22"/>
    <p:sldId id="282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9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3D Game engine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Gannon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Potential Solution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407568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Push </a:t>
            </a:r>
            <a:r>
              <a:rPr lang="en-US" dirty="0"/>
              <a:t>the offending piece of functionality further up the inheritance </a:t>
            </a:r>
            <a:r>
              <a:rPr lang="en-US" dirty="0" smtClean="0"/>
              <a:t>hierarchy</a:t>
            </a:r>
          </a:p>
          <a:p>
            <a:r>
              <a:rPr lang="en-US" dirty="0" smtClean="0"/>
              <a:t>More </a:t>
            </a:r>
            <a:r>
              <a:rPr lang="en-US" dirty="0"/>
              <a:t>than likely all the way to the </a:t>
            </a:r>
            <a:r>
              <a:rPr lang="en-US" dirty="0" smtClean="0"/>
              <a:t>top into the base </a:t>
            </a:r>
            <a:r>
              <a:rPr lang="en-US" dirty="0" err="1" smtClean="0"/>
              <a:t>GameObject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Now </a:t>
            </a:r>
            <a:r>
              <a:rPr lang="en-US" dirty="0"/>
              <a:t>both Physics and Non-Physics objects have the required animation functionality and there is </a:t>
            </a:r>
            <a:r>
              <a:rPr lang="en-US" dirty="0" smtClean="0"/>
              <a:t>no </a:t>
            </a:r>
            <a:r>
              <a:rPr lang="en-US" dirty="0"/>
              <a:t>duplication, problem solved?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38" y="2206592"/>
            <a:ext cx="5822376" cy="3397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83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Potential Solution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407568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fixed the issue of repeated functionality but we have created an even more dangerous situation known as bloating or drifting of functionality to the base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immediately </a:t>
            </a:r>
            <a:r>
              <a:rPr lang="en-US" dirty="0" smtClean="0"/>
              <a:t>increases </a:t>
            </a:r>
            <a:r>
              <a:rPr lang="en-US" dirty="0"/>
              <a:t>the size in memory of every single game object derivative 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 objects that don’t require animation will now inherit this functionality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38" y="2206592"/>
            <a:ext cx="5822376" cy="3397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56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Deep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we were to continue with this implementation and every time we had duplicate functionality we would be forced to push the code to further up the hierarchy.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end of the project your objects would have huge amounts of unnecessary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Bringing </a:t>
            </a:r>
            <a:r>
              <a:rPr lang="en-US" dirty="0"/>
              <a:t>this code base forward to create a sequel or a new game would be an enormous effort and would more than likely result in starting from scratch and repeating the same mistakes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a solution that removes the removes the functionality from the base class and pushes responsibility to smaller more specialized classes that are reusable</a:t>
            </a:r>
          </a:p>
          <a:p>
            <a:pPr lvl="1"/>
            <a:r>
              <a:rPr lang="en-US" dirty="0" smtClean="0"/>
              <a:t>Plug and Play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118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Flat Hierarchies</a:t>
            </a:r>
            <a:br>
              <a:rPr lang="en-IE" dirty="0" smtClean="0"/>
            </a:br>
            <a:r>
              <a:rPr lang="en-IE" dirty="0" smtClean="0"/>
              <a:t>Composition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95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Flat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design has been gaining prominence in games development since the early/mid 2000s.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having a deep inheritance hierarchy we will now </a:t>
            </a:r>
            <a:r>
              <a:rPr lang="en-US" dirty="0" smtClean="0"/>
              <a:t>use what is known as  </a:t>
            </a:r>
            <a:r>
              <a:rPr lang="en-US" b="1" dirty="0"/>
              <a:t>composition</a:t>
            </a:r>
            <a:r>
              <a:rPr lang="en-US" dirty="0"/>
              <a:t> to create game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not taught in general software development</a:t>
            </a:r>
          </a:p>
          <a:p>
            <a:pPr lvl="1"/>
            <a:r>
              <a:rPr lang="en-US" dirty="0" smtClean="0"/>
              <a:t>An elegant solution to a problem that prominently features in games development</a:t>
            </a:r>
          </a:p>
          <a:p>
            <a:r>
              <a:rPr lang="en-US" dirty="0" smtClean="0"/>
              <a:t>Game Engines built around composition are commonly referred to as</a:t>
            </a:r>
          </a:p>
          <a:p>
            <a:pPr lvl="1"/>
            <a:r>
              <a:rPr lang="en-GB" dirty="0"/>
              <a:t>Game Object Component </a:t>
            </a:r>
            <a:r>
              <a:rPr lang="en-GB" dirty="0" smtClean="0"/>
              <a:t>Models</a:t>
            </a:r>
            <a:endParaRPr lang="en-IE" dirty="0"/>
          </a:p>
          <a:p>
            <a:pPr lvl="1"/>
            <a:r>
              <a:rPr lang="en-GB" dirty="0"/>
              <a:t>Game Object Component </a:t>
            </a:r>
            <a:r>
              <a:rPr lang="en-GB" dirty="0" smtClean="0"/>
              <a:t>Architectures</a:t>
            </a:r>
          </a:p>
          <a:p>
            <a:pPr lvl="1"/>
            <a:r>
              <a:rPr lang="en-GB" dirty="0" smtClean="0"/>
              <a:t>Entity Component Systems</a:t>
            </a:r>
            <a:endParaRPr lang="en-IE" dirty="0"/>
          </a:p>
          <a:p>
            <a:pPr lvl="1"/>
            <a:endParaRPr lang="en-US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91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Flat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notable games that have been developed using </a:t>
            </a:r>
            <a:r>
              <a:rPr lang="en-US" dirty="0" smtClean="0"/>
              <a:t>this design include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of Duty Series</a:t>
            </a:r>
          </a:p>
          <a:p>
            <a:pPr lvl="1"/>
            <a:r>
              <a:rPr lang="en-US" dirty="0" smtClean="0"/>
              <a:t>Halo </a:t>
            </a:r>
            <a:r>
              <a:rPr lang="en-US" dirty="0"/>
              <a:t>Series</a:t>
            </a:r>
          </a:p>
          <a:p>
            <a:pPr lvl="1"/>
            <a:r>
              <a:rPr lang="en-US" dirty="0" err="1" smtClean="0"/>
              <a:t>Crysis</a:t>
            </a:r>
            <a:r>
              <a:rPr lang="en-US" dirty="0" smtClean="0"/>
              <a:t> </a:t>
            </a:r>
            <a:r>
              <a:rPr lang="en-US" dirty="0"/>
              <a:t>Series</a:t>
            </a:r>
          </a:p>
          <a:p>
            <a:pPr lvl="1"/>
            <a:r>
              <a:rPr lang="en-US" dirty="0" err="1" smtClean="0"/>
              <a:t>BioShock</a:t>
            </a:r>
            <a:r>
              <a:rPr lang="en-US" dirty="0" smtClean="0"/>
              <a:t> </a:t>
            </a:r>
            <a:r>
              <a:rPr lang="en-US" dirty="0"/>
              <a:t>Series</a:t>
            </a:r>
          </a:p>
          <a:p>
            <a:pPr lvl="1"/>
            <a:r>
              <a:rPr lang="en-US" dirty="0" smtClean="0"/>
              <a:t>XCOM</a:t>
            </a:r>
            <a:r>
              <a:rPr lang="en-US" dirty="0"/>
              <a:t>: Enemy Unknown</a:t>
            </a:r>
          </a:p>
          <a:p>
            <a:pPr lvl="1"/>
            <a:r>
              <a:rPr lang="en-US" dirty="0" smtClean="0"/>
              <a:t>Mass </a:t>
            </a:r>
            <a:r>
              <a:rPr lang="en-US" dirty="0"/>
              <a:t>Effect Series</a:t>
            </a:r>
          </a:p>
          <a:p>
            <a:pPr lvl="1"/>
            <a:r>
              <a:rPr lang="en-US" dirty="0" smtClean="0"/>
              <a:t>Destiny</a:t>
            </a:r>
            <a:endParaRPr lang="en-US" dirty="0"/>
          </a:p>
          <a:p>
            <a:pPr lvl="1"/>
            <a:r>
              <a:rPr lang="en-US" dirty="0" smtClean="0"/>
              <a:t>Prototype </a:t>
            </a:r>
            <a:r>
              <a:rPr lang="en-US" dirty="0"/>
              <a:t>1 &amp;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Nearly all recent games now use this approach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716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Flat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game engines </a:t>
            </a:r>
            <a:r>
              <a:rPr lang="en-US" dirty="0" smtClean="0"/>
              <a:t>built using this approach include</a:t>
            </a:r>
          </a:p>
          <a:p>
            <a:pPr lvl="1"/>
            <a:r>
              <a:rPr lang="en-US" dirty="0" smtClean="0"/>
              <a:t>Unreal </a:t>
            </a:r>
            <a:r>
              <a:rPr lang="en-US" dirty="0"/>
              <a:t>Engine 4, </a:t>
            </a:r>
            <a:endParaRPr lang="en-US" dirty="0" smtClean="0"/>
          </a:p>
          <a:p>
            <a:pPr lvl="1"/>
            <a:r>
              <a:rPr lang="en-US" dirty="0" smtClean="0"/>
              <a:t>Unity </a:t>
            </a:r>
          </a:p>
          <a:p>
            <a:pPr lvl="1"/>
            <a:r>
              <a:rPr lang="en-US" dirty="0" err="1" smtClean="0"/>
              <a:t>CryEngine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/>
              <a:t>you want to be able to develop multiple games from a single code base without having to restart each time then this architecture is the clear winner at the moment</a:t>
            </a:r>
            <a:r>
              <a:rPr lang="en-US" dirty="0" smtClean="0"/>
              <a:t>.</a:t>
            </a:r>
          </a:p>
          <a:p>
            <a:r>
              <a:rPr lang="en-US" dirty="0"/>
              <a:t>So what the hell is </a:t>
            </a:r>
            <a:r>
              <a:rPr lang="en-US" b="1" dirty="0"/>
              <a:t>composition</a:t>
            </a:r>
            <a:r>
              <a:rPr lang="en-US" dirty="0"/>
              <a:t> and how would </a:t>
            </a:r>
            <a:r>
              <a:rPr lang="en-US" dirty="0" smtClean="0"/>
              <a:t>we implement an </a:t>
            </a:r>
            <a:r>
              <a:rPr lang="en-US" b="1" dirty="0" smtClean="0"/>
              <a:t>Entity Component System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114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Entity Component System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614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Composition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653337" cy="4038600"/>
          </a:xfrm>
        </p:spPr>
        <p:txBody>
          <a:bodyPr>
            <a:normAutofit/>
          </a:bodyPr>
          <a:lstStyle/>
          <a:p>
            <a:r>
              <a:rPr lang="en-GB" dirty="0"/>
              <a:t>In a game engine which utilizes composition we still have the Game Object class </a:t>
            </a:r>
          </a:p>
          <a:p>
            <a:pPr lvl="1"/>
            <a:r>
              <a:rPr lang="en-GB" dirty="0" smtClean="0"/>
              <a:t>We </a:t>
            </a:r>
            <a:r>
              <a:rPr lang="en-GB" dirty="0"/>
              <a:t>no longer use it to hold any </a:t>
            </a:r>
            <a:r>
              <a:rPr lang="en-GB" dirty="0" smtClean="0"/>
              <a:t>game related functionality though. </a:t>
            </a:r>
          </a:p>
          <a:p>
            <a:r>
              <a:rPr lang="en-GB" dirty="0" smtClean="0"/>
              <a:t>Instead </a:t>
            </a:r>
            <a:r>
              <a:rPr lang="en-GB" dirty="0"/>
              <a:t>the Game Object simply acts as a container for other objects known as components</a:t>
            </a:r>
            <a:r>
              <a:rPr lang="en-GB" dirty="0" smtClean="0"/>
              <a:t>.</a:t>
            </a:r>
            <a:endParaRPr lang="en-IE" dirty="0"/>
          </a:p>
          <a:p>
            <a:r>
              <a:rPr lang="en-US" dirty="0"/>
              <a:t>Every Game Object will only have </a:t>
            </a:r>
            <a:r>
              <a:rPr lang="en-US" dirty="0" smtClean="0"/>
              <a:t>a few key </a:t>
            </a:r>
            <a:r>
              <a:rPr lang="en-US" dirty="0"/>
              <a:t>properties:</a:t>
            </a:r>
          </a:p>
          <a:p>
            <a:pPr lvl="1"/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unique string that will be used to identify individual game objects</a:t>
            </a:r>
          </a:p>
          <a:p>
            <a:pPr lvl="1"/>
            <a:r>
              <a:rPr lang="en-US" b="1" dirty="0" smtClean="0"/>
              <a:t>World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matrix holding the current transformations for the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More to come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576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Composition: Game Object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557211" cy="4038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Beyond </a:t>
            </a:r>
            <a:r>
              <a:rPr lang="en-GB" dirty="0" smtClean="0"/>
              <a:t>the core properties the </a:t>
            </a:r>
            <a:r>
              <a:rPr lang="en-GB" dirty="0"/>
              <a:t>game object will provide a collection that can hold as many components as needed.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collection will </a:t>
            </a:r>
            <a:r>
              <a:rPr lang="en-GB" dirty="0" smtClean="0"/>
              <a:t>be responsible </a:t>
            </a:r>
            <a:r>
              <a:rPr lang="en-GB" dirty="0"/>
              <a:t>for the initialization, updating and drawing of the </a:t>
            </a:r>
            <a:r>
              <a:rPr lang="en-GB" dirty="0" smtClean="0"/>
              <a:t>components.</a:t>
            </a:r>
          </a:p>
          <a:p>
            <a:r>
              <a:rPr lang="en-US" dirty="0"/>
              <a:t>The easiest way to think of this is:</a:t>
            </a:r>
          </a:p>
          <a:p>
            <a:pPr lvl="1"/>
            <a:r>
              <a:rPr lang="en-US" b="1" dirty="0" smtClean="0"/>
              <a:t>Game </a:t>
            </a:r>
            <a:r>
              <a:rPr lang="en-US" b="1" dirty="0"/>
              <a:t>Objects are containers for components and contain with no game functionality</a:t>
            </a:r>
          </a:p>
          <a:p>
            <a:pPr lvl="1"/>
            <a:r>
              <a:rPr lang="en-US" b="1" dirty="0" smtClean="0"/>
              <a:t>Components </a:t>
            </a:r>
            <a:r>
              <a:rPr lang="en-US" b="1" dirty="0"/>
              <a:t>implement single pieces of functionality that can be reused anywhere</a:t>
            </a:r>
          </a:p>
          <a:p>
            <a:pPr lvl="1"/>
            <a:r>
              <a:rPr lang="en-US" b="1" dirty="0" smtClean="0"/>
              <a:t>Game </a:t>
            </a:r>
            <a:r>
              <a:rPr lang="en-US" b="1" dirty="0"/>
              <a:t>Objects gain their functionality through their mix of components</a:t>
            </a:r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56" y="3295517"/>
            <a:ext cx="3879481" cy="1032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46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Objects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All games require a solid foundation on which in game actors/objects can be based on</a:t>
            </a:r>
          </a:p>
          <a:p>
            <a:r>
              <a:rPr lang="en-IE" dirty="0" smtClean="0"/>
              <a:t>Unreal and Unity provide very robust base classes for this</a:t>
            </a:r>
          </a:p>
          <a:p>
            <a:pPr lvl="1"/>
            <a:r>
              <a:rPr lang="en-IE" dirty="0" smtClean="0"/>
              <a:t>Unreal = </a:t>
            </a:r>
            <a:r>
              <a:rPr lang="en-IE" dirty="0" err="1" smtClean="0"/>
              <a:t>UActor</a:t>
            </a:r>
            <a:endParaRPr lang="en-IE" dirty="0" smtClean="0"/>
          </a:p>
          <a:p>
            <a:pPr lvl="1"/>
            <a:r>
              <a:rPr lang="en-IE" dirty="0" smtClean="0"/>
              <a:t>Unity = </a:t>
            </a:r>
            <a:r>
              <a:rPr lang="en-IE" dirty="0" err="1" smtClean="0"/>
              <a:t>GameObject</a:t>
            </a:r>
            <a:endParaRPr lang="en-IE" dirty="0" smtClean="0"/>
          </a:p>
          <a:p>
            <a:r>
              <a:rPr lang="en-IE" dirty="0" smtClean="0"/>
              <a:t>These game objects provide an easy way for developers to create new objects that can added to their game</a:t>
            </a:r>
          </a:p>
          <a:p>
            <a:pPr lvl="1"/>
            <a:r>
              <a:rPr lang="en-IE" dirty="0" smtClean="0"/>
              <a:t>Players, NPCs</a:t>
            </a:r>
          </a:p>
          <a:p>
            <a:pPr lvl="1"/>
            <a:r>
              <a:rPr lang="en-IE" dirty="0" smtClean="0"/>
              <a:t>Static, Dynamic Objects</a:t>
            </a:r>
          </a:p>
          <a:p>
            <a:pPr lvl="1"/>
            <a:r>
              <a:rPr lang="en-IE" dirty="0" smtClean="0"/>
              <a:t>Triggers, Audio Emitters and Listeners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8758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Composition: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40116" cy="4038600"/>
          </a:xfrm>
        </p:spPr>
        <p:txBody>
          <a:bodyPr/>
          <a:lstStyle/>
          <a:p>
            <a:r>
              <a:rPr lang="en-GB" dirty="0"/>
              <a:t>Components are single self-contained units that perform a single specialised task.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should not be tied to any other components or tied to a specific type of game </a:t>
            </a:r>
            <a:r>
              <a:rPr lang="en-GB" dirty="0" smtClean="0"/>
              <a:t>object</a:t>
            </a:r>
          </a:p>
          <a:p>
            <a:pPr lvl="1"/>
            <a:r>
              <a:rPr lang="en-GB" dirty="0" smtClean="0"/>
              <a:t>There will always be some coupling for specific components</a:t>
            </a:r>
          </a:p>
          <a:p>
            <a:pPr lvl="1"/>
            <a:r>
              <a:rPr lang="en-GB" dirty="0" smtClean="0"/>
              <a:t>Particularly scripts</a:t>
            </a:r>
          </a:p>
          <a:p>
            <a:r>
              <a:rPr lang="en-GB" dirty="0" smtClean="0"/>
              <a:t>This </a:t>
            </a:r>
            <a:r>
              <a:rPr lang="en-GB" dirty="0"/>
              <a:t>way we can reuse all of our components among all of our game objects.</a:t>
            </a: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18" y="1965960"/>
            <a:ext cx="4240758" cy="3778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34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Components in Unity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277396" cy="4038600"/>
          </a:xfrm>
        </p:spPr>
        <p:txBody>
          <a:bodyPr/>
          <a:lstStyle/>
          <a:p>
            <a:r>
              <a:rPr lang="en-IE" dirty="0" smtClean="0"/>
              <a:t>Base class for everything that can be attached to </a:t>
            </a:r>
            <a:r>
              <a:rPr lang="en-IE" dirty="0" err="1" smtClean="0"/>
              <a:t>GameObject</a:t>
            </a:r>
            <a:endParaRPr lang="en-IE" dirty="0" smtClean="0"/>
          </a:p>
          <a:p>
            <a:r>
              <a:rPr lang="en-IE" dirty="0" smtClean="0"/>
              <a:t>In Unity the developer never gets to create a component directly</a:t>
            </a:r>
          </a:p>
          <a:p>
            <a:pPr lvl="1"/>
            <a:r>
              <a:rPr lang="en-IE" dirty="0" smtClean="0"/>
              <a:t>Instead developers can write scripts and these scripts are attached to components</a:t>
            </a:r>
          </a:p>
          <a:p>
            <a:pPr lvl="1"/>
            <a:r>
              <a:rPr lang="en-IE" dirty="0" err="1" smtClean="0"/>
              <a:t>MonoBehaviours</a:t>
            </a:r>
            <a:endParaRPr lang="en-IE" dirty="0" smtClean="0"/>
          </a:p>
          <a:p>
            <a:r>
              <a:rPr lang="en-IE" dirty="0" smtClean="0"/>
              <a:t>Allow you to get all other components attached to same game object</a:t>
            </a:r>
          </a:p>
          <a:p>
            <a:r>
              <a:rPr lang="en-IE" dirty="0" smtClean="0"/>
              <a:t>Allow for communication between components in the same object and in other objects</a:t>
            </a:r>
            <a:endParaRPr lang="en-IE" dirty="0"/>
          </a:p>
        </p:txBody>
      </p:sp>
      <p:pic>
        <p:nvPicPr>
          <p:cNvPr id="1026" name="Picture 2" descr="The Main Camera, added to each scene by defa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907" y="1033199"/>
            <a:ext cx="3822026" cy="50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94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Components in Unreal Engine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893658" cy="4038600"/>
          </a:xfrm>
        </p:spPr>
        <p:txBody>
          <a:bodyPr/>
          <a:lstStyle/>
          <a:p>
            <a:r>
              <a:rPr lang="en-IE" dirty="0" smtClean="0"/>
              <a:t>Components in Unreal come in two forms</a:t>
            </a:r>
          </a:p>
          <a:p>
            <a:pPr lvl="1"/>
            <a:r>
              <a:rPr lang="en-IE" dirty="0" smtClean="0"/>
              <a:t>Actor – Attached to actors</a:t>
            </a:r>
          </a:p>
          <a:p>
            <a:pPr lvl="1"/>
            <a:r>
              <a:rPr lang="en-IE" dirty="0" smtClean="0"/>
              <a:t>Scene – can be placed in the scene without an actor</a:t>
            </a:r>
          </a:p>
          <a:p>
            <a:r>
              <a:rPr lang="en-IE" dirty="0" smtClean="0"/>
              <a:t>Developers can directly create new components</a:t>
            </a:r>
          </a:p>
          <a:p>
            <a:r>
              <a:rPr lang="en-IE" dirty="0" smtClean="0"/>
              <a:t>Can communicate with other components in the same actor</a:t>
            </a:r>
          </a:p>
          <a:p>
            <a:r>
              <a:rPr lang="en-IE" dirty="0" smtClean="0"/>
              <a:t>Can communicate with other actors</a:t>
            </a:r>
          </a:p>
          <a:p>
            <a:pPr lvl="1"/>
            <a:r>
              <a:rPr lang="en-IE" dirty="0" smtClean="0"/>
              <a:t>Requires a reference to the actor</a:t>
            </a:r>
          </a:p>
        </p:txBody>
      </p:sp>
      <p:pic>
        <p:nvPicPr>
          <p:cNvPr id="2050" name="Picture 2" descr="Image result for unreal engine 4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2057400"/>
            <a:ext cx="5347039" cy="415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9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Object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08032" cy="4038600"/>
          </a:xfrm>
        </p:spPr>
        <p:txBody>
          <a:bodyPr/>
          <a:lstStyle/>
          <a:p>
            <a:r>
              <a:rPr lang="en-IE" dirty="0" smtClean="0"/>
              <a:t>Our </a:t>
            </a:r>
            <a:r>
              <a:rPr lang="en-IE" dirty="0" err="1" smtClean="0"/>
              <a:t>GameObject</a:t>
            </a:r>
            <a:r>
              <a:rPr lang="en-IE" dirty="0" smtClean="0"/>
              <a:t> will provide basic functions</a:t>
            </a:r>
          </a:p>
          <a:p>
            <a:pPr lvl="1"/>
            <a:r>
              <a:rPr lang="en-IE" dirty="0" smtClean="0"/>
              <a:t>Transform</a:t>
            </a:r>
          </a:p>
          <a:p>
            <a:pPr lvl="1"/>
            <a:r>
              <a:rPr lang="en-IE" dirty="0" smtClean="0"/>
              <a:t>Reference to the scene the object is in</a:t>
            </a:r>
          </a:p>
          <a:p>
            <a:pPr lvl="1"/>
            <a:r>
              <a:rPr lang="en-IE" dirty="0" smtClean="0"/>
              <a:t>A manager class for taking care of components</a:t>
            </a:r>
          </a:p>
          <a:p>
            <a:pPr lvl="1"/>
            <a:r>
              <a:rPr lang="en-IE" dirty="0" smtClean="0"/>
              <a:t>Allow game objects to be attached to each other</a:t>
            </a:r>
          </a:p>
          <a:p>
            <a:pPr lvl="1"/>
            <a:r>
              <a:rPr lang="en-IE" dirty="0" smtClean="0"/>
              <a:t>Allow the object to be destroyed</a:t>
            </a:r>
          </a:p>
          <a:p>
            <a:pPr lvl="1"/>
            <a:r>
              <a:rPr lang="en-IE" dirty="0" smtClean="0"/>
              <a:t>Measuring distance between game objects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33" y="400464"/>
            <a:ext cx="3353451" cy="61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3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08032" cy="4038600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Our components will provide a simple base from which more complex components will be created</a:t>
            </a:r>
          </a:p>
          <a:p>
            <a:r>
              <a:rPr lang="en-IE" dirty="0" smtClean="0"/>
              <a:t>The base class will be lightweight and provide virtual methods that will be overridden by derived classes</a:t>
            </a:r>
          </a:p>
          <a:p>
            <a:pPr lvl="1"/>
            <a:r>
              <a:rPr lang="en-IE" dirty="0" smtClean="0"/>
              <a:t>Initialize</a:t>
            </a:r>
          </a:p>
          <a:p>
            <a:pPr lvl="1"/>
            <a:r>
              <a:rPr lang="en-IE" dirty="0" smtClean="0"/>
              <a:t>Update</a:t>
            </a:r>
          </a:p>
          <a:p>
            <a:pPr lvl="1"/>
            <a:r>
              <a:rPr lang="en-IE" dirty="0" smtClean="0"/>
              <a:t>Destroy</a:t>
            </a:r>
          </a:p>
          <a:p>
            <a:r>
              <a:rPr lang="en-IE" dirty="0" smtClean="0"/>
              <a:t>Render Components simply add</a:t>
            </a:r>
            <a:r>
              <a:rPr lang="en-IE" dirty="0"/>
              <a:t> </a:t>
            </a:r>
            <a:r>
              <a:rPr lang="en-IE" dirty="0" smtClean="0"/>
              <a:t>a Draw method</a:t>
            </a:r>
          </a:p>
          <a:p>
            <a:r>
              <a:rPr lang="en-IE" dirty="0" smtClean="0"/>
              <a:t>The manager reference allows components to communicate with other components in the same object</a:t>
            </a:r>
          </a:p>
          <a:p>
            <a:pPr lvl="1"/>
            <a:r>
              <a:rPr lang="en-IE" dirty="0" smtClean="0"/>
              <a:t>Manager class will have a reference to the game object that owns the component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642" y="330313"/>
            <a:ext cx="2524878" cy="62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4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 Manager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08032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Component manager will simply handle the</a:t>
            </a:r>
          </a:p>
          <a:p>
            <a:pPr lvl="1"/>
            <a:r>
              <a:rPr lang="en-IE" dirty="0" smtClean="0"/>
              <a:t>Initialization</a:t>
            </a:r>
          </a:p>
          <a:p>
            <a:pPr lvl="1"/>
            <a:r>
              <a:rPr lang="en-IE" dirty="0" smtClean="0"/>
              <a:t>Updating</a:t>
            </a:r>
          </a:p>
          <a:p>
            <a:pPr lvl="1"/>
            <a:r>
              <a:rPr lang="en-IE" dirty="0" smtClean="0"/>
              <a:t>Drawing</a:t>
            </a:r>
          </a:p>
          <a:p>
            <a:pPr lvl="1"/>
            <a:r>
              <a:rPr lang="en-IE" dirty="0" smtClean="0"/>
              <a:t>Removing</a:t>
            </a:r>
          </a:p>
          <a:p>
            <a:pPr lvl="1"/>
            <a:r>
              <a:rPr lang="en-IE" dirty="0" smtClean="0"/>
              <a:t>Adding</a:t>
            </a:r>
            <a:endParaRPr lang="en-IE" dirty="0"/>
          </a:p>
          <a:p>
            <a:pPr lvl="1"/>
            <a:r>
              <a:rPr lang="en-IE" dirty="0" smtClean="0"/>
              <a:t>Retrieval</a:t>
            </a:r>
          </a:p>
          <a:p>
            <a:r>
              <a:rPr lang="en-IE" dirty="0" smtClean="0"/>
              <a:t>Provides a link between components and game objects</a:t>
            </a:r>
          </a:p>
          <a:p>
            <a:r>
              <a:rPr lang="en-IE" dirty="0" smtClean="0"/>
              <a:t>Simply a way to isolate component related logic out of the game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2" y="609600"/>
            <a:ext cx="3895824" cy="56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 Objects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list of objects that a game could require are nearly endless</a:t>
            </a:r>
          </a:p>
          <a:p>
            <a:pPr lvl="1"/>
            <a:r>
              <a:rPr lang="en-IE" dirty="0" smtClean="0"/>
              <a:t>Coupled with the varying required objects across genres</a:t>
            </a:r>
          </a:p>
          <a:p>
            <a:pPr lvl="1"/>
            <a:r>
              <a:rPr lang="en-IE" dirty="0" smtClean="0"/>
              <a:t>Interactions between these objects</a:t>
            </a:r>
          </a:p>
          <a:p>
            <a:r>
              <a:rPr lang="en-IE" dirty="0" smtClean="0"/>
              <a:t>When building a game engine we need to take this into account</a:t>
            </a:r>
          </a:p>
          <a:p>
            <a:r>
              <a:rPr lang="en-IE" dirty="0" smtClean="0"/>
              <a:t>How do we provide a solid base from which we can build any type of game and the objects that it may require?</a:t>
            </a:r>
          </a:p>
          <a:p>
            <a:r>
              <a:rPr lang="en-IE" dirty="0" smtClean="0"/>
              <a:t>Based on previous games how would have achieved this?</a:t>
            </a:r>
          </a:p>
          <a:p>
            <a:r>
              <a:rPr lang="en-IE" dirty="0" smtClean="0"/>
              <a:t>What would a class require in order to reusable for every game object in your game?</a:t>
            </a:r>
          </a:p>
        </p:txBody>
      </p:sp>
    </p:spTree>
    <p:extLst>
      <p:ext uri="{BB962C8B-B14F-4D97-AF65-F5344CB8AC3E}">
        <p14:creationId xmlns:p14="http://schemas.microsoft.com/office/powerpoint/2010/main" val="36732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Deep Hierarchies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83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Deep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 hierarchy design is what you have been taught since you started </a:t>
            </a:r>
            <a:r>
              <a:rPr lang="en-US" dirty="0" smtClean="0"/>
              <a:t>here.</a:t>
            </a:r>
          </a:p>
          <a:p>
            <a:r>
              <a:rPr lang="en-US" dirty="0" smtClean="0"/>
              <a:t>Used </a:t>
            </a:r>
            <a:r>
              <a:rPr lang="en-US" dirty="0"/>
              <a:t>throughout the 1990s and early 2000s the deep hierarchy model was the go to design </a:t>
            </a:r>
            <a:r>
              <a:rPr lang="en-US" dirty="0" smtClean="0"/>
              <a:t>for games</a:t>
            </a:r>
          </a:p>
          <a:p>
            <a:pPr lvl="1"/>
            <a:r>
              <a:rPr lang="en-US" dirty="0"/>
              <a:t>Unfortunately the design is not well suited to games </a:t>
            </a:r>
            <a:r>
              <a:rPr lang="en-US" dirty="0" smtClean="0"/>
              <a:t>development</a:t>
            </a:r>
          </a:p>
          <a:p>
            <a:r>
              <a:rPr lang="en-GB" dirty="0"/>
              <a:t>Typically business applications have well defined and strict requirements that don’t vary much during </a:t>
            </a:r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is nearly the complete opposite of games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Design changes can a wide impact on the existing code base</a:t>
            </a:r>
          </a:p>
          <a:p>
            <a:r>
              <a:rPr lang="en-US" dirty="0"/>
              <a:t>Unlike a business application we as developers will want to reuse as much of our code base between projects as possible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268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Deep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hierarchies are rigid, inflexible, and hard to extend and result in an avalanche of unwanted software design side effects such </a:t>
            </a:r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Type Explosion</a:t>
            </a:r>
          </a:p>
          <a:p>
            <a:pPr lvl="1"/>
            <a:r>
              <a:rPr lang="en-US" dirty="0" smtClean="0"/>
              <a:t>Duplication of Functionality</a:t>
            </a:r>
          </a:p>
          <a:p>
            <a:pPr lvl="1"/>
            <a:r>
              <a:rPr lang="en-US" dirty="0" smtClean="0"/>
              <a:t>Class/Object Bloating</a:t>
            </a:r>
          </a:p>
          <a:p>
            <a:r>
              <a:rPr lang="en-US" dirty="0"/>
              <a:t>The bottom line is that this design is too hard to change and isn’t well suited to software that </a:t>
            </a:r>
            <a:r>
              <a:rPr lang="en-US" dirty="0" smtClean="0"/>
              <a:t>requires </a:t>
            </a:r>
            <a:r>
              <a:rPr lang="en-US" dirty="0"/>
              <a:t>tens of thousands of unique objects</a:t>
            </a:r>
            <a:r>
              <a:rPr lang="en-US" dirty="0" smtClean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64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Deep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936435" cy="4038600"/>
          </a:xfrm>
        </p:spPr>
        <p:txBody>
          <a:bodyPr/>
          <a:lstStyle/>
          <a:p>
            <a:r>
              <a:rPr lang="en-US" dirty="0" smtClean="0"/>
              <a:t>Imagine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a single base called Game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 This is </a:t>
            </a:r>
            <a:r>
              <a:rPr lang="en-US" dirty="0"/>
              <a:t>used for every single type of objects that can be placed in the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for an object to place in a scene then it must derive from this class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7090611" y="2951746"/>
            <a:ext cx="3623109" cy="2021306"/>
          </a:xfrm>
          <a:prstGeom prst="round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/>
              <a:t>GameObject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966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Deep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760495" cy="4038600"/>
          </a:xfrm>
        </p:spPr>
        <p:txBody>
          <a:bodyPr/>
          <a:lstStyle/>
          <a:p>
            <a:r>
              <a:rPr lang="en-US" dirty="0"/>
              <a:t>Imagine we have two branches in our inheritance </a:t>
            </a:r>
            <a:r>
              <a:rPr lang="en-US" dirty="0" smtClean="0"/>
              <a:t>hierarchy</a:t>
            </a:r>
          </a:p>
          <a:p>
            <a:r>
              <a:rPr lang="en-US" b="1" dirty="0" smtClean="0"/>
              <a:t>Physics </a:t>
            </a:r>
            <a:r>
              <a:rPr lang="en-US" b="1" dirty="0"/>
              <a:t>Objects: </a:t>
            </a:r>
            <a:r>
              <a:rPr lang="en-US" dirty="0"/>
              <a:t>Those who are part of the physics simulation. These objects will interact both the player and other physics based objects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Non-Physics </a:t>
            </a:r>
            <a:r>
              <a:rPr lang="en-US" b="1" dirty="0"/>
              <a:t>Objects</a:t>
            </a:r>
            <a:r>
              <a:rPr lang="en-US" dirty="0"/>
              <a:t>: Those who are not part of the physics simulation and cannot interact with any Physics objects.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35" y="2811994"/>
            <a:ext cx="580153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Deep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936435" cy="4038600"/>
          </a:xfrm>
        </p:spPr>
        <p:txBody>
          <a:bodyPr/>
          <a:lstStyle/>
          <a:p>
            <a:r>
              <a:rPr lang="en-IE" dirty="0" smtClean="0"/>
              <a:t>Later we want to have animated objects in the game</a:t>
            </a:r>
          </a:p>
          <a:p>
            <a:r>
              <a:rPr lang="en-IE" dirty="0" smtClean="0"/>
              <a:t> </a:t>
            </a:r>
            <a:r>
              <a:rPr lang="en-US" dirty="0" smtClean="0"/>
              <a:t>Both </a:t>
            </a:r>
            <a:r>
              <a:rPr lang="en-US" dirty="0"/>
              <a:t>Physics and Non-Physics objects can </a:t>
            </a:r>
            <a:r>
              <a:rPr lang="en-US" dirty="0" smtClean="0"/>
              <a:t>be </a:t>
            </a:r>
            <a:r>
              <a:rPr lang="en-US" dirty="0"/>
              <a:t>animated</a:t>
            </a:r>
            <a:r>
              <a:rPr lang="en-US" dirty="0" smtClean="0"/>
              <a:t>.</a:t>
            </a:r>
          </a:p>
          <a:p>
            <a:r>
              <a:rPr lang="en-GB" dirty="0"/>
              <a:t>There are now two classes which essentially perform the same task but are in separate branches of the inheritance </a:t>
            </a:r>
            <a:r>
              <a:rPr lang="en-GB" dirty="0" smtClean="0"/>
              <a:t>hierarchy</a:t>
            </a:r>
          </a:p>
          <a:p>
            <a:r>
              <a:rPr lang="en-GB" dirty="0" smtClean="0"/>
              <a:t>How can we avoid having this duplication of functionality?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35" y="1965960"/>
            <a:ext cx="5802630" cy="3386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91505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882</TotalTime>
  <Words>1374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Basis</vt:lpstr>
      <vt:lpstr>3D Game engine Programming</vt:lpstr>
      <vt:lpstr>Game Objects</vt:lpstr>
      <vt:lpstr>Game Objects</vt:lpstr>
      <vt:lpstr>Deep Hierarchies</vt:lpstr>
      <vt:lpstr>Deep Hierarchies</vt:lpstr>
      <vt:lpstr>Deep Hierarchies</vt:lpstr>
      <vt:lpstr>Deep Hierarchies</vt:lpstr>
      <vt:lpstr>Deep Hierarchies</vt:lpstr>
      <vt:lpstr>Deep Hierarchies</vt:lpstr>
      <vt:lpstr>Potential Solution</vt:lpstr>
      <vt:lpstr>Potential Solution</vt:lpstr>
      <vt:lpstr>Deep Hierarchies</vt:lpstr>
      <vt:lpstr>Flat Hierarchies Composition</vt:lpstr>
      <vt:lpstr>Flat Hierarchies</vt:lpstr>
      <vt:lpstr>Flat Hierarchies</vt:lpstr>
      <vt:lpstr>Flat Hierarchies</vt:lpstr>
      <vt:lpstr>Entity Component System</vt:lpstr>
      <vt:lpstr>Composition</vt:lpstr>
      <vt:lpstr>Composition: Game Object</vt:lpstr>
      <vt:lpstr>Composition: Components</vt:lpstr>
      <vt:lpstr>Components in Unity</vt:lpstr>
      <vt:lpstr>Components in Unreal Engine</vt:lpstr>
      <vt:lpstr>Game Object</vt:lpstr>
      <vt:lpstr>Component</vt:lpstr>
      <vt:lpstr>Component Manager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259</cp:revision>
  <dcterms:created xsi:type="dcterms:W3CDTF">2013-09-11T14:10:47Z</dcterms:created>
  <dcterms:modified xsi:type="dcterms:W3CDTF">2016-10-06T12:33:33Z</dcterms:modified>
</cp:coreProperties>
</file>