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73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3D Game engine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Gannon </a:t>
            </a:r>
            <a:r>
              <a:rPr lang="en-GB" dirty="0" smtClean="0"/>
              <a:t>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47" y="401399"/>
            <a:ext cx="9875520" cy="1356360"/>
          </a:xfrm>
        </p:spPr>
        <p:txBody>
          <a:bodyPr/>
          <a:lstStyle/>
          <a:p>
            <a:r>
              <a:rPr lang="en-GB" dirty="0" smtClean="0"/>
              <a:t>Model Structure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52469" y="1895724"/>
            <a:ext cx="8632598" cy="42750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94512" y="2548677"/>
            <a:ext cx="6133248" cy="3542676"/>
          </a:xfrm>
          <a:prstGeom prst="rect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63187" y="3252084"/>
            <a:ext cx="4119239" cy="2716459"/>
          </a:xfrm>
          <a:prstGeom prst="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449620" y="3782673"/>
            <a:ext cx="1185166" cy="2054184"/>
          </a:xfrm>
          <a:prstGeom prst="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785706" y="3782673"/>
            <a:ext cx="1187389" cy="2054184"/>
          </a:xfrm>
          <a:prstGeom prst="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095165" y="3782673"/>
            <a:ext cx="1074198" cy="2054184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05556" y="2047659"/>
            <a:ext cx="8345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Model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4761" y="2779550"/>
            <a:ext cx="131833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ModelMesh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6679" y="3848579"/>
            <a:ext cx="92327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9469" y="3892967"/>
            <a:ext cx="98097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Vertices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5014" y="3850056"/>
            <a:ext cx="8345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Effect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0560" y="3343726"/>
            <a:ext cx="170673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ModelMeshPart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45090" y="3252084"/>
            <a:ext cx="2061837" cy="2054184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523229" y="4059096"/>
            <a:ext cx="206183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bg1"/>
                </a:solidFill>
              </a:rPr>
              <a:t>ModelBoneCollection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75852" y="3782673"/>
            <a:ext cx="1492518" cy="2054184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ParentBone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222289" cy="4038600"/>
          </a:xfrm>
        </p:spPr>
        <p:txBody>
          <a:bodyPr/>
          <a:lstStyle/>
          <a:p>
            <a:r>
              <a:rPr lang="en-GB" dirty="0" smtClean="0"/>
              <a:t>A model is composed of a collection of meshes</a:t>
            </a:r>
          </a:p>
          <a:p>
            <a:pPr lvl="1"/>
            <a:r>
              <a:rPr lang="en-GB" dirty="0" smtClean="0"/>
              <a:t>Each mesh has a bone</a:t>
            </a:r>
          </a:p>
          <a:p>
            <a:pPr lvl="1"/>
            <a:r>
              <a:rPr lang="en-GB" dirty="0" smtClean="0"/>
              <a:t>This bone has transformation data that was exported from the 3D modelling tool</a:t>
            </a:r>
          </a:p>
          <a:p>
            <a:pPr lvl="1"/>
            <a:r>
              <a:rPr lang="en-GB" dirty="0" smtClean="0"/>
              <a:t>Each is a Matrix</a:t>
            </a:r>
          </a:p>
          <a:p>
            <a:r>
              <a:rPr lang="en-GB" dirty="0" smtClean="0"/>
              <a:t>When drawing the model</a:t>
            </a:r>
          </a:p>
          <a:p>
            <a:pPr lvl="1"/>
            <a:r>
              <a:rPr lang="en-GB" dirty="0" smtClean="0"/>
              <a:t>We need to transform each bone by the World Matrix</a:t>
            </a:r>
          </a:p>
          <a:p>
            <a:pPr lvl="1"/>
            <a:r>
              <a:rPr lang="en-GB" dirty="0" smtClean="0"/>
              <a:t>Can also use this for manual animations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67" y="3511447"/>
            <a:ext cx="4351104" cy="5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222289" cy="4038600"/>
          </a:xfrm>
        </p:spPr>
        <p:txBody>
          <a:bodyPr/>
          <a:lstStyle/>
          <a:p>
            <a:r>
              <a:rPr lang="en-GB" dirty="0" smtClean="0"/>
              <a:t>When we load our model in</a:t>
            </a:r>
          </a:p>
          <a:p>
            <a:pPr lvl="1"/>
            <a:r>
              <a:rPr lang="en-GB" dirty="0" smtClean="0"/>
              <a:t>We want to store the bone transforms locally</a:t>
            </a:r>
          </a:p>
          <a:p>
            <a:pPr lvl="1"/>
            <a:r>
              <a:rPr lang="en-GB" dirty="0" smtClean="0"/>
              <a:t>Allows manual animations without side effects</a:t>
            </a:r>
          </a:p>
          <a:p>
            <a:r>
              <a:rPr lang="en-GB" dirty="0" smtClean="0"/>
              <a:t>Most samples do this in the draw method</a:t>
            </a:r>
          </a:p>
          <a:p>
            <a:pPr lvl="1"/>
            <a:r>
              <a:rPr lang="en-GB" dirty="0" smtClean="0"/>
              <a:t>Not suitable for manual animations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CopyAbsoluteBoneTransformsTo</a:t>
            </a:r>
            <a:endParaRPr lang="en-GB" dirty="0" smtClean="0"/>
          </a:p>
          <a:p>
            <a:pPr lvl="1"/>
            <a:r>
              <a:rPr lang="en-GB" dirty="0" smtClean="0"/>
              <a:t>Copies from </a:t>
            </a:r>
            <a:r>
              <a:rPr lang="en-GB" dirty="0" err="1" smtClean="0"/>
              <a:t>BoneCollection</a:t>
            </a:r>
            <a:r>
              <a:rPr lang="en-GB" dirty="0" smtClean="0"/>
              <a:t> to Matrix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28" y="2430262"/>
            <a:ext cx="4781550" cy="35242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11" y="3703838"/>
            <a:ext cx="5133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Drawing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13777" cy="4038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To draw a model we need to</a:t>
            </a:r>
          </a:p>
          <a:p>
            <a:pPr lvl="1"/>
            <a:r>
              <a:rPr lang="en-GB" dirty="0" smtClean="0"/>
              <a:t>Loop through each mesh</a:t>
            </a:r>
            <a:r>
              <a:rPr lang="en-GB" dirty="0"/>
              <a:t> </a:t>
            </a:r>
            <a:r>
              <a:rPr lang="en-GB" dirty="0" smtClean="0"/>
              <a:t>in the model</a:t>
            </a:r>
          </a:p>
          <a:p>
            <a:pPr lvl="1"/>
            <a:r>
              <a:rPr lang="en-GB" dirty="0" smtClean="0"/>
              <a:t>Set the parameters of the BasicEffect</a:t>
            </a:r>
          </a:p>
          <a:p>
            <a:pPr lvl="2"/>
            <a:r>
              <a:rPr lang="en-GB" dirty="0" smtClean="0"/>
              <a:t>Remember the Vertex </a:t>
            </a:r>
            <a:r>
              <a:rPr lang="en-GB" dirty="0" err="1" smtClean="0"/>
              <a:t>shader</a:t>
            </a:r>
            <a:r>
              <a:rPr lang="en-GB" dirty="0" smtClean="0"/>
              <a:t> needs the World, View and Projection</a:t>
            </a:r>
          </a:p>
          <a:p>
            <a:pPr lvl="1"/>
            <a:r>
              <a:rPr lang="en-GB" dirty="0" smtClean="0"/>
              <a:t>Draw each mesh</a:t>
            </a:r>
          </a:p>
          <a:p>
            <a:pPr lvl="2"/>
            <a:r>
              <a:rPr lang="en-GB" dirty="0" smtClean="0"/>
              <a:t>Send vertex data to the Graphics </a:t>
            </a:r>
            <a:r>
              <a:rPr lang="en-GB" dirty="0" smtClean="0"/>
              <a:t>Device</a:t>
            </a:r>
          </a:p>
          <a:p>
            <a:pPr lvl="2"/>
            <a:r>
              <a:rPr lang="en-GB" dirty="0" err="1" smtClean="0"/>
              <a:t>Mesh.Draw</a:t>
            </a:r>
            <a:r>
              <a:rPr lang="en-GB" dirty="0" smtClean="0"/>
              <a:t>()</a:t>
            </a:r>
            <a:endParaRPr lang="en-GB" dirty="0" smtClean="0"/>
          </a:p>
          <a:p>
            <a:r>
              <a:rPr lang="en-GB" dirty="0" smtClean="0"/>
              <a:t>There are a lot of settings available when drawing</a:t>
            </a:r>
          </a:p>
          <a:p>
            <a:pPr lvl="1"/>
            <a:r>
              <a:rPr lang="en-GB" dirty="0" err="1" smtClean="0"/>
              <a:t>EnablePerPixelLighting</a:t>
            </a:r>
            <a:r>
              <a:rPr lang="en-GB" dirty="0" smtClean="0"/>
              <a:t> (Lighting done in the Pixel Shader)</a:t>
            </a:r>
          </a:p>
          <a:p>
            <a:pPr lvl="1"/>
            <a:r>
              <a:rPr lang="en-GB" dirty="0" err="1" smtClean="0"/>
              <a:t>FogEnabled</a:t>
            </a:r>
            <a:endParaRPr lang="en-GB" dirty="0" smtClean="0"/>
          </a:p>
          <a:p>
            <a:pPr lvl="1"/>
            <a:r>
              <a:rPr lang="en-GB" dirty="0" err="1" smtClean="0"/>
              <a:t>EnableDefaultLighting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78" y="2556768"/>
            <a:ext cx="5556995" cy="32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Drawing Sample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99" y="2057400"/>
            <a:ext cx="7360272" cy="41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adding a texture to your model in the 3D package</a:t>
            </a:r>
          </a:p>
          <a:p>
            <a:pPr lvl="1"/>
            <a:r>
              <a:rPr lang="en-GB" dirty="0" smtClean="0"/>
              <a:t>The location or folder placement cannot change after exporting the model</a:t>
            </a:r>
          </a:p>
          <a:p>
            <a:pPr lvl="1"/>
            <a:r>
              <a:rPr lang="en-GB" dirty="0" smtClean="0"/>
              <a:t>FBX stores where the Texture was picked from</a:t>
            </a:r>
          </a:p>
          <a:p>
            <a:r>
              <a:rPr lang="en-GB" dirty="0" smtClean="0"/>
              <a:t>When loading a model we do not need to load the texture</a:t>
            </a:r>
          </a:p>
          <a:p>
            <a:pPr lvl="1"/>
            <a:r>
              <a:rPr lang="en-GB" dirty="0" smtClean="0"/>
              <a:t>We don’t even need to add it to the content project</a:t>
            </a:r>
          </a:p>
          <a:p>
            <a:pPr lvl="1"/>
            <a:r>
              <a:rPr lang="en-GB" dirty="0"/>
              <a:t>MonoGame automatically </a:t>
            </a:r>
            <a:r>
              <a:rPr lang="en-GB" dirty="0" smtClean="0"/>
              <a:t>detects that  a texture is applied</a:t>
            </a:r>
          </a:p>
          <a:p>
            <a:pPr lvl="1"/>
            <a:r>
              <a:rPr lang="en-GB" dirty="0" smtClean="0"/>
              <a:t>The model has it’s name and location</a:t>
            </a:r>
          </a:p>
          <a:p>
            <a:pPr lvl="1"/>
            <a:r>
              <a:rPr lang="en-GB" dirty="0"/>
              <a:t>MonoGame uses </a:t>
            </a:r>
            <a:r>
              <a:rPr lang="en-GB" dirty="0" smtClean="0"/>
              <a:t>this to build the texture along with the model</a:t>
            </a:r>
          </a:p>
          <a:p>
            <a:r>
              <a:rPr lang="en-GB" dirty="0" smtClean="0"/>
              <a:t>We can manually change the texture at runtime using </a:t>
            </a:r>
            <a:r>
              <a:rPr lang="en-GB" dirty="0" err="1" smtClean="0"/>
              <a:t>BasicEffect.Texture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45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of the data stored in a 3D is of high value to use for uses other than rendering</a:t>
            </a:r>
          </a:p>
          <a:p>
            <a:pPr lvl="1"/>
            <a:r>
              <a:rPr lang="en-GB" dirty="0" smtClean="0"/>
              <a:t>Bounding volumes for use in physics</a:t>
            </a:r>
          </a:p>
          <a:p>
            <a:pPr lvl="1"/>
            <a:r>
              <a:rPr lang="en-GB" dirty="0" smtClean="0"/>
              <a:t>The vertex data of a model is a key resource</a:t>
            </a:r>
          </a:p>
          <a:p>
            <a:r>
              <a:rPr lang="en-GB" dirty="0" smtClean="0"/>
              <a:t>We will cover two ways of extracting this data</a:t>
            </a:r>
          </a:p>
          <a:p>
            <a:pPr lvl="1"/>
            <a:r>
              <a:rPr lang="en-GB" dirty="0" smtClean="0"/>
              <a:t>Runtime extraction</a:t>
            </a:r>
          </a:p>
          <a:p>
            <a:pPr lvl="1"/>
            <a:r>
              <a:rPr lang="en-GB" dirty="0" smtClean="0"/>
              <a:t>Build time extraction (Content </a:t>
            </a:r>
            <a:r>
              <a:rPr lang="en-GB" smtClean="0"/>
              <a:t>Processor</a:t>
            </a:r>
            <a:r>
              <a:rPr lang="en-GB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49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Content Pipeline</a:t>
            </a:r>
          </a:p>
          <a:p>
            <a:r>
              <a:rPr lang="en-GB" dirty="0" smtClean="0"/>
              <a:t>3D Models</a:t>
            </a:r>
          </a:p>
          <a:p>
            <a:pPr lvl="1"/>
            <a:r>
              <a:rPr lang="en-GB" dirty="0" smtClean="0"/>
              <a:t>Creating</a:t>
            </a:r>
          </a:p>
          <a:p>
            <a:pPr lvl="1"/>
            <a:r>
              <a:rPr lang="en-GB" dirty="0" smtClean="0"/>
              <a:t>Loading</a:t>
            </a:r>
          </a:p>
          <a:p>
            <a:pPr lvl="1"/>
            <a:r>
              <a:rPr lang="en-GB" dirty="0" smtClean="0"/>
              <a:t>Updating</a:t>
            </a:r>
          </a:p>
          <a:p>
            <a:pPr lvl="1"/>
            <a:r>
              <a:rPr lang="en-GB" dirty="0" smtClean="0"/>
              <a:t>Drawing</a:t>
            </a:r>
          </a:p>
        </p:txBody>
      </p:sp>
    </p:spTree>
    <p:extLst>
      <p:ext uri="{BB962C8B-B14F-4D97-AF65-F5344CB8AC3E}">
        <p14:creationId xmlns:p14="http://schemas.microsoft.com/office/powerpoint/2010/main" val="7889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Pipeline (CP)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CP is easily the most powerful part of MonoGame</a:t>
            </a:r>
          </a:p>
          <a:p>
            <a:pPr lvl="1"/>
            <a:r>
              <a:rPr lang="en-GB" dirty="0" smtClean="0"/>
              <a:t>3D content is typically not “game ready” when exported from a 3D editor</a:t>
            </a:r>
          </a:p>
          <a:p>
            <a:pPr lvl="2"/>
            <a:r>
              <a:rPr lang="en-GB" dirty="0" smtClean="0"/>
              <a:t>.OBJ, .STL, .FBX, .X</a:t>
            </a:r>
          </a:p>
          <a:p>
            <a:pPr lvl="1"/>
            <a:r>
              <a:rPr lang="en-GB" dirty="0" smtClean="0"/>
              <a:t>All custom formats with varying information and structure</a:t>
            </a:r>
          </a:p>
          <a:p>
            <a:pPr lvl="1"/>
            <a:r>
              <a:rPr lang="en-GB" dirty="0" smtClean="0"/>
              <a:t>There is a need to convert this data before we can use it in our game</a:t>
            </a:r>
          </a:p>
          <a:p>
            <a:r>
              <a:rPr lang="en-GB" dirty="0" smtClean="0"/>
              <a:t>The </a:t>
            </a:r>
            <a:r>
              <a:rPr lang="en-GB" dirty="0"/>
              <a:t>CP </a:t>
            </a:r>
            <a:r>
              <a:rPr lang="en-GB" dirty="0" smtClean="0"/>
              <a:t>is responsible for </a:t>
            </a:r>
            <a:r>
              <a:rPr lang="en-GB" dirty="0" smtClean="0"/>
              <a:t>this conversion</a:t>
            </a:r>
            <a:endParaRPr lang="en-GB" dirty="0" smtClean="0"/>
          </a:p>
          <a:p>
            <a:r>
              <a:rPr lang="en-GB" dirty="0" smtClean="0"/>
              <a:t>The CP</a:t>
            </a:r>
          </a:p>
          <a:p>
            <a:pPr lvl="1"/>
            <a:r>
              <a:rPr lang="en-GB" dirty="0" smtClean="0"/>
              <a:t>Takes various input files (Images, Audio, Models, Custom Formats)</a:t>
            </a:r>
          </a:p>
          <a:p>
            <a:pPr lvl="1"/>
            <a:r>
              <a:rPr lang="en-GB" dirty="0" smtClean="0"/>
              <a:t>Processes them into specific data types (Texture2D, </a:t>
            </a:r>
            <a:r>
              <a:rPr lang="en-GB" dirty="0" err="1" smtClean="0"/>
              <a:t>SoundEffect</a:t>
            </a:r>
            <a:r>
              <a:rPr lang="en-GB" dirty="0" smtClean="0"/>
              <a:t>, Model)</a:t>
            </a:r>
          </a:p>
          <a:p>
            <a:pPr lvl="1"/>
            <a:r>
              <a:rPr lang="en-GB" dirty="0" smtClean="0"/>
              <a:t>Compiles them into a common format to be loaded into a game (.XNB)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Pipeline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068845" cy="4038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CP has numerous components that are used to convert our input data into an XNB</a:t>
            </a:r>
          </a:p>
          <a:p>
            <a:pPr lvl="1"/>
            <a:r>
              <a:rPr lang="en-GB" dirty="0" smtClean="0"/>
              <a:t>Content Importer</a:t>
            </a:r>
          </a:p>
          <a:p>
            <a:pPr lvl="2"/>
            <a:r>
              <a:rPr lang="en-GB" dirty="0" smtClean="0"/>
              <a:t>Reads data from a file</a:t>
            </a:r>
          </a:p>
          <a:p>
            <a:pPr lvl="2"/>
            <a:r>
              <a:rPr lang="en-GB" dirty="0" smtClean="0"/>
              <a:t>If there is additional data that is does not know, it is ignored</a:t>
            </a:r>
          </a:p>
          <a:p>
            <a:pPr lvl="2"/>
            <a:r>
              <a:rPr lang="en-GB" dirty="0" smtClean="0"/>
              <a:t>Content Readers, Writers</a:t>
            </a:r>
          </a:p>
          <a:p>
            <a:pPr lvl="1"/>
            <a:r>
              <a:rPr lang="en-GB" dirty="0" smtClean="0"/>
              <a:t>Content DOM</a:t>
            </a:r>
          </a:p>
          <a:p>
            <a:pPr lvl="2"/>
            <a:r>
              <a:rPr lang="en-GB" dirty="0" smtClean="0"/>
              <a:t>Stores read data into strongly types objects</a:t>
            </a:r>
          </a:p>
          <a:p>
            <a:pPr lvl="1"/>
            <a:r>
              <a:rPr lang="en-GB" dirty="0" smtClean="0"/>
              <a:t>Content Processor</a:t>
            </a:r>
          </a:p>
          <a:p>
            <a:pPr lvl="2"/>
            <a:r>
              <a:rPr lang="en-GB" dirty="0" smtClean="0"/>
              <a:t>Any changes to the content can be done </a:t>
            </a:r>
            <a:r>
              <a:rPr lang="en-GB" dirty="0" smtClean="0"/>
              <a:t>here</a:t>
            </a:r>
            <a:endParaRPr lang="en-GB" dirty="0" smtClean="0"/>
          </a:p>
          <a:p>
            <a:pPr lvl="1"/>
            <a:r>
              <a:rPr lang="en-GB" dirty="0" smtClean="0"/>
              <a:t>Content Compiler</a:t>
            </a:r>
          </a:p>
          <a:p>
            <a:pPr lvl="2"/>
            <a:r>
              <a:rPr lang="en-GB" dirty="0" smtClean="0"/>
              <a:t>Final stage, detects any errors in the previous steps, VS will display these</a:t>
            </a:r>
          </a:p>
          <a:p>
            <a:pPr lvl="2"/>
            <a:r>
              <a:rPr lang="en-GB" dirty="0" smtClean="0"/>
              <a:t>Outputs XNB file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390" y="4076700"/>
            <a:ext cx="3133725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015" y="1620515"/>
            <a:ext cx="3086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the content compiler notifies us of errors</a:t>
            </a:r>
          </a:p>
          <a:p>
            <a:pPr lvl="1"/>
            <a:r>
              <a:rPr lang="en-GB" dirty="0" smtClean="0"/>
              <a:t>Happens before the game is running</a:t>
            </a:r>
          </a:p>
          <a:p>
            <a:pPr lvl="1"/>
            <a:r>
              <a:rPr lang="en-GB" dirty="0" smtClean="0"/>
              <a:t>Build time </a:t>
            </a:r>
            <a:r>
              <a:rPr lang="en-GB" dirty="0" smtClean="0"/>
              <a:t>error </a:t>
            </a:r>
            <a:r>
              <a:rPr lang="en-GB" dirty="0" smtClean="0"/>
              <a:t>detection</a:t>
            </a:r>
          </a:p>
          <a:p>
            <a:pPr lvl="1"/>
            <a:r>
              <a:rPr lang="en-GB" dirty="0" smtClean="0"/>
              <a:t>Can be difficult to debug</a:t>
            </a:r>
            <a:endParaRPr lang="en-GB" dirty="0" smtClean="0"/>
          </a:p>
          <a:p>
            <a:r>
              <a:rPr lang="en-GB" dirty="0" smtClean="0"/>
              <a:t>Only compiles content when it changes</a:t>
            </a:r>
          </a:p>
          <a:p>
            <a:pPr lvl="1"/>
            <a:r>
              <a:rPr lang="en-GB" dirty="0" smtClean="0"/>
              <a:t>Smart enough to detect this</a:t>
            </a:r>
          </a:p>
          <a:p>
            <a:pPr lvl="1"/>
            <a:r>
              <a:rPr lang="en-GB" dirty="0" smtClean="0"/>
              <a:t>Not wasting build time</a:t>
            </a:r>
          </a:p>
          <a:p>
            <a:r>
              <a:rPr lang="en-GB" dirty="0" smtClean="0"/>
              <a:t>Error handling in content processors can be difficult</a:t>
            </a:r>
          </a:p>
          <a:p>
            <a:pPr lvl="1"/>
            <a:r>
              <a:rPr lang="en-GB" dirty="0" smtClean="0"/>
              <a:t>Because it’s build time, part of MSBUILD</a:t>
            </a:r>
          </a:p>
          <a:p>
            <a:pPr lvl="1"/>
            <a:r>
              <a:rPr lang="en-GB" dirty="0" smtClean="0"/>
              <a:t>Workarounds (Start another VS instance via code, </a:t>
            </a:r>
            <a:r>
              <a:rPr lang="en-GB" dirty="0" err="1" smtClean="0"/>
              <a:t>Debugger.Lanuch</a:t>
            </a:r>
            <a:r>
              <a:rPr lang="en-GB" dirty="0" smtClean="0"/>
              <a:t>())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5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MonoGame and </a:t>
            </a:r>
            <a:r>
              <a:rPr lang="en-GB" dirty="0" smtClean="0"/>
              <a:t>Content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important note</a:t>
            </a:r>
          </a:p>
          <a:p>
            <a:r>
              <a:rPr lang="en-GB" dirty="0" smtClean="0"/>
              <a:t>When you load a piece of content into your </a:t>
            </a:r>
            <a:r>
              <a:rPr lang="en-GB" dirty="0" smtClean="0"/>
              <a:t>game, MonoGame </a:t>
            </a:r>
            <a:r>
              <a:rPr lang="en-GB" dirty="0"/>
              <a:t>keeps </a:t>
            </a:r>
            <a:r>
              <a:rPr lang="en-GB" dirty="0" smtClean="0"/>
              <a:t>track of this behind the </a:t>
            </a:r>
            <a:r>
              <a:rPr lang="en-GB" dirty="0" smtClean="0"/>
              <a:t>scenes</a:t>
            </a:r>
            <a:endParaRPr lang="en-GB" dirty="0" smtClean="0"/>
          </a:p>
          <a:p>
            <a:r>
              <a:rPr lang="en-GB" dirty="0" smtClean="0"/>
              <a:t>If we have one cube model and we load it in 100 places throughout our code</a:t>
            </a:r>
          </a:p>
          <a:p>
            <a:pPr lvl="1"/>
            <a:r>
              <a:rPr lang="en-GB" dirty="0" smtClean="0"/>
              <a:t>The model will only ever be loaded once</a:t>
            </a:r>
          </a:p>
          <a:p>
            <a:pPr lvl="1"/>
            <a:r>
              <a:rPr lang="en-GB" dirty="0" smtClean="0"/>
              <a:t>These other loads will point to first one via a reference</a:t>
            </a:r>
          </a:p>
          <a:p>
            <a:pPr lvl="1"/>
            <a:r>
              <a:rPr lang="en-GB" dirty="0" smtClean="0"/>
              <a:t>If we manually change the data in the first instance then all other references will change too</a:t>
            </a:r>
          </a:p>
          <a:p>
            <a:pPr lvl="1"/>
            <a:r>
              <a:rPr lang="en-GB" dirty="0" smtClean="0"/>
              <a:t>We do no want this</a:t>
            </a:r>
          </a:p>
          <a:p>
            <a:pPr lvl="1"/>
            <a:r>
              <a:rPr lang="en-GB" dirty="0" smtClean="0"/>
              <a:t>We can copy this data locally and </a:t>
            </a:r>
            <a:r>
              <a:rPr lang="en-GB" dirty="0" smtClean="0"/>
              <a:t>avoid issues </a:t>
            </a:r>
            <a:r>
              <a:rPr lang="en-GB" dirty="0" smtClean="0"/>
              <a:t>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7077722" cy="403860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MonoGame Framework </a:t>
            </a:r>
            <a:r>
              <a:rPr lang="en-GB" dirty="0" smtClean="0"/>
              <a:t>natively supports the loading of the following formats</a:t>
            </a:r>
          </a:p>
          <a:p>
            <a:pPr lvl="1"/>
            <a:r>
              <a:rPr lang="en-GB" dirty="0" smtClean="0"/>
              <a:t>.X (DirectX, discontinued)</a:t>
            </a:r>
          </a:p>
          <a:p>
            <a:pPr lvl="1"/>
            <a:r>
              <a:rPr lang="en-GB" dirty="0" smtClean="0"/>
              <a:t>.FBX (Autodesk, format of choice)</a:t>
            </a:r>
          </a:p>
          <a:p>
            <a:pPr lvl="1"/>
            <a:r>
              <a:rPr lang="en-GB" dirty="0" smtClean="0"/>
              <a:t>Other Importers and Processors exist online</a:t>
            </a:r>
          </a:p>
          <a:p>
            <a:pPr lvl="2"/>
            <a:r>
              <a:rPr lang="en-GB" dirty="0" smtClean="0"/>
              <a:t>OBJ</a:t>
            </a:r>
            <a:endParaRPr lang="en-GB" dirty="0" smtClean="0"/>
          </a:p>
          <a:p>
            <a:pPr lvl="2"/>
            <a:r>
              <a:rPr lang="en-GB" dirty="0" smtClean="0"/>
              <a:t>STL</a:t>
            </a:r>
          </a:p>
          <a:p>
            <a:r>
              <a:rPr lang="en-GB" dirty="0" smtClean="0"/>
              <a:t>We can add 3D models like any other content type to our solution via the content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442" y="2270464"/>
            <a:ext cx="3337921" cy="31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Model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4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56016" cy="403860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MonoGame Framework </a:t>
            </a:r>
            <a:r>
              <a:rPr lang="en-GB" dirty="0" smtClean="0"/>
              <a:t>provides a Model data type that encapsulates all the basic features of a 3D model</a:t>
            </a:r>
          </a:p>
          <a:p>
            <a:pPr lvl="1"/>
            <a:r>
              <a:rPr lang="en-GB" dirty="0" smtClean="0"/>
              <a:t>Vertex data</a:t>
            </a:r>
          </a:p>
          <a:p>
            <a:pPr lvl="1"/>
            <a:r>
              <a:rPr lang="en-GB" dirty="0" smtClean="0"/>
              <a:t>Index data</a:t>
            </a:r>
          </a:p>
          <a:p>
            <a:pPr lvl="1"/>
            <a:r>
              <a:rPr lang="en-GB" dirty="0" smtClean="0"/>
              <a:t>Primitive Shapes </a:t>
            </a:r>
            <a:r>
              <a:rPr lang="en-GB" dirty="0" smtClean="0"/>
              <a:t>(</a:t>
            </a:r>
            <a:r>
              <a:rPr lang="en-GB" dirty="0" err="1" smtClean="0"/>
              <a:t>TriangleStrip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Effect to be used</a:t>
            </a:r>
          </a:p>
          <a:p>
            <a:pPr lvl="1"/>
            <a:r>
              <a:rPr lang="en-GB" dirty="0" smtClean="0"/>
              <a:t>Model Bones</a:t>
            </a:r>
          </a:p>
          <a:p>
            <a:r>
              <a:rPr lang="en-GB" dirty="0" smtClean="0"/>
              <a:t>We will use this throughout the semester</a:t>
            </a:r>
          </a:p>
          <a:p>
            <a:pPr lvl="1"/>
            <a:r>
              <a:rPr lang="en-GB" dirty="0" smtClean="0"/>
              <a:t>Found in </a:t>
            </a:r>
            <a:r>
              <a:rPr lang="en-GB" dirty="0" err="1" smtClean="0"/>
              <a:t>Microsoft.Xna.Framework.Graphics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07" y="3052761"/>
            <a:ext cx="3449818" cy="7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320</TotalTime>
  <Words>795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3D Game engine Programming</vt:lpstr>
      <vt:lpstr>Overview</vt:lpstr>
      <vt:lpstr>Content Pipeline (CP)</vt:lpstr>
      <vt:lpstr>Content Pipeline Components</vt:lpstr>
      <vt:lpstr>Content Pipeline</vt:lpstr>
      <vt:lpstr>MonoGame and Content References</vt:lpstr>
      <vt:lpstr>3D Models</vt:lpstr>
      <vt:lpstr>Model</vt:lpstr>
      <vt:lpstr>Model Type</vt:lpstr>
      <vt:lpstr>Model Structure</vt:lpstr>
      <vt:lpstr>Bones</vt:lpstr>
      <vt:lpstr>Bones</vt:lpstr>
      <vt:lpstr>Model Drawing</vt:lpstr>
      <vt:lpstr>Model Drawing Sample</vt:lpstr>
      <vt:lpstr>Model Notes</vt:lpstr>
      <vt:lpstr>Model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163</cp:revision>
  <dcterms:created xsi:type="dcterms:W3CDTF">2013-09-11T14:10:47Z</dcterms:created>
  <dcterms:modified xsi:type="dcterms:W3CDTF">2016-09-29T10:43:45Z</dcterms:modified>
</cp:coreProperties>
</file>