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2" r:id="rId9"/>
    <p:sldId id="261" r:id="rId10"/>
  </p:sldIdLst>
  <p:sldSz cx="9144000" cy="51450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562C56B-5482-4CD3-B449-8A95D98BF4EE}">
          <p14:sldIdLst>
            <p14:sldId id="256"/>
          </p14:sldIdLst>
        </p14:section>
        <p14:section name="Seção sem Título" id="{C8EA1718-B835-4613-9E49-3610910A510B}">
          <p14:sldIdLst>
            <p14:sldId id="257"/>
            <p14:sldId id="258"/>
            <p14:sldId id="263"/>
            <p14:sldId id="264"/>
            <p14:sldId id="265"/>
            <p14:sldId id="266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56" d="100"/>
          <a:sy n="56" d="100"/>
        </p:scale>
        <p:origin x="906" y="4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6C4BF-AC95-478E-851E-71F5C3619F4F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24C6C-14AE-4007-9F5C-C73AA74698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2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24C6C-14AE-4007-9F5C-C73AA74698E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27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EC1B-18B8-44AE-9D94-A466DFFC6CC3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4F6A-F17C-4BE4-BF42-DAAB263214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55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EC1B-18B8-44AE-9D94-A466DFFC6CC3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4F6A-F17C-4BE4-BF42-DAAB263214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96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EC1B-18B8-44AE-9D94-A466DFFC6CC3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4F6A-F17C-4BE4-BF42-DAAB263214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93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EC1B-18B8-44AE-9D94-A466DFFC6CC3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4F6A-F17C-4BE4-BF42-DAAB263214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18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EC1B-18B8-44AE-9D94-A466DFFC6CC3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4F6A-F17C-4BE4-BF42-DAAB263214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83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EC1B-18B8-44AE-9D94-A466DFFC6CC3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4F6A-F17C-4BE4-BF42-DAAB263214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67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EC1B-18B8-44AE-9D94-A466DFFC6CC3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4F6A-F17C-4BE4-BF42-DAAB263214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EC1B-18B8-44AE-9D94-A466DFFC6CC3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4F6A-F17C-4BE4-BF42-DAAB263214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0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EC1B-18B8-44AE-9D94-A466DFFC6CC3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4F6A-F17C-4BE4-BF42-DAAB263214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7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EC1B-18B8-44AE-9D94-A466DFFC6CC3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4F6A-F17C-4BE4-BF42-DAAB263214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0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EC1B-18B8-44AE-9D94-A466DFFC6CC3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4F6A-F17C-4BE4-BF42-DAAB263214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1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EC1B-18B8-44AE-9D94-A466DFFC6CC3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64F6A-F17C-4BE4-BF42-DAAB263214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45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8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58646" y="142903"/>
            <a:ext cx="506478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APRESENTAÇÃO </a:t>
            </a:r>
            <a:br>
              <a:rPr lang="pt-BR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DA</a:t>
            </a:r>
            <a:br>
              <a:rPr lang="pt-BR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INICIACAO </a:t>
            </a:r>
            <a:r>
              <a:rPr lang="pt-BR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CIENTIFICA</a:t>
            </a:r>
          </a:p>
          <a:p>
            <a:pPr algn="ctr"/>
            <a:endParaRPr lang="pt-BR" sz="28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8646" y="1768624"/>
            <a:ext cx="5064784" cy="32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995936" y="3366866"/>
            <a:ext cx="525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latin typeface="Arial Black" panose="020B0A04020102020204" pitchFamily="34" charset="0"/>
              </a:rPr>
              <a:t>ORIENTADOR  </a:t>
            </a:r>
            <a:r>
              <a:rPr lang="pt-BR" sz="1000" dirty="0" err="1" smtClean="0">
                <a:latin typeface="Arial Black" panose="020B0A04020102020204" pitchFamily="34" charset="0"/>
              </a:rPr>
              <a:t>PROFº</a:t>
            </a:r>
            <a:r>
              <a:rPr lang="pt-BR" sz="1000" dirty="0" smtClean="0">
                <a:latin typeface="Arial Black" panose="020B0A04020102020204" pitchFamily="34" charset="0"/>
              </a:rPr>
              <a:t>  </a:t>
            </a:r>
            <a:r>
              <a:rPr lang="pt-BR" sz="1000" dirty="0" err="1" smtClean="0">
                <a:latin typeface="Arial Black" panose="020B0A04020102020204" pitchFamily="34" charset="0"/>
              </a:rPr>
              <a:t>DRº</a:t>
            </a:r>
            <a:r>
              <a:rPr lang="pt-BR" sz="1000" dirty="0" smtClean="0">
                <a:latin typeface="Arial Black" panose="020B0A04020102020204" pitchFamily="34" charset="0"/>
              </a:rPr>
              <a:t> </a:t>
            </a:r>
            <a:r>
              <a:rPr lang="pt-BR" sz="1000" dirty="0">
                <a:latin typeface="Arial Black" panose="020B0A04020102020204" pitchFamily="34" charset="0"/>
              </a:rPr>
              <a:t>LAURO  CASSIO MARTINS DE PAULA</a:t>
            </a:r>
          </a:p>
          <a:p>
            <a:r>
              <a:rPr lang="pt-BR" sz="1000" dirty="0">
                <a:latin typeface="Arial Black" panose="020B0A04020102020204" pitchFamily="34" charset="0"/>
              </a:rPr>
              <a:t>ORIENTANDO JORGE MENDES DE ALMEIDA FILHO</a:t>
            </a:r>
          </a:p>
          <a:p>
            <a:endParaRPr lang="pt-BR" sz="1000" dirty="0">
              <a:latin typeface="Arial Black" panose="020B0A04020102020204" pitchFamily="34" charset="0"/>
            </a:endParaRPr>
          </a:p>
          <a:p>
            <a:pPr algn="ctr"/>
            <a:r>
              <a:rPr lang="pt-BR" sz="1000" dirty="0">
                <a:latin typeface="Arial Black" panose="020B0A04020102020204" pitchFamily="34" charset="0"/>
              </a:rPr>
              <a:t>SANTO ANTONIO DE JESUS - 2019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19050" y="2226265"/>
            <a:ext cx="69601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IMPLEMENTAÇAO DE MÉTODOS ITERATIVOS </a:t>
            </a: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NA</a:t>
            </a:r>
          </a:p>
          <a:p>
            <a:pPr algn="ctr"/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LINGUAGEM </a:t>
            </a: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COMPUTACIONAL 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PYTHON </a:t>
            </a:r>
            <a:endParaRPr lang="pt-B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PARA 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SOLUÇÃO DE SISTEMAS LINEARES</a:t>
            </a: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195821"/>
            <a:ext cx="1944216" cy="7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9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5856" y="590848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Plano de trabalho</a:t>
            </a: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</a:t>
            </a: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índice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518840"/>
            <a:ext cx="570359" cy="57035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054127" y="1636440"/>
            <a:ext cx="4486100" cy="289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REVISÃO BIBLIOGRAFICA</a:t>
            </a:r>
            <a:endParaRPr lang="pt-B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ESTUDOS DE METODOS ITERATIVOS</a:t>
            </a:r>
            <a:endParaRPr lang="pt-B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ESTUDODOS ALGORITMOS DOS METODOS ITERATIVOS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IMPLEMENTAÇÃO DESSES METODOS </a:t>
            </a:r>
            <a:endParaRPr lang="pt-B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PESQUISA E OBTENÇÃO DE UM CONJUNTO DE DADOS 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REDAÇÃO DO RELATORIO DE ACOMPANHAMENTO</a:t>
            </a:r>
            <a:endParaRPr lang="pt-B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COMPARAÇÃO DOS METODOS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REDAÇÃO FINAL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FINALIZAÇÃO DO TRABALHO DE PESQUISA.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r>
              <a:rPr lang="pt-BR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endParaRPr lang="pt-B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724672"/>
            <a:ext cx="827584" cy="11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52" y="1899975"/>
            <a:ext cx="45306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Black" panose="020B0A04020102020204" pitchFamily="34" charset="0"/>
              </a:rPr>
              <a:t>Os objetivos deste trabalho de iniciação </a:t>
            </a:r>
            <a:r>
              <a:rPr lang="pt-BR" sz="1600" dirty="0" smtClean="0">
                <a:latin typeface="Arial Black" panose="020B0A04020102020204" pitchFamily="34" charset="0"/>
              </a:rPr>
              <a:t>científica compreendera</a:t>
            </a:r>
            <a:r>
              <a:rPr lang="pt-BR" sz="1600" dirty="0">
                <a:latin typeface="Arial Black" panose="020B0A04020102020204" pitchFamily="34" charset="0"/>
              </a:rPr>
              <a:t>:</a:t>
            </a:r>
            <a:br>
              <a:rPr lang="pt-BR" sz="1600" dirty="0">
                <a:latin typeface="Arial Black" panose="020B0A04020102020204" pitchFamily="34" charset="0"/>
              </a:rPr>
            </a:br>
            <a:r>
              <a:rPr lang="pt-BR" sz="1600" dirty="0">
                <a:latin typeface="Arial Black" panose="020B0A04020102020204" pitchFamily="34" charset="0"/>
              </a:rPr>
              <a:t/>
            </a:r>
            <a:br>
              <a:rPr lang="pt-BR" sz="1600" dirty="0">
                <a:latin typeface="Arial Black" panose="020B0A04020102020204" pitchFamily="34" charset="0"/>
              </a:rPr>
            </a:br>
            <a:r>
              <a:rPr lang="pt-BR" sz="1600" dirty="0">
                <a:latin typeface="Arial Black" panose="020B0A04020102020204" pitchFamily="34" charset="0"/>
              </a:rPr>
              <a:t>- a pesquisa e a seleção de métodos iterativos de solução de sistemas lineares grandes e esparsos em linguagem </a:t>
            </a:r>
            <a:r>
              <a:rPr lang="pt-BR" sz="1600" dirty="0" err="1">
                <a:latin typeface="Arial Black" panose="020B0A04020102020204" pitchFamily="34" charset="0"/>
              </a:rPr>
              <a:t>python</a:t>
            </a:r>
            <a:r>
              <a:rPr lang="pt-BR" sz="1600" dirty="0">
                <a:latin typeface="Arial Black" panose="020B0A04020102020204" pitchFamily="34" charset="0"/>
              </a:rPr>
              <a:t> em contra prova do sistema em linguagem em C do software </a:t>
            </a:r>
            <a:r>
              <a:rPr lang="pt-BR" sz="1600" dirty="0" err="1">
                <a:latin typeface="Arial Black" panose="020B0A04020102020204" pitchFamily="34" charset="0"/>
              </a:rPr>
              <a:t>Syslin</a:t>
            </a:r>
            <a:endParaRPr lang="pt-BR" sz="1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just"/>
            <a:r>
              <a:rPr lang="pt-BR" sz="1600" dirty="0" smtClean="0">
                <a:latin typeface="Arial Narrow" pitchFamily="34" charset="0"/>
              </a:rPr>
              <a:t>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endParaRPr lang="pt-BR" sz="1200" dirty="0">
              <a:solidFill>
                <a:srgbClr val="0081E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3333" y="463744"/>
            <a:ext cx="186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Black" panose="020B0A04020102020204" pitchFamily="34" charset="0"/>
              </a:rPr>
              <a:t>Objetivos</a:t>
            </a:r>
            <a:br>
              <a:rPr lang="pt-BR" sz="2000" dirty="0">
                <a:latin typeface="Arial Black" panose="020B0A04020102020204" pitchFamily="34" charset="0"/>
              </a:rPr>
            </a:br>
            <a:r>
              <a:rPr lang="pt-BR" sz="800" dirty="0">
                <a:latin typeface="Arial Black" panose="020B0A04020102020204" pitchFamily="34" charset="0"/>
              </a:rPr>
              <a:t/>
            </a:r>
            <a:br>
              <a:rPr lang="pt-BR" sz="800" dirty="0">
                <a:latin typeface="Arial Black" panose="020B0A04020102020204" pitchFamily="34" charset="0"/>
              </a:rPr>
            </a:br>
            <a:endParaRPr lang="pt-BR" sz="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9512" y="789402"/>
            <a:ext cx="2167858" cy="25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1636440"/>
            <a:ext cx="4507699" cy="326628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042" y="0"/>
            <a:ext cx="827584" cy="11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42290" y="255170"/>
            <a:ext cx="6824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Resultados 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 serem comparados para teste de </a:t>
            </a:r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comprovação 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em linguagem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python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9512" y="887345"/>
            <a:ext cx="6624736" cy="31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4684"/>
            <a:ext cx="827584" cy="115970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217959"/>
            <a:ext cx="4680520" cy="263001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182" y="1217958"/>
            <a:ext cx="4502788" cy="27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2823" y="1227523"/>
            <a:ext cx="3583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Código Python: Método de </a:t>
            </a:r>
            <a:r>
              <a:rPr lang="pt-B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Gauss-</a:t>
            </a:r>
            <a:r>
              <a:rPr lang="pt-B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Seidel</a:t>
            </a:r>
            <a:endParaRPr lang="pt-B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from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__future__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import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division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 </a:t>
            </a:r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import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numpy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as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np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 </a:t>
            </a:r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from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numpy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import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linalg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 </a:t>
            </a:r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2000" b="1" dirty="0"/>
              <a:t> 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-88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IMPLEMENTAÇÃO DOS METODOS </a:t>
            </a:r>
          </a:p>
          <a:p>
            <a:pPr algn="ctr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EM LIGUAGEM  COMPUTACIONAL</a:t>
            </a:r>
          </a:p>
          <a:p>
            <a:pPr algn="ctr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PYTHON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5" y="946564"/>
            <a:ext cx="7347717" cy="29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4684"/>
            <a:ext cx="827584" cy="1159708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9541" y="2319360"/>
            <a:ext cx="3024335" cy="22371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66654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Código Python: Método de </a:t>
            </a:r>
            <a:r>
              <a:rPr lang="pt-B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Jacobi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from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 __future__ 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import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 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division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  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import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 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numpy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 as 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np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  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from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 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numpy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 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import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 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linalg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58756" y="3597787"/>
            <a:ext cx="86057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Código Python: Método de </a:t>
            </a:r>
            <a:r>
              <a:rPr lang="pt-B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BicGStab</a:t>
            </a:r>
            <a:r>
              <a:rPr lang="pt-B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e BicGStab2</a:t>
            </a:r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from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__future__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import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division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 </a:t>
            </a:r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import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numpy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as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np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 </a:t>
            </a:r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from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numpy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import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linalg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 </a:t>
            </a:r>
            <a:endParaRPr lang="pt-B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O 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método Gradiente 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Bi - Conjugado 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Estabilizado (</a:t>
            </a:r>
            <a:r>
              <a:rPr lang="pt-B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BiCGStab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) é um método iterativo utilizado para solucionar sistemas lineares, principalmente sistemas esparsos e de grande porte.</a:t>
            </a:r>
          </a:p>
        </p:txBody>
      </p:sp>
    </p:spTree>
    <p:extLst>
      <p:ext uri="{BB962C8B-B14F-4D97-AF65-F5344CB8AC3E}">
        <p14:creationId xmlns:p14="http://schemas.microsoft.com/office/powerpoint/2010/main" val="3845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596031"/>
            <a:ext cx="748883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MÉTODOS ANALISADOS PARA COMPROVAÇÃO DE 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RESULTADOS</a:t>
            </a:r>
          </a:p>
          <a:p>
            <a:pPr algn="ctr"/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endParaRPr lang="pt-BR" sz="1400" i="1" dirty="0" smtClean="0">
              <a:solidFill>
                <a:srgbClr val="008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MÉTODO DE JACOBI: </a:t>
            </a:r>
          </a:p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Matemático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Alemão Carl Gustav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jakob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jacobi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MÉDOTO DE GAUSS-SIEDEL:</a:t>
            </a:r>
          </a:p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Matemáticos alemães: Carl Friedrich Gauss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 e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Philipp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Ludwig Von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Seidel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 </a:t>
            </a:r>
          </a:p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MÉTODO DE BICGSTAB: </a:t>
            </a:r>
          </a:p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MÉTODO DE BICGSTAB 2:</a:t>
            </a:r>
          </a:p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Matemático holandês 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Hendrik "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Henk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"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Albertus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van der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Vorst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4684"/>
            <a:ext cx="827584" cy="115970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1560" y="1204392"/>
            <a:ext cx="7272808" cy="27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5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41972" y="724389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SOFTWARES UTILIZADOS</a:t>
            </a:r>
            <a:endParaRPr lang="pt-B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698094" y="1612023"/>
            <a:ext cx="40503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PYTHON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MATLAB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DEV C++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SYSLLIN</a:t>
            </a:r>
          </a:p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SEABORN </a:t>
            </a:r>
          </a:p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E OUTROS CASO NECESSÁRIOS</a:t>
            </a:r>
            <a:r>
              <a:rPr lang="pt-BR" sz="1600" dirty="0" smtClean="0">
                <a:latin typeface="Arial Black" panose="020B0A04020102020204" pitchFamily="34" charset="0"/>
              </a:rPr>
              <a:t>.</a:t>
            </a:r>
            <a:endParaRPr lang="pt-BR" sz="1600" dirty="0">
              <a:latin typeface="Arial Black" panose="020B0A04020102020204" pitchFamily="34" charset="0"/>
            </a:endParaRPr>
          </a:p>
          <a:p>
            <a:pPr algn="just"/>
            <a:endParaRPr lang="pt-BR" sz="1600" dirty="0">
              <a:latin typeface="Arial Narrow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4684"/>
            <a:ext cx="827584" cy="11597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9512" y="3076600"/>
            <a:ext cx="34250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Resultados esperados:</a:t>
            </a:r>
          </a:p>
          <a:p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Obtenção de resultados significativos;</a:t>
            </a:r>
          </a:p>
          <a:p>
            <a:endParaRPr lang="pt-B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Iniciação no trabalho cientifico;</a:t>
            </a:r>
          </a:p>
          <a:p>
            <a:endParaRPr lang="pt-B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Preparação para um mestrado.</a:t>
            </a:r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179975"/>
            <a:ext cx="5112568" cy="31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" y="3436640"/>
            <a:ext cx="3573357" cy="31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5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654309" y="927393"/>
            <a:ext cx="56913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Referências bibliográficas</a:t>
            </a:r>
            <a:endParaRPr lang="pt-BR" sz="3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-72008" y="278856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Artigo - Paralelização de métodos de resolução de sistemas lineares esparsos</a:t>
            </a:r>
          </a:p>
          <a:p>
            <a:pPr algn="ctr"/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Artigo - Implementação paralela do método dos Gradientes Conjugados para solução de sistemas esparsos de equações lineares.</a:t>
            </a:r>
          </a:p>
          <a:p>
            <a:pPr algn="ctr"/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Artigo - 1995_Sleijpen </a:t>
            </a:r>
            <a:r>
              <a:rPr lang="pt-B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and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van der Vorst_BiCGStab2</a:t>
            </a:r>
          </a:p>
          <a:p>
            <a:pPr algn="ctr"/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Artigo IC_Relatorio_Final_LAURO_2011_2012</a:t>
            </a:r>
          </a:p>
          <a:p>
            <a:pPr algn="ctr"/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Artigo - 2009_Parallel BiCGStab2</a:t>
            </a:r>
          </a:p>
          <a:p>
            <a:pPr algn="ctr"/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1_Método </a:t>
            </a:r>
            <a:r>
              <a:rPr lang="pt-B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BiCGStab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     </a:t>
            </a:r>
            <a:r>
              <a:rPr lang="pt-B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Vorst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1992</a:t>
            </a:r>
          </a:p>
          <a:p>
            <a:pPr algn="ctr"/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2_Método </a:t>
            </a:r>
            <a:r>
              <a:rPr lang="pt-B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BiCGStab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(2)_</a:t>
            </a:r>
            <a:r>
              <a:rPr lang="pt-B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Vorst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1995</a:t>
            </a:r>
          </a:p>
          <a:p>
            <a:pPr algn="ctr"/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Matriz inversa e determinantes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4684"/>
            <a:ext cx="827584" cy="1159708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3" y="1559497"/>
            <a:ext cx="7347717" cy="29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 bwMode="auto">
          <a:xfrm>
            <a:off x="3275856" y="1203598"/>
            <a:ext cx="27259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Obrigado!</a:t>
            </a:r>
            <a:endParaRPr lang="pt-BR" sz="4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pt-BR" sz="2400" dirty="0">
              <a:solidFill>
                <a:srgbClr val="0081E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 bwMode="auto">
          <a:xfrm>
            <a:off x="3146689" y="3443921"/>
            <a:ext cx="2175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075 </a:t>
            </a:r>
            <a:r>
              <a:rPr lang="pt-BR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9-9128-5568 </a:t>
            </a:r>
            <a:r>
              <a:rPr lang="pt-BR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/ 3631-6142</a:t>
            </a:r>
            <a:endParaRPr lang="pt-BR" sz="1200" dirty="0">
              <a:solidFill>
                <a:srgbClr val="0081E2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3144213" y="3813580"/>
            <a:ext cx="2241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jorge7591285568@gmail.com</a:t>
            </a:r>
            <a:endParaRPr lang="pt-BR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23" y="3855877"/>
            <a:ext cx="296621" cy="19240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40" y="3443921"/>
            <a:ext cx="279563" cy="2795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00" y="339502"/>
            <a:ext cx="2230000" cy="24000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 bwMode="auto">
          <a:xfrm>
            <a:off x="3144213" y="3092340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Aluno Iniciação Cientifica </a:t>
            </a:r>
            <a:r>
              <a:rPr lang="pt-BR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/ </a:t>
            </a:r>
            <a:r>
              <a:rPr lang="pt-BR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Jorge Mendes</a:t>
            </a:r>
            <a:endParaRPr lang="pt-BR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ctr"/>
            <a:endParaRPr lang="pt-BR" sz="1200" dirty="0">
              <a:solidFill>
                <a:srgbClr val="0081E2"/>
              </a:solidFill>
              <a:latin typeface="Trebuchet MS" panose="020B0603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40" y="3054263"/>
            <a:ext cx="258364" cy="2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299</Words>
  <Application>Microsoft Office PowerPoint</Application>
  <PresentationFormat>Personalizar</PresentationFormat>
  <Paragraphs>87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Narrow</vt:lpstr>
      <vt:lpstr>Calibri</vt:lpstr>
      <vt:lpstr>Courier New</vt:lpstr>
      <vt:lpstr>Trebuchet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Silva - Coordenção de Marketing</dc:creator>
  <cp:lastModifiedBy>Usuário do Windows</cp:lastModifiedBy>
  <cp:revision>35</cp:revision>
  <dcterms:created xsi:type="dcterms:W3CDTF">2015-06-10T12:41:49Z</dcterms:created>
  <dcterms:modified xsi:type="dcterms:W3CDTF">2019-09-05T13:50:45Z</dcterms:modified>
</cp:coreProperties>
</file>