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7" r:id="rId3"/>
  </p:sldMasterIdLst>
  <p:notesMasterIdLst>
    <p:notesMasterId r:id="rId30"/>
  </p:notesMasterIdLst>
  <p:sldIdLst>
    <p:sldId id="256" r:id="rId4"/>
    <p:sldId id="257" r:id="rId5"/>
    <p:sldId id="258" r:id="rId6"/>
    <p:sldId id="260" r:id="rId7"/>
    <p:sldId id="259" r:id="rId8"/>
    <p:sldId id="274" r:id="rId9"/>
    <p:sldId id="282" r:id="rId10"/>
    <p:sldId id="295" r:id="rId11"/>
    <p:sldId id="276" r:id="rId12"/>
    <p:sldId id="296" r:id="rId13"/>
    <p:sldId id="284" r:id="rId14"/>
    <p:sldId id="277" r:id="rId15"/>
    <p:sldId id="279" r:id="rId16"/>
    <p:sldId id="275" r:id="rId17"/>
    <p:sldId id="281" r:id="rId18"/>
    <p:sldId id="288" r:id="rId19"/>
    <p:sldId id="297" r:id="rId20"/>
    <p:sldId id="285" r:id="rId21"/>
    <p:sldId id="286" r:id="rId22"/>
    <p:sldId id="291" r:id="rId23"/>
    <p:sldId id="272" r:id="rId24"/>
    <p:sldId id="280" r:id="rId25"/>
    <p:sldId id="273" r:id="rId26"/>
    <p:sldId id="271" r:id="rId27"/>
    <p:sldId id="270" r:id="rId28"/>
    <p:sldId id="294" r:id="rId29"/>
  </p:sldIdLst>
  <p:sldSz cx="9144000" cy="6858000" type="screen4x3"/>
  <p:notesSz cx="6858000" cy="9144000"/>
  <p:defaultTextStyle>
    <a:defPPr>
      <a:defRPr lang="es-SV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9C947"/>
    <a:srgbClr val="F54101"/>
    <a:srgbClr val="40AAD6"/>
    <a:srgbClr val="FF750D"/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6" autoAdjust="0"/>
    <p:restoredTop sz="87567" autoAdjust="0"/>
  </p:normalViewPr>
  <p:slideViewPr>
    <p:cSldViewPr>
      <p:cViewPr>
        <p:scale>
          <a:sx n="80" d="100"/>
          <a:sy n="80" d="100"/>
        </p:scale>
        <p:origin x="-374" y="1104"/>
      </p:cViewPr>
      <p:guideLst>
        <p:guide orient="horz" pos="1525"/>
        <p:guide orient="horz" pos="3793"/>
        <p:guide orient="horz" pos="1389"/>
        <p:guide orient="horz" pos="1661"/>
        <p:guide orient="horz" pos="754"/>
        <p:guide orient="horz" pos="1162"/>
        <p:guide orient="horz" pos="436"/>
        <p:guide pos="4980"/>
        <p:guide pos="1202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0D3F8C-4C49-4D67-AEEC-A553EDF51D30}" type="datetimeFigureOut">
              <a:rPr lang="es-SV"/>
              <a:pPr>
                <a:defRPr/>
              </a:pPr>
              <a:t>23/04/2013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SV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SV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A0A663-0415-428F-8184-C860159D9485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583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B94485-A9DD-41E2-9FE7-78CAA7449698}" type="slidenum">
              <a:rPr lang="es-SV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S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v-rene\Downloads\fondo_topbanner_azu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701824"/>
            <a:ext cx="597666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5038"/>
            <a:ext cx="4762872" cy="38163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S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2635251"/>
            <a:ext cx="2962672" cy="33861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SV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75688" y="1624013"/>
            <a:ext cx="468312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pPr>
              <a:defRPr/>
            </a:pPr>
            <a:fld id="{6312AD13-2BBA-4B84-82FD-7B5E596A69D9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ABBD4-DE1D-48C8-A91A-38373A95FD9C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EBD1F-E648-47AC-A3F8-0848DE3D27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01B8A-0F91-46F7-839C-F9922BD30397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6700A-CC6E-46EA-8015-5FE03FA6AB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8E81D-C204-4114-87D3-3193EEDB2F14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97090-A5B1-4D11-8618-A90418E969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44FA6-DCA3-49FC-A3B6-6A2582B875D5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CA6D-50FD-4EDC-B222-0FFB6EB8B2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42A7-B1BA-4290-A337-99752BCAA0E9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6F1FE-E90D-4CC1-A9A0-C1D3040A08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2706F-EA47-4731-9372-F4C475E57DF0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F89E9-7C43-4FF3-A8C7-BBCF7C6E61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130D5-4764-4361-A298-2799B996E6C4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D68E-177E-43D4-B0E5-6B75E1C73B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3B0D-D656-4BBD-A44B-401C9BBE66E5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9CF6-DE53-4DAA-94ED-7FC40B8D42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B6E-A891-43DB-BDFB-F5501C94235B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41D5-70A2-472F-96DE-455F41FDC3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305C-8C92-4647-94B0-C92A921D5754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95EA0-3DDF-429E-95D4-9EFCABFFA2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v-rene\Downloads\fondo_topbanner_verd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692150"/>
            <a:ext cx="5997575" cy="1152526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SV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0938"/>
            <a:ext cx="5111750" cy="37052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S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36838"/>
            <a:ext cx="3008313" cy="34893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75688" y="1624013"/>
            <a:ext cx="468312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pPr>
              <a:defRPr/>
            </a:pPr>
            <a:fld id="{21468D59-DE30-46B2-84E8-1705CA6EC89E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0878-EDA0-4179-BDE7-589F3B47C985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524FB-DECA-405F-8409-ED66D0D9B5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EF9A1-93D1-45D2-8714-3E7DEEFDD3DD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5BF26-142E-40B6-8B6E-DD05FBB839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F6638-C537-4EF8-A329-9D5D2277A75B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42075-C811-4ED6-8AFA-2ED3069A65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C3-021A-4B91-8F3A-FF4D329E4239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D186-A567-4866-ADF9-D2A265EB36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E235F-9666-4F5F-8634-B447B8E210FF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F203-9D64-4629-9072-6D622A3B05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9D9A-9FCF-43C3-A350-5E867A5BFCF7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5416-C052-4B51-805C-111DC339E7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BBF96-55FB-429E-8A3A-96591F8C51B7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839FC-861D-4D99-BB8D-B8EE6A4EE6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F680-CD67-4AAD-8901-51737E2074E7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D91F-709F-4D29-A19D-EB321039C8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7ED74-460E-413F-AA33-B835F61DC877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14836-39FC-4D3A-A4C4-E239A0A345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D953B-7CF9-43BB-9DC5-C995C83E6CCA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666AE-E029-43DE-97CD-243EADD51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2244-CB8A-484C-870C-0673F36E4EFA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2CC1-582D-4458-AE5C-F5AAE49B92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44853-16D4-49F3-AB5B-536B8DCB6BEF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7613-4EB4-4909-94BC-4603154A04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8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v-rene\Downloads\fondo_topbanner_naranja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ln>
            <a:noFill/>
          </a:ln>
          <a:effectLst>
            <a:outerShdw blurRad="190500" dist="63500" dir="2400000" algn="tl" rotWithShape="0">
              <a:schemeClr val="bg1">
                <a:lumMod val="65000"/>
                <a:alpha val="44000"/>
              </a:schemeClr>
            </a:outerShdw>
          </a:effectLst>
          <a:ex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175" y="701675"/>
            <a:ext cx="5976938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SV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20938"/>
            <a:ext cx="82184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SV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pen San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Open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Open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Open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Open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Semibold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Semibold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Semibold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Semi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750D"/>
        </a:buClr>
        <a:buFont typeface="Open Sans"/>
        <a:buChar char="•"/>
        <a:defRPr sz="2000" kern="1200">
          <a:solidFill>
            <a:schemeClr val="tx1"/>
          </a:solidFill>
          <a:latin typeface="Open Sans Ligh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750D"/>
        </a:buClr>
        <a:buFont typeface="Open Sans"/>
        <a:buChar char="•"/>
        <a:defRPr sz="2000" kern="1200">
          <a:solidFill>
            <a:schemeClr val="tx1"/>
          </a:solidFill>
          <a:latin typeface="Open Sans Ligh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750D"/>
        </a:buClr>
        <a:buFont typeface="Open Sans"/>
        <a:buChar char="•"/>
        <a:defRPr sz="2000" kern="1200">
          <a:solidFill>
            <a:schemeClr val="tx1"/>
          </a:solidFill>
          <a:latin typeface="Open Sans Ligh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750D"/>
        </a:buClr>
        <a:buFont typeface="Open Sans"/>
        <a:buChar char="•"/>
        <a:defRPr sz="2000" kern="1200">
          <a:solidFill>
            <a:schemeClr val="tx1"/>
          </a:solidFill>
          <a:latin typeface="Open Sans Ligh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750D"/>
        </a:buClr>
        <a:buFont typeface="Open Sans"/>
        <a:buChar char="•"/>
        <a:defRPr sz="2000" kern="1200">
          <a:solidFill>
            <a:schemeClr val="tx1"/>
          </a:solidFill>
          <a:latin typeface="Open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44A35D1-8A35-4399-9C9D-9D45FB6F694B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0757DE-2AB6-48EE-A3E3-2597301C5B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3" name="Picture 2" descr="C:\Users\v-rene\Downloads\fondo_topbanner_naranja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ln>
            <a:noFill/>
          </a:ln>
          <a:effectLst>
            <a:outerShdw blurRad="190500" dist="63500" dir="2400000" algn="tl" rotWithShape="0">
              <a:schemeClr val="bg1">
                <a:lumMod val="65000"/>
                <a:alpha val="44000"/>
              </a:schemeClr>
            </a:outerShdw>
          </a:effectLst>
          <a:extLst/>
        </p:spPr>
      </p:pic>
      <p:pic>
        <p:nvPicPr>
          <p:cNvPr id="5128" name="Picture 2" descr="C:\Users\v-rene\Downloads\fondo_topbanner_roj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58AFFB4-CBC3-473F-8261-EE647E014614}" type="datetimeFigureOut">
              <a:rPr lang="es-ES"/>
              <a:pPr>
                <a:defRPr/>
              </a:pPr>
              <a:t>23/04/2013</a:t>
            </a:fld>
            <a:endParaRPr lang="es-E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CCAF40-685B-4F02-8B10-53AA159B84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3" name="Picture 2" descr="C:\Users\v-rene\Downloads\fondo_topbanner_naranja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ln>
            <a:noFill/>
          </a:ln>
          <a:effectLst>
            <a:outerShdw blurRad="190500" dist="63500" dir="2400000" algn="tl" rotWithShape="0">
              <a:schemeClr val="bg1">
                <a:lumMod val="65000"/>
                <a:alpha val="44000"/>
              </a:schemeClr>
            </a:outerShdw>
          </a:effectLst>
          <a:extLst/>
        </p:spPr>
      </p:pic>
      <p:pic>
        <p:nvPicPr>
          <p:cNvPr id="17416" name="Picture 2" descr="C:\Users\v-rene\Downloads\fondo_topbanner_roj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00013"/>
            <a:ext cx="9144000" cy="203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icrosoft.com/es-ar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08175" y="661988"/>
            <a:ext cx="5997575" cy="12541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SV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desafío de organizar la información</a:t>
            </a:r>
          </a:p>
        </p:txBody>
      </p:sp>
      <p:sp>
        <p:nvSpPr>
          <p:cNvPr id="30722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36838"/>
            <a:ext cx="9144000" cy="3384550"/>
          </a:xfrm>
        </p:spPr>
        <p:txBody>
          <a:bodyPr/>
          <a:lstStyle/>
          <a:p>
            <a:pPr marL="0" indent="0" algn="ctr" eaLnBrk="1" hangingPunct="1">
              <a:buFont typeface="Open Sans"/>
              <a:buNone/>
            </a:pPr>
            <a:r>
              <a:rPr lang="es-SV" sz="4400" b="1" dirty="0" smtClean="0">
                <a:solidFill>
                  <a:srgbClr val="898989"/>
                </a:solidFill>
                <a:latin typeface="Open Sans Extrabold"/>
              </a:rPr>
              <a:t> </a:t>
            </a:r>
            <a:r>
              <a:rPr lang="es-SV" sz="3000" b="1" dirty="0" smtClean="0">
                <a:solidFill>
                  <a:srgbClr val="898989"/>
                </a:solidFill>
                <a:latin typeface="Open Sans Extrabold"/>
              </a:rPr>
              <a:t>[El Desafío de organizar la información]</a:t>
            </a:r>
          </a:p>
          <a:p>
            <a:pPr marL="0" indent="0" algn="ctr" eaLnBrk="1" hangingPunct="1">
              <a:buFont typeface="Open Sans"/>
              <a:buNone/>
            </a:pPr>
            <a:endParaRPr lang="es-SV" sz="1600" b="1" dirty="0" smtClean="0">
              <a:solidFill>
                <a:srgbClr val="898989"/>
              </a:solidFill>
              <a:latin typeface="Open Sans Extrabold"/>
            </a:endParaRPr>
          </a:p>
          <a:p>
            <a:pPr marL="0" indent="0" algn="ctr" eaLnBrk="1" hangingPunct="1">
              <a:buFont typeface="Open Sans"/>
              <a:buNone/>
            </a:pPr>
            <a:r>
              <a:rPr lang="es-SV" sz="1600" b="1" dirty="0" smtClean="0">
                <a:solidFill>
                  <a:srgbClr val="898989"/>
                </a:solidFill>
                <a:latin typeface="Open Sans Extrabold"/>
              </a:rPr>
              <a:t>[Tomás </a:t>
            </a:r>
            <a:r>
              <a:rPr lang="es-SV" sz="1600" b="1" dirty="0" err="1" smtClean="0">
                <a:solidFill>
                  <a:srgbClr val="898989"/>
                </a:solidFill>
                <a:latin typeface="Open Sans Extrabold"/>
              </a:rPr>
              <a:t>Alvarez</a:t>
            </a:r>
            <a:r>
              <a:rPr lang="es-SV" sz="1600" b="1" dirty="0" smtClean="0">
                <a:solidFill>
                  <a:srgbClr val="898989"/>
                </a:solidFill>
                <a:latin typeface="Open Sans Extrabold"/>
              </a:rPr>
              <a:t> &amp;</a:t>
            </a:r>
            <a:endParaRPr lang="es-SV" sz="1600" b="1" dirty="0">
              <a:solidFill>
                <a:srgbClr val="898989"/>
              </a:solidFill>
              <a:latin typeface="Open Sans Extrabold"/>
            </a:endParaRPr>
          </a:p>
          <a:p>
            <a:pPr marL="0" indent="0" algn="ctr" eaLnBrk="1" hangingPunct="1">
              <a:buFont typeface="Open Sans"/>
              <a:buNone/>
            </a:pPr>
            <a:r>
              <a:rPr lang="es-SV" sz="1600" b="1" dirty="0" smtClean="0">
                <a:solidFill>
                  <a:srgbClr val="898989"/>
                </a:solidFill>
                <a:latin typeface="Open Sans Extrabold"/>
              </a:rPr>
              <a:t>Juan Emilio </a:t>
            </a:r>
            <a:r>
              <a:rPr lang="es-SV" sz="1600" b="1" dirty="0" err="1" smtClean="0">
                <a:solidFill>
                  <a:srgbClr val="898989"/>
                </a:solidFill>
                <a:latin typeface="Open Sans Extrabold"/>
              </a:rPr>
              <a:t>Denaro</a:t>
            </a:r>
            <a:r>
              <a:rPr lang="es-SV" sz="1600" b="1" dirty="0" smtClean="0">
                <a:solidFill>
                  <a:srgbClr val="898989"/>
                </a:solidFill>
                <a:latin typeface="Open Sans Extrabold"/>
              </a:rPr>
              <a:t>]</a:t>
            </a: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3286125" y="5113338"/>
            <a:ext cx="2760663" cy="1563687"/>
            <a:chOff x="3460382" y="5280507"/>
            <a:chExt cx="2760692" cy="1563206"/>
          </a:xfrm>
        </p:grpSpPr>
        <p:sp>
          <p:nvSpPr>
            <p:cNvPr id="30724" name="Rectangle 3"/>
            <p:cNvSpPr>
              <a:spLocks noChangeArrowheads="1"/>
            </p:cNvSpPr>
            <p:nvPr/>
          </p:nvSpPr>
          <p:spPr bwMode="auto">
            <a:xfrm>
              <a:off x="3460382" y="5280507"/>
              <a:ext cx="27606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s-SV" sz="1400" b="1">
                  <a:latin typeface="Open Sans Light"/>
                </a:rPr>
                <a:t>Contenidos Desarrollados Por</a:t>
              </a:r>
            </a:p>
          </p:txBody>
        </p:sp>
        <p:pic>
          <p:nvPicPr>
            <p:cNvPr id="30725" name="Picture 5" descr="Untitled-3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3498" y="5578030"/>
              <a:ext cx="1006909" cy="518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6" descr="image0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80215" y="6510339"/>
              <a:ext cx="1133474" cy="33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Rectangle 3"/>
            <p:cNvSpPr>
              <a:spLocks noChangeArrowheads="1"/>
            </p:cNvSpPr>
            <p:nvPr/>
          </p:nvSpPr>
          <p:spPr bwMode="auto">
            <a:xfrm>
              <a:off x="4138677" y="6145054"/>
              <a:ext cx="12165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s-SV" sz="1200">
                  <a:latin typeface="Open Sans Light"/>
                </a:rPr>
                <a:t>Con Apoyo De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8 Imagen" descr="Cooperaci{on"/>
          <p:cNvPicPr>
            <a:picLocks noChangeAspect="1" noChangeArrowheads="1"/>
          </p:cNvPicPr>
          <p:nvPr/>
        </p:nvPicPr>
        <p:blipFill>
          <a:blip r:embed="rId2"/>
          <a:srcRect b="3642"/>
          <a:stretch>
            <a:fillRect/>
          </a:stretch>
        </p:blipFill>
        <p:spPr bwMode="auto">
          <a:xfrm>
            <a:off x="395288" y="73025"/>
            <a:ext cx="52324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5795963" y="2349500"/>
            <a:ext cx="302418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808080"/>
                </a:solidFill>
                <a:latin typeface="Open Sans Light"/>
              </a:rPr>
              <a:t>Estructura de una base de datos de donantes, compromisos de donaciones y donaciones mensuales.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Ejemplos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12775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>
                <a:solidFill>
                  <a:srgbClr val="808080"/>
                </a:solidFill>
                <a:latin typeface="Open Sans Light"/>
              </a:rPr>
              <a:t>Ejemplo de formulario para carga de donantes.</a:t>
            </a:r>
          </a:p>
        </p:txBody>
      </p:sp>
      <p:pic>
        <p:nvPicPr>
          <p:cNvPr id="41987" name="Picture 5" descr="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481013"/>
            <a:ext cx="7083425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z="4000" smtClean="0">
                <a:effectLst/>
                <a:latin typeface="Open Sans"/>
              </a:rPr>
              <a:t>Crear una base de datos para tu ONG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636838"/>
            <a:ext cx="4464050" cy="36004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Determinar la finalidad de la base de datos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Buscar y organizar la información necesaria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Dividir la información en tablas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Convertir los elementos de información en columnas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Especificar claves principales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Crear relaciones entre las tablas</a:t>
            </a:r>
          </a:p>
        </p:txBody>
      </p:sp>
      <p:pic>
        <p:nvPicPr>
          <p:cNvPr id="43011" name="Picture 5" descr="web01-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492375"/>
            <a:ext cx="2951163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z="4000" smtClean="0">
                <a:effectLst/>
                <a:latin typeface="Open Sans"/>
              </a:rPr>
              <a:t>Consejos y buenas prácticas</a:t>
            </a:r>
          </a:p>
        </p:txBody>
      </p:sp>
      <p:pic>
        <p:nvPicPr>
          <p:cNvPr id="44034" name="Picture 7" descr="pasos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2708275"/>
            <a:ext cx="21605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420938"/>
            <a:ext cx="6408737" cy="3600450"/>
          </a:xfrm>
        </p:spPr>
        <p:txBody>
          <a:bodyPr/>
          <a:lstStyle/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ES" b="1" smtClean="0">
                <a:solidFill>
                  <a:srgbClr val="79C947"/>
                </a:solidFill>
                <a:latin typeface="Open Sans Light"/>
              </a:rPr>
              <a:t> Documentar</a:t>
            </a:r>
            <a:r>
              <a:rPr lang="es-ES" smtClean="0">
                <a:latin typeface="Open Sans Light"/>
              </a:rPr>
              <a:t>: no todos saben que significa una tabla o un campo.</a:t>
            </a:r>
          </a:p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Usar </a:t>
            </a:r>
            <a:r>
              <a:rPr lang="es-ES" b="1" smtClean="0">
                <a:solidFill>
                  <a:srgbClr val="79C947"/>
                </a:solidFill>
                <a:latin typeface="Open Sans Light"/>
              </a:rPr>
              <a:t>nombres claros y sencillos</a:t>
            </a:r>
            <a:r>
              <a:rPr lang="es-ES" smtClean="0">
                <a:latin typeface="Open Sans Light"/>
              </a:rPr>
              <a:t> en las columnas.</a:t>
            </a:r>
          </a:p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Si puedes, utiliza </a:t>
            </a:r>
            <a:r>
              <a:rPr lang="es-ES" b="1" smtClean="0">
                <a:solidFill>
                  <a:srgbClr val="79C947"/>
                </a:solidFill>
                <a:latin typeface="Open Sans Light"/>
              </a:rPr>
              <a:t>reglas de validación</a:t>
            </a:r>
            <a:r>
              <a:rPr lang="es-ES" smtClean="0">
                <a:latin typeface="Open Sans Light"/>
              </a:rPr>
              <a:t>.</a:t>
            </a:r>
          </a:p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Ten en cuenta la </a:t>
            </a:r>
            <a:r>
              <a:rPr lang="es-ES" b="1" smtClean="0">
                <a:solidFill>
                  <a:srgbClr val="79C947"/>
                </a:solidFill>
                <a:latin typeface="Open Sans Light"/>
              </a:rPr>
              <a:t>seguridad</a:t>
            </a:r>
            <a:r>
              <a:rPr lang="es-ES" b="1" smtClean="0">
                <a:latin typeface="Open Sans Light"/>
              </a:rPr>
              <a:t> </a:t>
            </a:r>
            <a:r>
              <a:rPr lang="es-ES" smtClean="0">
                <a:latin typeface="Open Sans Light"/>
              </a:rPr>
              <a:t>y acciones que pueden hacer los usuarios.</a:t>
            </a:r>
          </a:p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SV" b="1" smtClean="0">
                <a:latin typeface="Open Sans Light"/>
              </a:rPr>
              <a:t> </a:t>
            </a:r>
            <a:r>
              <a:rPr lang="es-SV" b="1" smtClean="0">
                <a:solidFill>
                  <a:srgbClr val="79C947"/>
                </a:solidFill>
                <a:latin typeface="Open Sans Light"/>
              </a:rPr>
              <a:t>¿Todo digital?</a:t>
            </a:r>
            <a:r>
              <a:rPr lang="es-SV" smtClean="0">
                <a:latin typeface="Open Sans Light"/>
              </a:rPr>
              <a:t> No toda la información que tu organización maneja necesita estar en una computadora o en la Web. ¡Piénsalo!</a:t>
            </a:r>
          </a:p>
          <a:p>
            <a:pPr marL="0" indent="0">
              <a:spcBef>
                <a:spcPct val="5000"/>
              </a:spcBef>
              <a:spcAft>
                <a:spcPct val="4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Analiza la posibilidad de que esté </a:t>
            </a:r>
            <a:r>
              <a:rPr lang="es-ES" b="1" smtClean="0">
                <a:solidFill>
                  <a:srgbClr val="79C947"/>
                </a:solidFill>
                <a:latin typeface="Open Sans Light"/>
              </a:rPr>
              <a:t>online</a:t>
            </a:r>
            <a:r>
              <a:rPr lang="es-ES" smtClean="0">
                <a:latin typeface="Open Sans Light"/>
              </a:rPr>
              <a:t> para poder acceder desde cualquier lugar y dispositivo.</a:t>
            </a:r>
          </a:p>
          <a:p>
            <a:pPr marL="0" indent="0">
              <a:buClr>
                <a:srgbClr val="79C947"/>
              </a:buClr>
            </a:pPr>
            <a:endParaRPr lang="es-ES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1763713" y="333375"/>
            <a:ext cx="6778625" cy="1143000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chemeClr val="bg1"/>
                </a:solidFill>
              </a:rPr>
              <a:t>Beneficios de usar bases de datos</a:t>
            </a:r>
          </a:p>
        </p:txBody>
      </p:sp>
      <p:pic>
        <p:nvPicPr>
          <p:cNvPr id="45058" name="Picture 4" descr="beneficios2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8313" y="2708275"/>
            <a:ext cx="3513137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420938"/>
            <a:ext cx="5194300" cy="36718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45000"/>
              </a:spcAft>
              <a:buClr>
                <a:srgbClr val="F54101"/>
              </a:buClr>
            </a:pPr>
            <a:r>
              <a:rPr lang="es-ES" sz="2000" smtClean="0"/>
              <a:t> Permiten el control centralizado de los datos</a:t>
            </a:r>
          </a:p>
          <a:p>
            <a:pPr marL="0" indent="0" eaLnBrk="1" hangingPunct="1">
              <a:spcBef>
                <a:spcPct val="0"/>
              </a:spcBef>
              <a:spcAft>
                <a:spcPct val="45000"/>
              </a:spcAft>
              <a:buClr>
                <a:srgbClr val="F54101"/>
              </a:buClr>
            </a:pPr>
            <a:r>
              <a:rPr lang="es-ES" sz="2000" smtClean="0"/>
              <a:t> Pueden combinar datos de varios archivos, por lo que nunca habrá que introducir dos veces la misma información. </a:t>
            </a:r>
          </a:p>
          <a:p>
            <a:pPr marL="0" indent="0" eaLnBrk="1" hangingPunct="1">
              <a:spcBef>
                <a:spcPct val="0"/>
              </a:spcBef>
              <a:spcAft>
                <a:spcPct val="45000"/>
              </a:spcAft>
              <a:buClr>
                <a:srgbClr val="F54101"/>
              </a:buClr>
            </a:pPr>
            <a:r>
              <a:rPr lang="es-ES" sz="2000" smtClean="0"/>
              <a:t> Permiten introducir fácilmente los datos.</a:t>
            </a:r>
          </a:p>
          <a:p>
            <a:pPr marL="0" indent="0" eaLnBrk="1" hangingPunct="1">
              <a:spcBef>
                <a:spcPct val="0"/>
              </a:spcBef>
              <a:spcAft>
                <a:spcPct val="45000"/>
              </a:spcAft>
              <a:buClr>
                <a:srgbClr val="F54101"/>
              </a:buClr>
            </a:pPr>
            <a:r>
              <a:rPr lang="es-ES" sz="2000" smtClean="0"/>
              <a:t> Permite recuperar datos, ordenarlos, resumirlos y hacer informes para luego tomar decisiones.</a:t>
            </a:r>
          </a:p>
          <a:p>
            <a:pPr marL="0" indent="0" eaLnBrk="1" hangingPunct="1">
              <a:spcBef>
                <a:spcPct val="0"/>
              </a:spcBef>
              <a:spcAft>
                <a:spcPct val="45000"/>
              </a:spcAft>
              <a:buClr>
                <a:srgbClr val="F54101"/>
              </a:buClr>
            </a:pPr>
            <a:r>
              <a:rPr lang="es-ES" sz="2000" smtClean="0"/>
              <a:t> Tener la información ordenada para poder compartirla y visualizarla.</a:t>
            </a:r>
          </a:p>
          <a:p>
            <a:pPr marL="0" indent="0" eaLnBrk="1" hangingPunct="1">
              <a:buClr>
                <a:srgbClr val="F54101"/>
              </a:buClr>
            </a:pPr>
            <a:endParaRPr lang="es-ES" sz="2000" smtClean="0"/>
          </a:p>
          <a:p>
            <a:pPr marL="0" indent="0" eaLnBrk="1" hangingPunct="1">
              <a:buClr>
                <a:srgbClr val="F54101"/>
              </a:buClr>
            </a:pPr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Un paso más: CRM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852738"/>
            <a:ext cx="4402138" cy="3455987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Tx/>
              <a:buNone/>
            </a:pPr>
            <a:endParaRPr lang="es-AR" sz="1600" smtClean="0">
              <a:latin typeface="Open Sans Extrabold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Tx/>
              <a:buNone/>
            </a:pPr>
            <a:r>
              <a:rPr lang="es-AR" smtClean="0">
                <a:latin typeface="Open Sans Light"/>
              </a:rPr>
              <a:t>CRM viene del ingl</a:t>
            </a:r>
            <a:r>
              <a:rPr lang="es-ES" smtClean="0">
                <a:latin typeface="Open Sans Light"/>
              </a:rPr>
              <a:t>és ¨Customer Relationship Management¨ (</a:t>
            </a:r>
            <a:r>
              <a:rPr lang="es-ES" b="1" smtClean="0">
                <a:latin typeface="Open Sans Light"/>
              </a:rPr>
              <a:t>Gestión de las Relaciones con el cliente</a:t>
            </a:r>
            <a:r>
              <a:rPr lang="es-ES" smtClean="0">
                <a:latin typeface="Open Sans Light"/>
              </a:rPr>
              <a:t>)</a:t>
            </a:r>
            <a:endParaRPr lang="es-AR" smtClean="0">
              <a:latin typeface="Open Sans Light"/>
            </a:endParaRPr>
          </a:p>
          <a:p>
            <a:pPr marL="0" indent="0">
              <a:lnSpc>
                <a:spcPct val="95000"/>
              </a:lnSpc>
              <a:spcBef>
                <a:spcPct val="10000"/>
              </a:spcBef>
              <a:buClr>
                <a:srgbClr val="79C947"/>
              </a:buClr>
              <a:buFontTx/>
              <a:buNone/>
            </a:pPr>
            <a:endParaRPr lang="es-AR" smtClean="0">
              <a:latin typeface="Open Sans Light"/>
            </a:endParaRPr>
          </a:p>
          <a:p>
            <a:pPr marL="0" indent="0">
              <a:lnSpc>
                <a:spcPct val="95000"/>
              </a:lnSpc>
              <a:spcBef>
                <a:spcPct val="10000"/>
              </a:spcBef>
              <a:buClr>
                <a:srgbClr val="79C947"/>
              </a:buClr>
              <a:buFontTx/>
              <a:buNone/>
            </a:pPr>
            <a:r>
              <a:rPr lang="es-AR" smtClean="0">
                <a:latin typeface="Open Sans Light"/>
              </a:rPr>
              <a:t>Es una estrategia organizacional soportada por sistemas que permiten aumentar, retener y mejorar las relaciones con los diferentes públicos con los que se relaciona la organización.</a:t>
            </a:r>
          </a:p>
          <a:p>
            <a:pPr marL="0" indent="0">
              <a:lnSpc>
                <a:spcPct val="90000"/>
              </a:lnSpc>
              <a:buClr>
                <a:srgbClr val="79C947"/>
              </a:buClr>
            </a:pPr>
            <a:endParaRPr lang="es-ES" smtClean="0">
              <a:latin typeface="Open Sans Light"/>
            </a:endParaRPr>
          </a:p>
        </p:txBody>
      </p:sp>
      <p:pic>
        <p:nvPicPr>
          <p:cNvPr id="46083" name="Picture 5" descr="C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2420938"/>
            <a:ext cx="394017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z="4000" smtClean="0">
                <a:effectLst/>
                <a:latin typeface="Open Sans"/>
              </a:rPr>
              <a:t>Un sistema de CRM nos permite…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349500"/>
            <a:ext cx="8218487" cy="360045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Automatizar procesos de trabajo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Guardar todo el historial de comunicaciones con un contacto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Segmentar los contactos, agruparlos en campañas y hacer seguimiento.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Hacer seguimiento de potenciales donantes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Distribuir el trabajo y asignar tareas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Centralizar en un solo lugar todos los contactos y las relaciones de los mismos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Armar reportes y paneles que se actualizan automáticamente</a:t>
            </a:r>
          </a:p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rgbClr val="40AAD6"/>
              </a:buClr>
            </a:pPr>
            <a:r>
              <a:rPr lang="es-ES" smtClean="0">
                <a:latin typeface="Open Sans Light"/>
              </a:rPr>
              <a:t> Sincronizar con sistemas de envío masivo de email</a:t>
            </a:r>
          </a:p>
          <a:p>
            <a:pPr marL="0" indent="0">
              <a:lnSpc>
                <a:spcPct val="90000"/>
              </a:lnSpc>
            </a:pPr>
            <a:endParaRPr lang="es-ES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5"/>
          <p:cNvPicPr>
            <a:picLocks noChangeAspect="1" noChangeArrowheads="1"/>
          </p:cNvPicPr>
          <p:nvPr/>
        </p:nvPicPr>
        <p:blipFill>
          <a:blip r:embed="rId2"/>
          <a:srcRect l="11015" t="21646" r="24010" b="17876"/>
          <a:stretch>
            <a:fillRect/>
          </a:stretch>
        </p:blipFill>
        <p:spPr bwMode="auto">
          <a:xfrm>
            <a:off x="0" y="1362075"/>
            <a:ext cx="91440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7134225" y="425450"/>
            <a:ext cx="1944688" cy="606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600">
                <a:solidFill>
                  <a:srgbClr val="000000"/>
                </a:solidFill>
                <a:latin typeface="Open Sans Light"/>
              </a:rPr>
              <a:t>Informaci</a:t>
            </a:r>
            <a:r>
              <a:rPr lang="es-ES" sz="1600">
                <a:solidFill>
                  <a:srgbClr val="000000"/>
                </a:solidFill>
              </a:rPr>
              <a:t>ó</a:t>
            </a:r>
            <a:r>
              <a:rPr lang="es-ES" sz="1600">
                <a:solidFill>
                  <a:srgbClr val="000000"/>
                </a:solidFill>
                <a:latin typeface="Open Sans Light"/>
              </a:rPr>
              <a:t>n del contacto</a:t>
            </a:r>
          </a:p>
        </p:txBody>
      </p:sp>
      <p:sp>
        <p:nvSpPr>
          <p:cNvPr id="48131" name="Line 10"/>
          <p:cNvSpPr>
            <a:spLocks noChangeShapeType="1"/>
          </p:cNvSpPr>
          <p:nvPr/>
        </p:nvSpPr>
        <p:spPr bwMode="auto">
          <a:xfrm flipV="1">
            <a:off x="7134225" y="1123950"/>
            <a:ext cx="6429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422275" y="179388"/>
            <a:ext cx="1944688" cy="1095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600">
                <a:solidFill>
                  <a:srgbClr val="000000"/>
                </a:solidFill>
                <a:latin typeface="Open Sans Light"/>
              </a:rPr>
              <a:t>Conexiones, relaciones, actividades del contacto</a:t>
            </a:r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3063875" y="425450"/>
            <a:ext cx="1944688" cy="850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600">
                <a:solidFill>
                  <a:srgbClr val="000000"/>
                </a:solidFill>
                <a:latin typeface="Open Sans Light"/>
              </a:rPr>
              <a:t>Informaci</a:t>
            </a:r>
            <a:r>
              <a:rPr lang="es-ES" sz="1600">
                <a:solidFill>
                  <a:srgbClr val="000000"/>
                </a:solidFill>
              </a:rPr>
              <a:t>ó</a:t>
            </a:r>
            <a:r>
              <a:rPr lang="es-ES" sz="1600">
                <a:solidFill>
                  <a:srgbClr val="000000"/>
                </a:solidFill>
                <a:latin typeface="Open Sans Light"/>
              </a:rPr>
              <a:t>n de Ventas relacionada</a:t>
            </a:r>
          </a:p>
        </p:txBody>
      </p:sp>
      <p:grpSp>
        <p:nvGrpSpPr>
          <p:cNvPr id="48134" name="Group 1"/>
          <p:cNvGrpSpPr>
            <a:grpSpLocks/>
          </p:cNvGrpSpPr>
          <p:nvPr/>
        </p:nvGrpSpPr>
        <p:grpSpPr bwMode="auto">
          <a:xfrm>
            <a:off x="179388" y="1123950"/>
            <a:ext cx="8785225" cy="5257800"/>
            <a:chOff x="416886" y="1698802"/>
            <a:chExt cx="6274093" cy="4515353"/>
          </a:xfrm>
        </p:grpSpPr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1908269" y="2131929"/>
              <a:ext cx="4782710" cy="40822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136" name="Rectangle 7"/>
            <p:cNvSpPr>
              <a:spLocks noChangeArrowheads="1"/>
            </p:cNvSpPr>
            <p:nvPr/>
          </p:nvSpPr>
          <p:spPr bwMode="auto">
            <a:xfrm>
              <a:off x="416886" y="3678136"/>
              <a:ext cx="1346827" cy="13607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416886" y="5038926"/>
              <a:ext cx="1346827" cy="936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138" name="Line 12"/>
            <p:cNvSpPr>
              <a:spLocks noChangeShapeType="1"/>
            </p:cNvSpPr>
            <p:nvPr/>
          </p:nvSpPr>
          <p:spPr bwMode="auto">
            <a:xfrm flipV="1">
              <a:off x="1510603" y="1934457"/>
              <a:ext cx="0" cy="1743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139" name="Line 14"/>
            <p:cNvSpPr>
              <a:spLocks noChangeShapeType="1"/>
            </p:cNvSpPr>
            <p:nvPr/>
          </p:nvSpPr>
          <p:spPr bwMode="auto">
            <a:xfrm flipV="1">
              <a:off x="1796950" y="1698802"/>
              <a:ext cx="1229807" cy="3674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1249363" y="274638"/>
            <a:ext cx="7210425" cy="1143000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chemeClr val="bg1"/>
                </a:solidFill>
              </a:rPr>
              <a:t>¿Mi organización está lista para un CRM?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2349500"/>
            <a:ext cx="8218488" cy="2808288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</a:pPr>
            <a:r>
              <a:rPr lang="es-AR" sz="2400" smtClean="0"/>
              <a:t> ¿Existe apoyo de la dirección para encarar el proceso?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</a:pPr>
            <a:endParaRPr lang="es-AR" sz="240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</a:pPr>
            <a:r>
              <a:rPr lang="es-AR" sz="2400" smtClean="0"/>
              <a:t> ¿Contamos con recursos financieros, humanos y de tiempo suficientes?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</a:pPr>
            <a:endParaRPr lang="es-AR" sz="240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</a:pPr>
            <a:r>
              <a:rPr lang="es-AR" sz="2400" smtClean="0"/>
              <a:t> ¿El staff de la organización reconoce el valor de incorporar un CRM? ¿Están abiertos al cambio?</a:t>
            </a:r>
            <a:endParaRPr lang="es-E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z="4000" smtClean="0">
                <a:effectLst/>
                <a:latin typeface="Open Sans"/>
              </a:rPr>
              <a:t>¿Qué sistema me conviene?</a:t>
            </a:r>
          </a:p>
        </p:txBody>
      </p:sp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611188" y="3357563"/>
            <a:ext cx="4464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>
                <a:solidFill>
                  <a:srgbClr val="000000"/>
                </a:solidFill>
                <a:latin typeface="Open Sans Extrabold"/>
              </a:rPr>
              <a:t>El sistema “ideal” </a:t>
            </a:r>
            <a:r>
              <a:rPr lang="es-AR" sz="2800">
                <a:solidFill>
                  <a:srgbClr val="FF750D"/>
                </a:solidFill>
                <a:latin typeface="Open Sans Extrabold"/>
              </a:rPr>
              <a:t>no</a:t>
            </a:r>
            <a:r>
              <a:rPr lang="es-AR" sz="2800">
                <a:solidFill>
                  <a:srgbClr val="000000"/>
                </a:solidFill>
                <a:latin typeface="Open Sans Extrabold"/>
              </a:rPr>
              <a:t> existe porque cada organización tiene necesidades diferentes.</a:t>
            </a:r>
            <a:endParaRPr lang="es-ES" sz="2800">
              <a:solidFill>
                <a:srgbClr val="000000"/>
              </a:solidFill>
              <a:latin typeface="Open Sans Extrabold"/>
            </a:endParaRPr>
          </a:p>
        </p:txBody>
      </p:sp>
      <p:pic>
        <p:nvPicPr>
          <p:cNvPr id="50179" name="Picture 4" descr="compududa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7763" y="2060575"/>
            <a:ext cx="2339975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8175" y="692150"/>
            <a:ext cx="5976938" cy="1152525"/>
          </a:xfrm>
        </p:spPr>
        <p:txBody>
          <a:bodyPr/>
          <a:lstStyle/>
          <a:p>
            <a:pPr eaLnBrk="1" hangingPunct="1">
              <a:defRPr/>
            </a:pPr>
            <a:r>
              <a:rPr lang="es-SV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Resumen de la sesión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>
          <a:xfrm>
            <a:off x="428625" y="2357438"/>
            <a:ext cx="8472488" cy="3600450"/>
          </a:xfrm>
        </p:spPr>
        <p:txBody>
          <a:bodyPr/>
          <a:lstStyle/>
          <a:p>
            <a:pPr marL="0" indent="0" eaLnBrk="1" hangingPunct="1">
              <a:buFont typeface="Open Sans"/>
              <a:buNone/>
            </a:pPr>
            <a:r>
              <a:rPr lang="es-SV" sz="1600" b="1" smtClean="0">
                <a:latin typeface="Open Sans Light"/>
              </a:rPr>
              <a:t>En esta sesión…</a:t>
            </a:r>
          </a:p>
          <a:p>
            <a:pPr marL="0" indent="0" eaLnBrk="1" hangingPunct="1">
              <a:buFontTx/>
              <a:buChar char="-"/>
            </a:pPr>
            <a:r>
              <a:rPr lang="es-SV" sz="1600" smtClean="0">
                <a:latin typeface="Open Sans Light"/>
              </a:rPr>
              <a:t> Hablaremos sobre qué son las bases de datos, para qué se usan y por qué le pueden servir a nuestra ONG. </a:t>
            </a:r>
          </a:p>
          <a:p>
            <a:pPr marL="0" indent="0" eaLnBrk="1" hangingPunct="1">
              <a:buFontTx/>
              <a:buChar char="-"/>
            </a:pPr>
            <a:r>
              <a:rPr lang="es-SV" sz="1600" b="1" smtClean="0">
                <a:latin typeface="Open Sans Light"/>
              </a:rPr>
              <a:t> </a:t>
            </a:r>
            <a:r>
              <a:rPr lang="es-SV" sz="1600" smtClean="0">
                <a:latin typeface="Open Sans Light"/>
              </a:rPr>
              <a:t>Exploraremos tipos de bases de datos y ejemplos de organizaciones que las estén usando.</a:t>
            </a:r>
          </a:p>
          <a:p>
            <a:pPr marL="0" indent="0" eaLnBrk="1" hangingPunct="1">
              <a:buFontTx/>
              <a:buChar char="-"/>
            </a:pPr>
            <a:r>
              <a:rPr lang="es-SV" sz="1600" b="1" smtClean="0">
                <a:latin typeface="Open Sans Light"/>
              </a:rPr>
              <a:t> </a:t>
            </a:r>
            <a:r>
              <a:rPr lang="es-SV" sz="1600" smtClean="0">
                <a:latin typeface="Open Sans Light"/>
              </a:rPr>
              <a:t>Recorreremos los pasos para crear una base de datos en tu ONG, herramientas útiles y tips. </a:t>
            </a:r>
          </a:p>
          <a:p>
            <a:pPr marL="0" indent="0" eaLnBrk="1" hangingPunct="1">
              <a:buFontTx/>
              <a:buChar char="-"/>
            </a:pPr>
            <a:r>
              <a:rPr lang="es-SV" sz="1600" b="1" smtClean="0">
                <a:latin typeface="Open Sans Light"/>
              </a:rPr>
              <a:t> </a:t>
            </a:r>
            <a:r>
              <a:rPr lang="es-SV" sz="1600" smtClean="0">
                <a:latin typeface="Open Sans Light"/>
              </a:rPr>
              <a:t>Averiguaremos cuáles son los beneficios y cuáles los desafíos de incorporarlas al trabajo de tu organización. </a:t>
            </a:r>
          </a:p>
          <a:p>
            <a:pPr marL="0" indent="0" eaLnBrk="1" hangingPunct="1">
              <a:buFontTx/>
              <a:buChar char="-"/>
            </a:pPr>
            <a:r>
              <a:rPr lang="es-SV" sz="1600" smtClean="0">
                <a:latin typeface="Open Sans Light"/>
              </a:rPr>
              <a:t>Introduciremos el concepto de CRM</a:t>
            </a:r>
            <a:endParaRPr lang="es-SV" sz="1600" b="1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Tips para elegir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2997200"/>
            <a:ext cx="8218488" cy="3600450"/>
          </a:xfrm>
        </p:spPr>
        <p:txBody>
          <a:bodyPr/>
          <a:lstStyle/>
          <a:p>
            <a:pPr marL="179388" lvl="1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 typeface="Arial" charset="0"/>
              <a:buChar char="•"/>
            </a:pPr>
            <a:r>
              <a:rPr lang="es-AR" smtClean="0">
                <a:latin typeface="Open Sans Light"/>
              </a:rPr>
              <a:t> Pedir opinión de otros clientes/usuarios del sistema</a:t>
            </a:r>
            <a:br>
              <a:rPr lang="es-AR" smtClean="0">
                <a:latin typeface="Open Sans Light"/>
              </a:rPr>
            </a:br>
            <a:endParaRPr lang="es-AR" smtClean="0">
              <a:latin typeface="Open Sans Light"/>
            </a:endParaRPr>
          </a:p>
          <a:p>
            <a:pPr marL="179388" lvl="1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 typeface="Arial" charset="0"/>
              <a:buChar char="•"/>
            </a:pPr>
            <a:r>
              <a:rPr lang="es-AR" smtClean="0">
                <a:latin typeface="Open Sans Light"/>
              </a:rPr>
              <a:t> Tener en cuenta la posibilidad de sincronizar con otros sistemas que use la organización (manual o automáticamente)</a:t>
            </a:r>
            <a:br>
              <a:rPr lang="es-AR" smtClean="0">
                <a:latin typeface="Open Sans Light"/>
              </a:rPr>
            </a:br>
            <a:endParaRPr lang="es-AR" smtClean="0">
              <a:latin typeface="Open Sans Light"/>
            </a:endParaRPr>
          </a:p>
          <a:p>
            <a:pPr marL="179388" lvl="1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 typeface="Arial" charset="0"/>
              <a:buChar char="•"/>
            </a:pPr>
            <a:r>
              <a:rPr lang="es-AR" smtClean="0">
                <a:latin typeface="Open Sans Light"/>
              </a:rPr>
              <a:t> Averiguar si existe una comunidad de usuarios y de soporte</a:t>
            </a:r>
            <a:br>
              <a:rPr lang="es-AR" smtClean="0">
                <a:latin typeface="Open Sans Light"/>
              </a:rPr>
            </a:br>
            <a:endParaRPr lang="es-AR" smtClean="0">
              <a:latin typeface="Open Sans Light"/>
            </a:endParaRPr>
          </a:p>
          <a:p>
            <a:pPr marL="179388" lvl="1" indent="0">
              <a:lnSpc>
                <a:spcPct val="95000"/>
              </a:lnSpc>
              <a:spcBef>
                <a:spcPct val="0"/>
              </a:spcBef>
              <a:buClr>
                <a:srgbClr val="79C947"/>
              </a:buClr>
              <a:buFont typeface="Arial" charset="0"/>
              <a:buChar char="•"/>
            </a:pPr>
            <a:r>
              <a:rPr lang="es-AR" smtClean="0">
                <a:latin typeface="Open Sans Light"/>
              </a:rPr>
              <a:t> Analizar costos asociados</a:t>
            </a:r>
            <a:endParaRPr lang="es-ES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5" descr="tool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538" y="3357563"/>
            <a:ext cx="3954462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990600"/>
            <a:ext cx="83581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SV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Herramientas sugeridas</a:t>
            </a:r>
            <a:br>
              <a:rPr lang="es-SV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SV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4 CuadroTexto"/>
          <p:cNvSpPr txBox="1">
            <a:spLocks noChangeArrowheads="1"/>
          </p:cNvSpPr>
          <p:nvPr/>
        </p:nvSpPr>
        <p:spPr bwMode="auto">
          <a:xfrm>
            <a:off x="323850" y="2565400"/>
            <a:ext cx="51117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 sz="2000" b="1">
              <a:latin typeface="Open Sans Light"/>
            </a:endParaRPr>
          </a:p>
          <a:p>
            <a:r>
              <a:rPr lang="es-MX" sz="2000">
                <a:latin typeface="Open Sans Light"/>
              </a:rPr>
              <a:t>Puedes probar con el paquete Office (</a:t>
            </a:r>
            <a:r>
              <a:rPr lang="es-AR" sz="2000">
                <a:latin typeface="Open Sans Light"/>
                <a:hlinkClick r:id="rId3"/>
              </a:rPr>
              <a:t>http://office.microsoft.com/es-ar/</a:t>
            </a:r>
            <a:r>
              <a:rPr lang="es-AR" sz="2000">
                <a:latin typeface="Open Sans Light"/>
              </a:rPr>
              <a:t>) que tiene dos herramientas fundamentales:</a:t>
            </a:r>
          </a:p>
          <a:p>
            <a:endParaRPr lang="es-MX" sz="2000">
              <a:latin typeface="Open Sans Light"/>
            </a:endParaRPr>
          </a:p>
          <a:p>
            <a:pPr>
              <a:buClr>
                <a:srgbClr val="FF750D"/>
              </a:buClr>
              <a:buFont typeface="Open Sans"/>
              <a:buChar char="•"/>
            </a:pPr>
            <a:r>
              <a:rPr lang="es-MX" sz="2000" b="1">
                <a:solidFill>
                  <a:srgbClr val="FF750D"/>
                </a:solidFill>
                <a:latin typeface="Open Sans Light"/>
              </a:rPr>
              <a:t>Access,</a:t>
            </a:r>
            <a:r>
              <a:rPr lang="es-MX" sz="2000" b="1">
                <a:latin typeface="Open Sans Light"/>
              </a:rPr>
              <a:t> </a:t>
            </a:r>
            <a:r>
              <a:rPr lang="es-MX" sz="2000">
                <a:latin typeface="Open Sans Light"/>
              </a:rPr>
              <a:t>para crear bases de datos de todo tipo, relacionarlos y tener una visión completa. </a:t>
            </a:r>
          </a:p>
          <a:p>
            <a:pPr>
              <a:buClr>
                <a:srgbClr val="FF750D"/>
              </a:buClr>
              <a:buFont typeface="Open Sans"/>
              <a:buChar char="•"/>
            </a:pPr>
            <a:r>
              <a:rPr lang="es-MX" sz="2000">
                <a:solidFill>
                  <a:srgbClr val="FF750D"/>
                </a:solidFill>
                <a:latin typeface="Open Sans Light"/>
              </a:rPr>
              <a:t> </a:t>
            </a:r>
            <a:r>
              <a:rPr lang="es-MX" sz="2000" b="1">
                <a:solidFill>
                  <a:srgbClr val="FF750D"/>
                </a:solidFill>
                <a:latin typeface="Open Sans Light"/>
              </a:rPr>
              <a:t>Excel,</a:t>
            </a:r>
            <a:r>
              <a:rPr lang="es-MX" sz="2000">
                <a:latin typeface="Open Sans Light"/>
              </a:rPr>
              <a:t> para crear hojas y plantillas de cálculo que te permitan administrar información de dinero o datos numéricos. </a:t>
            </a:r>
            <a:endParaRPr lang="es-AR" sz="200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¿Excel o Access?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636838"/>
            <a:ext cx="8218487" cy="3600450"/>
          </a:xfrm>
        </p:spPr>
        <p:txBody>
          <a:bodyPr/>
          <a:lstStyle/>
          <a:p>
            <a:pPr>
              <a:buClr>
                <a:srgbClr val="40AAD6"/>
              </a:buClr>
              <a:buFont typeface="Open Sans"/>
              <a:buNone/>
            </a:pPr>
            <a:r>
              <a:rPr lang="es-ES" sz="2400" b="1" smtClean="0">
                <a:latin typeface="Open Sans Extrabold"/>
                <a:sym typeface="Wingdings" pitchFamily="2" charset="2"/>
              </a:rPr>
              <a:t>Access</a:t>
            </a:r>
            <a:endParaRPr lang="es-ES" sz="2400" b="1" smtClean="0">
              <a:latin typeface="Open Sans Extrabold"/>
            </a:endParaRPr>
          </a:p>
          <a:p>
            <a:pPr lvl="1">
              <a:buClr>
                <a:srgbClr val="40AAD6"/>
              </a:buClr>
            </a:pPr>
            <a:r>
              <a:rPr lang="es-ES" sz="1800" b="1" smtClean="0">
                <a:latin typeface="Open Sans Light"/>
              </a:rPr>
              <a:t>Para bases de datos relacionales (hay relación de uno a varios)</a:t>
            </a:r>
            <a:r>
              <a:rPr lang="es-ES" sz="1800" b="1" smtClean="0">
                <a:latin typeface="Open Sans Light"/>
                <a:sym typeface="Wingdings" pitchFamily="2" charset="2"/>
              </a:rPr>
              <a:t>.</a:t>
            </a:r>
          </a:p>
          <a:p>
            <a:pPr lvl="1">
              <a:buClr>
                <a:srgbClr val="40AAD6"/>
              </a:buClr>
            </a:pPr>
            <a:r>
              <a:rPr lang="es-ES" sz="1800" b="1" smtClean="0">
                <a:latin typeface="Open Sans Light"/>
                <a:sym typeface="Wingdings" pitchFamily="2" charset="2"/>
              </a:rPr>
              <a:t>Cuando se necesita hacer consultas complejas</a:t>
            </a:r>
          </a:p>
          <a:p>
            <a:pPr lvl="1">
              <a:buClr>
                <a:srgbClr val="40AAD6"/>
              </a:buClr>
            </a:pPr>
            <a:endParaRPr lang="es-AR" sz="1800" b="1" smtClean="0">
              <a:latin typeface="Open Sans Light"/>
              <a:sym typeface="Wingdings" pitchFamily="2" charset="2"/>
            </a:endParaRPr>
          </a:p>
          <a:p>
            <a:pPr>
              <a:buClr>
                <a:srgbClr val="40AAD6"/>
              </a:buClr>
              <a:buFont typeface="Open Sans"/>
              <a:buNone/>
            </a:pPr>
            <a:endParaRPr lang="es-ES" sz="1800" b="1" smtClean="0">
              <a:latin typeface="Open Sans Light"/>
              <a:sym typeface="Wingdings" pitchFamily="2" charset="2"/>
            </a:endParaRPr>
          </a:p>
          <a:p>
            <a:pPr>
              <a:buClr>
                <a:srgbClr val="40AAD6"/>
              </a:buClr>
              <a:buFont typeface="Open Sans"/>
              <a:buNone/>
            </a:pPr>
            <a:r>
              <a:rPr lang="es-ES" sz="2400" b="1" smtClean="0">
                <a:latin typeface="Open Sans Extrabold"/>
                <a:sym typeface="Wingdings" pitchFamily="2" charset="2"/>
              </a:rPr>
              <a:t>Excel</a:t>
            </a:r>
          </a:p>
          <a:p>
            <a:pPr lvl="1">
              <a:buClr>
                <a:srgbClr val="40AAD6"/>
              </a:buClr>
            </a:pPr>
            <a:r>
              <a:rPr lang="es-ES" sz="1800" b="1" smtClean="0">
                <a:latin typeface="Open Sans Light"/>
                <a:sym typeface="Wingdings" pitchFamily="2" charset="2"/>
              </a:rPr>
              <a:t>Si se puede almacenar todo en una tabla</a:t>
            </a:r>
          </a:p>
          <a:p>
            <a:pPr lvl="1">
              <a:buClr>
                <a:srgbClr val="40AAD6"/>
              </a:buClr>
            </a:pPr>
            <a:r>
              <a:rPr lang="es-ES" sz="1800" b="1" smtClean="0">
                <a:latin typeface="Open Sans Light"/>
                <a:sym typeface="Wingdings" pitchFamily="2" charset="2"/>
              </a:rPr>
              <a:t>Si se quieren hacer principalmente cálculos</a:t>
            </a:r>
          </a:p>
          <a:p>
            <a:pPr lvl="1">
              <a:buClr>
                <a:srgbClr val="40AAD6"/>
              </a:buClr>
            </a:pPr>
            <a:r>
              <a:rPr lang="es-ES" sz="1800" b="1" smtClean="0">
                <a:latin typeface="Open Sans Light"/>
                <a:sym typeface="Wingdings" pitchFamily="2" charset="2"/>
              </a:rPr>
              <a:t>Menos de 15.000 filas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8175" y="981075"/>
            <a:ext cx="5976938" cy="1152525"/>
          </a:xfrm>
        </p:spPr>
        <p:txBody>
          <a:bodyPr/>
          <a:lstStyle/>
          <a:p>
            <a:pPr eaLnBrk="1" hangingPunct="1">
              <a:defRPr/>
            </a:pPr>
            <a:r>
              <a:rPr lang="es-SV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Herramientas sugeridas II</a:t>
            </a:r>
            <a:br>
              <a:rPr lang="es-SV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SV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4 CuadroTexto"/>
          <p:cNvSpPr txBox="1">
            <a:spLocks noChangeArrowheads="1"/>
          </p:cNvSpPr>
          <p:nvPr/>
        </p:nvSpPr>
        <p:spPr bwMode="auto">
          <a:xfrm>
            <a:off x="355600" y="3357563"/>
            <a:ext cx="40005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2000">
                <a:latin typeface="Open Sans Light"/>
              </a:rPr>
              <a:t>Otra alternativa es CRM de </a:t>
            </a:r>
            <a:r>
              <a:rPr lang="es-MX" sz="2000" b="1">
                <a:solidFill>
                  <a:srgbClr val="79C947"/>
                </a:solidFill>
                <a:latin typeface="Open Sans Light"/>
              </a:rPr>
              <a:t>Microsoft: Dynamics</a:t>
            </a:r>
            <a:r>
              <a:rPr lang="es-MX" sz="2000">
                <a:latin typeface="Open Sans Light"/>
              </a:rPr>
              <a:t>, un sistema integrado para que tu organización administre toda la información y bases de datos desde un mismo lugar.</a:t>
            </a:r>
            <a:endParaRPr lang="es-AR">
              <a:latin typeface="Segoe UI" pitchFamily="34" charset="0"/>
            </a:endParaRPr>
          </a:p>
        </p:txBody>
      </p:sp>
      <p:pic>
        <p:nvPicPr>
          <p:cNvPr id="54275" name="6 Imagen" descr="Dynamics-CRM-Online-microsoft-marketing-ventas-microsoft-marketing-microsoft-venta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2420938"/>
            <a:ext cx="36703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4"/>
          <p:cNvSpPr>
            <a:spLocks noGrp="1"/>
          </p:cNvSpPr>
          <p:nvPr>
            <p:ph type="title" idx="4294967295"/>
          </p:nvPr>
        </p:nvSpPr>
        <p:spPr>
          <a:xfrm>
            <a:off x="1908175" y="1062038"/>
            <a:ext cx="5997575" cy="1143000"/>
          </a:xfrm>
        </p:spPr>
        <p:txBody>
          <a:bodyPr/>
          <a:lstStyle/>
          <a:p>
            <a:pPr eaLnBrk="1" hangingPunct="1"/>
            <a:r>
              <a:rPr lang="es-SV" smtClean="0">
                <a:solidFill>
                  <a:schemeClr val="bg1"/>
                </a:solidFill>
              </a:rPr>
              <a:t>Lo más importante</a:t>
            </a:r>
            <a:br>
              <a:rPr lang="es-SV" smtClean="0">
                <a:solidFill>
                  <a:schemeClr val="bg1"/>
                </a:solidFill>
              </a:rPr>
            </a:br>
            <a:endParaRPr lang="es-SV" smtClean="0">
              <a:solidFill>
                <a:schemeClr val="bg1"/>
              </a:solidFill>
            </a:endParaRPr>
          </a:p>
        </p:txBody>
      </p:sp>
      <p:sp>
        <p:nvSpPr>
          <p:cNvPr id="55298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503238" y="2357438"/>
            <a:ext cx="8101012" cy="3571875"/>
          </a:xfrm>
        </p:spPr>
        <p:txBody>
          <a:bodyPr/>
          <a:lstStyle/>
          <a:p>
            <a:pPr marL="0" indent="0" eaLnBrk="1" hangingPunct="1">
              <a:buClr>
                <a:srgbClr val="F54101"/>
              </a:buClr>
              <a:buFontTx/>
              <a:buNone/>
            </a:pPr>
            <a:r>
              <a:rPr lang="es-SV" sz="2000" b="1" smtClean="0">
                <a:latin typeface="Open Sans Extrabold"/>
              </a:rPr>
              <a:t>Las bases de datos</a:t>
            </a:r>
          </a:p>
          <a:p>
            <a:pPr marL="0" indent="0" eaLnBrk="1" hangingPunct="1">
              <a:buClr>
                <a:srgbClr val="F54101"/>
              </a:buClr>
              <a:buFontTx/>
              <a:buNone/>
            </a:pPr>
            <a:endParaRPr lang="es-SV" sz="2000" b="1" smtClean="0">
              <a:latin typeface="Open Sans Extrabold"/>
            </a:endParaRPr>
          </a:p>
          <a:p>
            <a:pPr marL="0" indent="0" eaLnBrk="1" hangingPunct="1">
              <a:spcAft>
                <a:spcPct val="60000"/>
              </a:spcAft>
              <a:buClr>
                <a:srgbClr val="F54101"/>
              </a:buClr>
            </a:pPr>
            <a:r>
              <a:rPr lang="es-SV" sz="2000" smtClean="0"/>
              <a:t> Son </a:t>
            </a:r>
            <a:r>
              <a:rPr lang="es-SV" sz="2000" b="1" smtClean="0">
                <a:solidFill>
                  <a:srgbClr val="F54101"/>
                </a:solidFill>
              </a:rPr>
              <a:t>herramientas útiles y fáciles para almacenar y organizar información y datos</a:t>
            </a:r>
            <a:r>
              <a:rPr lang="es-SV" sz="2000" b="1" smtClean="0"/>
              <a:t> </a:t>
            </a:r>
            <a:r>
              <a:rPr lang="es-SV" sz="2000" smtClean="0"/>
              <a:t>de todo tipo y en diversas cantidades.</a:t>
            </a:r>
          </a:p>
          <a:p>
            <a:pPr marL="0" indent="0" eaLnBrk="1" hangingPunct="1">
              <a:spcAft>
                <a:spcPct val="60000"/>
              </a:spcAft>
              <a:buClr>
                <a:srgbClr val="F54101"/>
              </a:buClr>
            </a:pPr>
            <a:r>
              <a:rPr lang="es-SV" sz="2000" b="1" smtClean="0"/>
              <a:t> </a:t>
            </a:r>
            <a:r>
              <a:rPr lang="es-SV" sz="2000" b="1" smtClean="0">
                <a:solidFill>
                  <a:srgbClr val="F54101"/>
                </a:solidFill>
              </a:rPr>
              <a:t>Tu ONG puede verse beneficiada</a:t>
            </a:r>
            <a:r>
              <a:rPr lang="es-SV" sz="2000" b="1" smtClean="0"/>
              <a:t> </a:t>
            </a:r>
            <a:r>
              <a:rPr lang="es-SV" sz="2000" smtClean="0"/>
              <a:t>al tener su información más organizada, más disponible y mejorar el trabajo en equipo.</a:t>
            </a:r>
          </a:p>
          <a:p>
            <a:pPr marL="0" indent="0" eaLnBrk="1" hangingPunct="1">
              <a:spcAft>
                <a:spcPct val="60000"/>
              </a:spcAft>
              <a:buClr>
                <a:srgbClr val="F54101"/>
              </a:buClr>
            </a:pPr>
            <a:r>
              <a:rPr lang="es-SV" sz="2000" smtClean="0"/>
              <a:t> Empieza utilizando el </a:t>
            </a:r>
            <a:r>
              <a:rPr lang="es-SV" sz="2000" b="1" smtClean="0">
                <a:solidFill>
                  <a:srgbClr val="F54101"/>
                </a:solidFill>
              </a:rPr>
              <a:t>Excel o Access</a:t>
            </a:r>
          </a:p>
          <a:p>
            <a:pPr marL="0" indent="0" eaLnBrk="1" hangingPunct="1">
              <a:spcAft>
                <a:spcPct val="60000"/>
              </a:spcAft>
              <a:buClr>
                <a:srgbClr val="F54101"/>
              </a:buClr>
            </a:pPr>
            <a:r>
              <a:rPr lang="es-SV" sz="2000" smtClean="0"/>
              <a:t> Si piensas que el Excel o el Access ya no te alcanza, </a:t>
            </a:r>
            <a:r>
              <a:rPr lang="es-SV" sz="2000" b="1" smtClean="0">
                <a:solidFill>
                  <a:srgbClr val="F54101"/>
                </a:solidFill>
              </a:rPr>
              <a:t>tal vez sea el momento de un CRM</a:t>
            </a:r>
            <a:r>
              <a:rPr lang="es-SV" sz="2000" b="1" smtClean="0"/>
              <a:t>.</a:t>
            </a:r>
          </a:p>
          <a:p>
            <a:pPr marL="0" indent="0" eaLnBrk="1" hangingPunct="1">
              <a:buClr>
                <a:srgbClr val="F54101"/>
              </a:buClr>
              <a:buFontTx/>
              <a:buNone/>
            </a:pPr>
            <a:endParaRPr lang="es-SV" sz="2000" b="1" smtClean="0"/>
          </a:p>
        </p:txBody>
      </p:sp>
      <p:sp>
        <p:nvSpPr>
          <p:cNvPr id="55299" name="Text Placeholder 6"/>
          <p:cNvSpPr txBox="1">
            <a:spLocks/>
          </p:cNvSpPr>
          <p:nvPr/>
        </p:nvSpPr>
        <p:spPr bwMode="auto">
          <a:xfrm>
            <a:off x="3214688" y="1857375"/>
            <a:ext cx="35004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es-ES" sz="1400">
              <a:latin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908175" y="692150"/>
            <a:ext cx="5997575" cy="11525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SV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¿Y ahora qué? </a:t>
            </a:r>
          </a:p>
        </p:txBody>
      </p:sp>
      <p:sp>
        <p:nvSpPr>
          <p:cNvPr id="56322" name="3 Marcador de texto"/>
          <p:cNvSpPr>
            <a:spLocks noGrp="1"/>
          </p:cNvSpPr>
          <p:nvPr>
            <p:ph type="body" sz="half" idx="4294967295"/>
          </p:nvPr>
        </p:nvSpPr>
        <p:spPr>
          <a:xfrm>
            <a:off x="457200" y="2636838"/>
            <a:ext cx="8258175" cy="3489325"/>
          </a:xfrm>
        </p:spPr>
        <p:txBody>
          <a:bodyPr/>
          <a:lstStyle/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latin typeface="Open Sans Light"/>
              </a:rPr>
              <a:t> Antes de empezar, </a:t>
            </a:r>
            <a:r>
              <a:rPr lang="es-MX" b="1" smtClean="0">
                <a:solidFill>
                  <a:srgbClr val="FF750D"/>
                </a:solidFill>
                <a:latin typeface="Open Sans Light"/>
              </a:rPr>
              <a:t>analiza cuál es la información</a:t>
            </a:r>
            <a:r>
              <a:rPr lang="es-MX" b="1" smtClean="0">
                <a:latin typeface="Open Sans Light"/>
              </a:rPr>
              <a:t> </a:t>
            </a:r>
            <a:r>
              <a:rPr lang="es-MX" smtClean="0">
                <a:latin typeface="Open Sans Light"/>
              </a:rPr>
              <a:t>que quieres organizar mejor. </a:t>
            </a:r>
          </a:p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solidFill>
                  <a:srgbClr val="FF750D"/>
                </a:solidFill>
                <a:latin typeface="Open Sans Light"/>
              </a:rPr>
              <a:t> </a:t>
            </a:r>
            <a:r>
              <a:rPr lang="es-MX" b="1" smtClean="0">
                <a:solidFill>
                  <a:srgbClr val="FF750D"/>
                </a:solidFill>
                <a:latin typeface="Open Sans Light"/>
              </a:rPr>
              <a:t>Establece tus prioridades</a:t>
            </a:r>
            <a:r>
              <a:rPr lang="es-MX" smtClean="0">
                <a:solidFill>
                  <a:srgbClr val="FF750D"/>
                </a:solidFill>
                <a:latin typeface="Open Sans Light"/>
              </a:rPr>
              <a:t>. </a:t>
            </a:r>
          </a:p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latin typeface="Open Sans Light"/>
              </a:rPr>
              <a:t> ¿Vas a crear </a:t>
            </a:r>
            <a:r>
              <a:rPr lang="es-MX" b="1" smtClean="0">
                <a:solidFill>
                  <a:srgbClr val="FF750D"/>
                </a:solidFill>
                <a:latin typeface="Open Sans Light"/>
              </a:rPr>
              <a:t>tu base de datos en tu computadora u online</a:t>
            </a:r>
            <a:r>
              <a:rPr lang="es-MX" smtClean="0">
                <a:latin typeface="Open Sans Light"/>
              </a:rPr>
              <a:t>? ¡Decídelo! </a:t>
            </a:r>
          </a:p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latin typeface="Open Sans Light"/>
              </a:rPr>
              <a:t> Selecciona las herramientas que vas utilizar.</a:t>
            </a:r>
          </a:p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solidFill>
                  <a:srgbClr val="FF750D"/>
                </a:solidFill>
                <a:latin typeface="Open Sans Light"/>
              </a:rPr>
              <a:t> </a:t>
            </a:r>
            <a:r>
              <a:rPr lang="es-MX" b="1" smtClean="0">
                <a:solidFill>
                  <a:srgbClr val="FF750D"/>
                </a:solidFill>
                <a:latin typeface="Open Sans Light"/>
              </a:rPr>
              <a:t>Crea equipos de trabajo</a:t>
            </a:r>
            <a:r>
              <a:rPr lang="es-MX" b="1" smtClean="0">
                <a:latin typeface="Open Sans Light"/>
              </a:rPr>
              <a:t> </a:t>
            </a:r>
            <a:r>
              <a:rPr lang="es-MX" smtClean="0">
                <a:latin typeface="Open Sans Light"/>
              </a:rPr>
              <a:t>para organizar en las bases de datos. </a:t>
            </a:r>
          </a:p>
          <a:p>
            <a:pPr marL="0" indent="0" eaLnBrk="1" hangingPunct="1">
              <a:spcAft>
                <a:spcPct val="60000"/>
              </a:spcAft>
            </a:pPr>
            <a:r>
              <a:rPr lang="es-MX" smtClean="0">
                <a:latin typeface="Open Sans Light"/>
              </a:rPr>
              <a:t> ¡Animate al cambio!</a:t>
            </a:r>
            <a:endParaRPr lang="es-AR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Preguntas</a:t>
            </a:r>
          </a:p>
        </p:txBody>
      </p:sp>
      <p:pic>
        <p:nvPicPr>
          <p:cNvPr id="57346" name="Picture 5" descr="dudas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2492375"/>
            <a:ext cx="4762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701675"/>
            <a:ext cx="59769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SV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Todo es información</a:t>
            </a:r>
          </a:p>
        </p:txBody>
      </p:sp>
      <p:sp>
        <p:nvSpPr>
          <p:cNvPr id="33794" name="8 CuadroTexto"/>
          <p:cNvSpPr txBox="1">
            <a:spLocks noChangeArrowheads="1"/>
          </p:cNvSpPr>
          <p:nvPr/>
        </p:nvSpPr>
        <p:spPr bwMode="auto">
          <a:xfrm>
            <a:off x="755650" y="2852738"/>
            <a:ext cx="40322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2400" b="1">
                <a:latin typeface="Open Sans Extrabold"/>
              </a:rPr>
              <a:t>El mundo genera y consumo cada vez más información.</a:t>
            </a:r>
            <a:r>
              <a:rPr lang="es-MX" sz="2000" b="1">
                <a:latin typeface="Open Sans Light"/>
              </a:rPr>
              <a:t> </a:t>
            </a:r>
          </a:p>
          <a:p>
            <a:endParaRPr lang="es-MX" sz="2000" b="1">
              <a:latin typeface="Open Sans Light"/>
            </a:endParaRPr>
          </a:p>
          <a:p>
            <a:r>
              <a:rPr lang="es-MX" sz="2000">
                <a:latin typeface="Open Sans Light"/>
              </a:rPr>
              <a:t>Somos información, información y más información. </a:t>
            </a:r>
          </a:p>
          <a:p>
            <a:endParaRPr lang="es-MX" sz="2000">
              <a:latin typeface="Open Sans Light"/>
            </a:endParaRPr>
          </a:p>
          <a:p>
            <a:r>
              <a:rPr lang="es-MX" sz="2000" b="1">
                <a:solidFill>
                  <a:srgbClr val="40AAD6"/>
                </a:solidFill>
                <a:latin typeface="Open Sans Light"/>
              </a:rPr>
              <a:t>También nuestra organización es generadora de información.</a:t>
            </a:r>
          </a:p>
        </p:txBody>
      </p:sp>
      <p:pic>
        <p:nvPicPr>
          <p:cNvPr id="33795" name="Picture 6" descr="database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1989138"/>
            <a:ext cx="3554413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title" idx="4294967295"/>
          </p:nvPr>
        </p:nvSpPr>
        <p:spPr>
          <a:xfrm>
            <a:off x="1908175" y="692150"/>
            <a:ext cx="5997575" cy="1143000"/>
          </a:xfrm>
        </p:spPr>
        <p:txBody>
          <a:bodyPr/>
          <a:lstStyle/>
          <a:p>
            <a:pPr eaLnBrk="1" hangingPunct="1"/>
            <a:r>
              <a:rPr lang="es-SV" smtClean="0">
                <a:solidFill>
                  <a:schemeClr val="bg1"/>
                </a:solidFill>
              </a:rPr>
              <a:t>Por qué una base de datos en mi ONG</a:t>
            </a:r>
          </a:p>
        </p:txBody>
      </p:sp>
      <p:sp>
        <p:nvSpPr>
          <p:cNvPr id="34818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539750" y="2205038"/>
            <a:ext cx="8464550" cy="38576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endParaRPr lang="es-SV" sz="2400" b="1" i="1" smtClean="0"/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r>
              <a:rPr lang="es-SV" sz="2800" b="1" smtClean="0">
                <a:latin typeface="Open Sans Extrabold"/>
              </a:rPr>
              <a:t>Uno de los principales desafíos que se presentan para tener una organización efectiva y eficiente es lograr el orden de su información, procesos y datos.</a:t>
            </a: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endParaRPr lang="es-SV" sz="2800" b="1" smtClean="0">
              <a:latin typeface="Open Sans Extrabold"/>
            </a:endParaRP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r>
              <a:rPr lang="es-SV" sz="2400" smtClean="0"/>
              <a:t>Una base de datos puede ayudarte a:</a:t>
            </a: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</a:pPr>
            <a:r>
              <a:rPr lang="es-SV" sz="2400" smtClean="0"/>
              <a:t> administrar mejor la información,</a:t>
            </a: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</a:pPr>
            <a:r>
              <a:rPr lang="es-SV" sz="2400" smtClean="0"/>
              <a:t> ahorrar tiempo y costos, </a:t>
            </a: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</a:pPr>
            <a:r>
              <a:rPr lang="es-SV" sz="2400" smtClean="0"/>
              <a:t> y mejorar tu productividad. </a:t>
            </a:r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endParaRPr lang="es-SV" sz="2400" b="1" smtClean="0"/>
          </a:p>
          <a:p>
            <a:pPr marL="0" indent="0" eaLnBrk="1" hangingPunct="1">
              <a:lnSpc>
                <a:spcPct val="80000"/>
              </a:lnSpc>
              <a:buClr>
                <a:srgbClr val="F54101"/>
              </a:buClr>
              <a:buFontTx/>
              <a:buNone/>
            </a:pPr>
            <a:endParaRPr lang="es-SV" sz="2000" b="1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54101"/>
              </a:buClr>
              <a:buFontTx/>
              <a:buNone/>
            </a:pPr>
            <a:endParaRPr lang="es-SV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8175" y="692150"/>
            <a:ext cx="6378575" cy="1152525"/>
          </a:xfrm>
        </p:spPr>
        <p:txBody>
          <a:bodyPr/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Open Sans" pitchFamily="34" charset="0"/>
              </a:rPr>
              <a:t>¿Qué son las bases de datos?</a:t>
            </a:r>
          </a:p>
        </p:txBody>
      </p:sp>
      <p:sp>
        <p:nvSpPr>
          <p:cNvPr id="12290" name="Text Placeholder 6"/>
          <p:cNvSpPr>
            <a:spLocks noGrp="1"/>
          </p:cNvSpPr>
          <p:nvPr>
            <p:ph type="body" sz="half" idx="2"/>
          </p:nvPr>
        </p:nvSpPr>
        <p:spPr>
          <a:xfrm>
            <a:off x="468313" y="2565400"/>
            <a:ext cx="4967287" cy="3960813"/>
          </a:xfrm>
          <a:noFill/>
        </p:spPr>
        <p:txBody>
          <a:bodyPr/>
          <a:lstStyle/>
          <a:p>
            <a:pPr eaLnBrk="1" hangingPunct="1">
              <a:buClr>
                <a:srgbClr val="79C947"/>
              </a:buClr>
              <a:defRPr/>
            </a:pPr>
            <a:r>
              <a:rPr lang="es-SV" sz="2400" b="1" smtClean="0">
                <a:latin typeface="Open Sans Extrabold"/>
              </a:rPr>
              <a:t>Una base de datos:</a:t>
            </a:r>
          </a:p>
          <a:p>
            <a:pPr eaLnBrk="1" hangingPunct="1">
              <a:buClr>
                <a:srgbClr val="79C947"/>
              </a:buClr>
              <a:defRPr/>
            </a:pPr>
            <a:r>
              <a:rPr lang="es-SV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/>
              </a:rPr>
              <a:t>es un conjunto de información</a:t>
            </a:r>
            <a:r>
              <a:rPr lang="es-SV" sz="2400" b="1" smtClean="0">
                <a:latin typeface="Open Sans Extrabold"/>
              </a:rPr>
              <a:t> que pertenece al mismo contexto almacenada </a:t>
            </a:r>
            <a:r>
              <a:rPr lang="es-SV" sz="2400" b="1" i="1" smtClean="0">
                <a:latin typeface="Open Sans Extrabold"/>
              </a:rPr>
              <a:t>sistemáticamente</a:t>
            </a:r>
            <a:r>
              <a:rPr lang="es-SV" sz="2400" b="1" smtClean="0">
                <a:latin typeface="Open Sans Extrabold"/>
              </a:rPr>
              <a:t> para su posterior uso.</a:t>
            </a:r>
          </a:p>
          <a:p>
            <a:pPr eaLnBrk="1" hangingPunct="1">
              <a:spcBef>
                <a:spcPct val="50000"/>
              </a:spcBef>
              <a:buClr>
                <a:srgbClr val="79C947"/>
              </a:buClr>
              <a:defRPr/>
            </a:pPr>
            <a:endParaRPr lang="es-SV" sz="2000" smtClean="0">
              <a:latin typeface="Open Sans Light"/>
            </a:endParaRPr>
          </a:p>
          <a:p>
            <a:pPr eaLnBrk="1" hangingPunct="1">
              <a:spcBef>
                <a:spcPct val="50000"/>
              </a:spcBef>
              <a:buClr>
                <a:srgbClr val="79C947"/>
              </a:buClr>
              <a:defRPr/>
            </a:pPr>
            <a:r>
              <a:rPr lang="es-SV" sz="2000" smtClean="0">
                <a:solidFill>
                  <a:srgbClr val="79C947"/>
                </a:solidFill>
                <a:latin typeface="Open Sans"/>
              </a:rPr>
              <a:t>Es más que una lista.</a:t>
            </a:r>
          </a:p>
        </p:txBody>
      </p:sp>
      <p:pic>
        <p:nvPicPr>
          <p:cNvPr id="35843" name="Picture 8" descr="quees2db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2205038"/>
            <a:ext cx="3468688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s-ES" sz="4000" smtClean="0">
                <a:effectLst/>
                <a:latin typeface="Open Sans"/>
              </a:rPr>
              <a:t>Tipos de bases de datos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997200"/>
            <a:ext cx="8218487" cy="27352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Clr>
                <a:srgbClr val="FF9900"/>
              </a:buClr>
            </a:pPr>
            <a:r>
              <a:rPr lang="es-ES" smtClean="0">
                <a:latin typeface="Open Sans Light"/>
              </a:rPr>
              <a:t> Según la variabilidad de los datos almacenados: </a:t>
            </a:r>
            <a:r>
              <a:rPr lang="es-ES" b="1" smtClean="0">
                <a:solidFill>
                  <a:srgbClr val="FF750D"/>
                </a:solidFill>
                <a:latin typeface="Open Sans Light"/>
              </a:rPr>
              <a:t>estadísticas o dinámicas</a:t>
            </a:r>
            <a:r>
              <a:rPr lang="es-ES" b="1" smtClean="0">
                <a:latin typeface="Open Sans Light"/>
              </a:rPr>
              <a:t>.</a:t>
            </a:r>
          </a:p>
          <a:p>
            <a:pPr marL="0" indent="0" eaLnBrk="1" hangingPunct="1">
              <a:spcBef>
                <a:spcPct val="50000"/>
              </a:spcBef>
              <a:buClr>
                <a:srgbClr val="FF9900"/>
              </a:buClr>
            </a:pPr>
            <a:r>
              <a:rPr lang="es-ES" smtClean="0">
                <a:latin typeface="Open Sans Light"/>
              </a:rPr>
              <a:t> Según el contenido: </a:t>
            </a:r>
            <a:r>
              <a:rPr lang="es-ES" b="1" smtClean="0">
                <a:solidFill>
                  <a:srgbClr val="FF750D"/>
                </a:solidFill>
                <a:latin typeface="Open Sans Light"/>
              </a:rPr>
              <a:t>bibliográficas, de texto completo o directorios</a:t>
            </a:r>
            <a:r>
              <a:rPr lang="es-ES" smtClean="0">
                <a:latin typeface="Open Sans Light"/>
              </a:rPr>
              <a:t>.</a:t>
            </a:r>
          </a:p>
          <a:p>
            <a:pPr marL="0" indent="0" eaLnBrk="1" hangingPunct="1">
              <a:spcBef>
                <a:spcPct val="50000"/>
              </a:spcBef>
              <a:buClr>
                <a:srgbClr val="FF9900"/>
              </a:buClr>
            </a:pPr>
            <a:r>
              <a:rPr lang="es-ES" smtClean="0">
                <a:latin typeface="Open Sans Light"/>
              </a:rPr>
              <a:t> Además pueden ser </a:t>
            </a:r>
            <a:r>
              <a:rPr lang="es-ES" b="1" smtClean="0">
                <a:solidFill>
                  <a:srgbClr val="FF750D"/>
                </a:solidFill>
                <a:latin typeface="Open Sans Light"/>
              </a:rPr>
              <a:t>públicas o privadas</a:t>
            </a:r>
            <a:r>
              <a:rPr lang="es-ES" smtClean="0">
                <a:latin typeface="Open Sans Light"/>
              </a:rPr>
              <a:t>, y estar </a:t>
            </a:r>
            <a:r>
              <a:rPr lang="es-ES" b="1" smtClean="0">
                <a:solidFill>
                  <a:srgbClr val="FF750D"/>
                </a:solidFill>
                <a:latin typeface="Open Sans Light"/>
              </a:rPr>
              <a:t>online</a:t>
            </a:r>
            <a:r>
              <a:rPr lang="es-ES" smtClean="0">
                <a:latin typeface="Open Sans Light"/>
              </a:rPr>
              <a:t>.</a:t>
            </a:r>
          </a:p>
          <a:p>
            <a:pPr marL="0" indent="0" eaLnBrk="1" hangingPunct="1">
              <a:buClr>
                <a:srgbClr val="FF9900"/>
              </a:buClr>
            </a:pPr>
            <a:endParaRPr lang="es-ES" b="1" smtClean="0"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mtClean="0">
                <a:effectLst/>
                <a:latin typeface="Open Sans"/>
              </a:rPr>
              <a:t>Ejemplos</a:t>
            </a:r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187450" y="5911850"/>
            <a:ext cx="676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 b="1">
                <a:solidFill>
                  <a:srgbClr val="808080"/>
                </a:solidFill>
                <a:latin typeface="Open Sans Light"/>
              </a:rPr>
              <a:t>Base de datos de donaciones en excel</a:t>
            </a:r>
          </a:p>
        </p:txBody>
      </p:sp>
      <p:pic>
        <p:nvPicPr>
          <p:cNvPr id="37891" name="Picture 5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solidFill>
                  <a:schemeClr val="bg1"/>
                </a:solidFill>
              </a:rPr>
              <a:t>Ejemplos</a:t>
            </a: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/>
          <a:srcRect l="12500" t="7480" r="36707" b="32042"/>
          <a:stretch>
            <a:fillRect/>
          </a:stretch>
        </p:blipFill>
        <p:spPr bwMode="auto">
          <a:xfrm>
            <a:off x="250825" y="2074863"/>
            <a:ext cx="5400675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6"/>
          <p:cNvPicPr>
            <a:picLocks noChangeAspect="1" noChangeArrowheads="1"/>
          </p:cNvPicPr>
          <p:nvPr/>
        </p:nvPicPr>
        <p:blipFill>
          <a:blip r:embed="rId3"/>
          <a:srcRect l="12500" t="26375" r="44089" b="35834"/>
          <a:stretch>
            <a:fillRect/>
          </a:stretch>
        </p:blipFill>
        <p:spPr bwMode="auto">
          <a:xfrm>
            <a:off x="4464050" y="2781300"/>
            <a:ext cx="467995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s-ES" sz="4000" smtClean="0">
                <a:effectLst/>
                <a:latin typeface="Open Sans"/>
              </a:rPr>
              <a:t>¿Cómo están formadas?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81300"/>
            <a:ext cx="4114800" cy="3600450"/>
          </a:xfrm>
        </p:spPr>
        <p:txBody>
          <a:bodyPr/>
          <a:lstStyle/>
          <a:p>
            <a:pPr marL="0" indent="0">
              <a:buClr>
                <a:srgbClr val="79C947"/>
              </a:buClr>
              <a:buFont typeface="Open Sans"/>
              <a:buNone/>
            </a:pPr>
            <a:r>
              <a:rPr lang="es-ES" sz="2400" smtClean="0">
                <a:latin typeface="Open Sans Extrabold"/>
              </a:rPr>
              <a:t>Las bases de datos están formadas por:</a:t>
            </a:r>
          </a:p>
          <a:p>
            <a:pPr marL="0" indent="0">
              <a:buClr>
                <a:srgbClr val="79C947"/>
              </a:buClr>
              <a:buFont typeface="Open Sans"/>
              <a:buNone/>
            </a:pPr>
            <a:endParaRPr lang="es-ES" sz="2400" smtClean="0">
              <a:latin typeface="Open Sans Extrabold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Tablas relacionadas entre sí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Consultas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Formularios de carga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rgbClr val="79C947"/>
              </a:buClr>
            </a:pPr>
            <a:r>
              <a:rPr lang="es-ES" smtClean="0">
                <a:latin typeface="Open Sans Light"/>
              </a:rPr>
              <a:t> Informes</a:t>
            </a:r>
          </a:p>
          <a:p>
            <a:pPr marL="0" indent="0">
              <a:buClr>
                <a:srgbClr val="79C947"/>
              </a:buClr>
              <a:buFont typeface="Open Sans"/>
              <a:buNone/>
            </a:pPr>
            <a:endParaRPr lang="es-ES" smtClean="0">
              <a:latin typeface="Open Sans Light"/>
            </a:endParaRPr>
          </a:p>
        </p:txBody>
      </p:sp>
      <p:pic>
        <p:nvPicPr>
          <p:cNvPr id="39939" name="Picture 4" descr="lupa-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632801">
            <a:off x="5795963" y="2133600"/>
            <a:ext cx="2609850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1078</Words>
  <Application>Microsoft Office PowerPoint</Application>
  <PresentationFormat>Presentación en pantalla (4:3)</PresentationFormat>
  <Paragraphs>135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Office Theme</vt:lpstr>
      <vt:lpstr>1_Diseño predeterminado</vt:lpstr>
      <vt:lpstr>2_Diseño predeterminado</vt:lpstr>
      <vt:lpstr>El desafío de organizar la información</vt:lpstr>
      <vt:lpstr>Resumen de la sesión</vt:lpstr>
      <vt:lpstr>Todo es información</vt:lpstr>
      <vt:lpstr>Por qué una base de datos en mi ONG</vt:lpstr>
      <vt:lpstr>¿Qué son las bases de datos?</vt:lpstr>
      <vt:lpstr>Tipos de bases de datos</vt:lpstr>
      <vt:lpstr>Ejemplos</vt:lpstr>
      <vt:lpstr>Ejemplos</vt:lpstr>
      <vt:lpstr>¿Cómo están formadas?</vt:lpstr>
      <vt:lpstr>Presentación de PowerPoint</vt:lpstr>
      <vt:lpstr>Ejemplos</vt:lpstr>
      <vt:lpstr>Crear una base de datos para tu ONG</vt:lpstr>
      <vt:lpstr>Consejos y buenas prácticas</vt:lpstr>
      <vt:lpstr>Beneficios de usar bases de datos</vt:lpstr>
      <vt:lpstr>Un paso más: CRM</vt:lpstr>
      <vt:lpstr>Un sistema de CRM nos permite…</vt:lpstr>
      <vt:lpstr>Presentación de PowerPoint</vt:lpstr>
      <vt:lpstr>¿Mi organización está lista para un CRM?</vt:lpstr>
      <vt:lpstr>¿Qué sistema me conviene?</vt:lpstr>
      <vt:lpstr>Tips para elegir</vt:lpstr>
      <vt:lpstr>Herramientas sugeridas </vt:lpstr>
      <vt:lpstr>¿Excel o Access?</vt:lpstr>
      <vt:lpstr>Herramientas sugeridas II </vt:lpstr>
      <vt:lpstr>Lo más importante </vt:lpstr>
      <vt:lpstr>¿Y ahora qué? </vt:lpstr>
      <vt:lpstr>Preguntas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Lemus</dc:creator>
  <cp:lastModifiedBy>Roch</cp:lastModifiedBy>
  <cp:revision>200</cp:revision>
  <dcterms:created xsi:type="dcterms:W3CDTF">2011-12-05T20:52:24Z</dcterms:created>
  <dcterms:modified xsi:type="dcterms:W3CDTF">2013-04-23T15:54:49Z</dcterms:modified>
</cp:coreProperties>
</file>