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D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3/27/2023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s.slideshare.net/fuckeeuur/sistemas-de-tiempo-real" TargetMode="External"/><Relationship Id="rId3" Type="http://schemas.openxmlformats.org/officeDocument/2006/relationships/hyperlink" Target="https://www.geeknetic.es/Kernel/que-es-y-para-que-sirve" TargetMode="External"/><Relationship Id="rId7" Type="http://schemas.openxmlformats.org/officeDocument/2006/relationships/hyperlink" Target="https://www.intel.la/content/www/xl/es/robotics/real-time-systems.html" TargetMode="External"/><Relationship Id="rId2" Type="http://schemas.openxmlformats.org/officeDocument/2006/relationships/hyperlink" Target="https://keepcoding.io/blog/que-es-el-kernel/" TargetMode="External"/><Relationship Id="rId1" Type="http://schemas.openxmlformats.org/officeDocument/2006/relationships/slideLayout" Target="../slideLayouts/slideLayout2.xml"/><Relationship Id="rId6" Type="http://schemas.openxmlformats.org/officeDocument/2006/relationships/hyperlink" Target="http://delta.cs.cinvestav.mx/~pmejia/miranda-mejia.pdf" TargetMode="External"/><Relationship Id="rId5" Type="http://schemas.openxmlformats.org/officeDocument/2006/relationships/hyperlink" Target="https://www.guru99.com/real-time-operating-system.html" TargetMode="External"/><Relationship Id="rId4" Type="http://schemas.openxmlformats.org/officeDocument/2006/relationships/hyperlink" Target="https://www.digikey.com.mx/es/articles/real-time-operating-systems-and-their-applicat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9958" y="881129"/>
            <a:ext cx="8825658" cy="3329581"/>
          </a:xfrm>
        </p:spPr>
        <p:txBody>
          <a:bodyPr/>
          <a:lstStyle/>
          <a:p>
            <a:pPr algn="ctr"/>
            <a:r>
              <a:rPr lang="es-MX" sz="4400" b="1" dirty="0" smtClean="0"/>
              <a:t>NÚCLEO PREVENIBLE, TIEMPO REAL, Y OPTIMIZACIÓN FINA</a:t>
            </a:r>
            <a:r>
              <a:rPr lang="es-MX" b="1" dirty="0"/>
              <a:t/>
            </a:r>
            <a:br>
              <a:rPr lang="es-MX" b="1" dirty="0"/>
            </a:br>
            <a:endParaRPr lang="es-ES" dirty="0"/>
          </a:p>
        </p:txBody>
      </p:sp>
      <p:sp>
        <p:nvSpPr>
          <p:cNvPr id="3" name="Subtítulo 2"/>
          <p:cNvSpPr>
            <a:spLocks noGrp="1"/>
          </p:cNvSpPr>
          <p:nvPr>
            <p:ph type="subTitle" idx="1"/>
          </p:nvPr>
        </p:nvSpPr>
        <p:spPr>
          <a:xfrm>
            <a:off x="1579958" y="4764501"/>
            <a:ext cx="8825658" cy="861420"/>
          </a:xfrm>
        </p:spPr>
        <p:txBody>
          <a:bodyPr/>
          <a:lstStyle/>
          <a:p>
            <a:r>
              <a:rPr lang="es-ES" dirty="0" smtClean="0">
                <a:solidFill>
                  <a:schemeClr val="bg1"/>
                </a:solidFill>
                <a:latin typeface="AIGDT" panose="00000400000000000000" pitchFamily="2" charset="2"/>
              </a:rPr>
              <a:t>CAMPOS MEDRANO JOHN BRANDON</a:t>
            </a:r>
          </a:p>
          <a:p>
            <a:r>
              <a:rPr lang="es-ES" dirty="0" smtClean="0">
                <a:solidFill>
                  <a:schemeClr val="bg1"/>
                </a:solidFill>
                <a:latin typeface="AIGDT" panose="00000400000000000000" pitchFamily="2" charset="2"/>
              </a:rPr>
              <a:t>Rosado </a:t>
            </a:r>
            <a:r>
              <a:rPr lang="es-ES" dirty="0" err="1" smtClean="0">
                <a:solidFill>
                  <a:schemeClr val="bg1"/>
                </a:solidFill>
                <a:latin typeface="AIGDT" panose="00000400000000000000" pitchFamily="2" charset="2"/>
              </a:rPr>
              <a:t>Dominguez</a:t>
            </a:r>
            <a:r>
              <a:rPr lang="es-ES" dirty="0" smtClean="0">
                <a:solidFill>
                  <a:schemeClr val="bg1"/>
                </a:solidFill>
                <a:latin typeface="AIGDT" panose="00000400000000000000" pitchFamily="2" charset="2"/>
              </a:rPr>
              <a:t> Jorge </a:t>
            </a:r>
            <a:r>
              <a:rPr lang="es-ES" dirty="0" err="1" smtClean="0">
                <a:solidFill>
                  <a:schemeClr val="bg1"/>
                </a:solidFill>
                <a:latin typeface="AIGDT" panose="00000400000000000000" pitchFamily="2" charset="2"/>
              </a:rPr>
              <a:t>kareem</a:t>
            </a:r>
            <a:endParaRPr lang="es-ES" dirty="0">
              <a:solidFill>
                <a:schemeClr val="bg1"/>
              </a:solidFill>
              <a:latin typeface="AIGDT" panose="00000400000000000000" pitchFamily="2" charset="2"/>
            </a:endParaRPr>
          </a:p>
        </p:txBody>
      </p:sp>
    </p:spTree>
    <p:extLst>
      <p:ext uri="{BB962C8B-B14F-4D97-AF65-F5344CB8AC3E}">
        <p14:creationId xmlns:p14="http://schemas.microsoft.com/office/powerpoint/2010/main" val="177728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4220" y="375445"/>
            <a:ext cx="9404723" cy="1400530"/>
          </a:xfrm>
        </p:spPr>
        <p:txBody>
          <a:bodyPr/>
          <a:lstStyle/>
          <a:p>
            <a:pPr algn="ctr"/>
            <a:r>
              <a:rPr lang="es-ES" dirty="0" smtClean="0"/>
              <a:t>KERNEL PREVENIBLE O INTERRUMPIBLE</a:t>
            </a:r>
            <a:endParaRPr lang="es-ES" dirty="0"/>
          </a:p>
        </p:txBody>
      </p:sp>
      <p:sp>
        <p:nvSpPr>
          <p:cNvPr id="3" name="Marcador de contenido 2"/>
          <p:cNvSpPr>
            <a:spLocks noGrp="1"/>
          </p:cNvSpPr>
          <p:nvPr>
            <p:ph idx="1"/>
          </p:nvPr>
        </p:nvSpPr>
        <p:spPr>
          <a:xfrm>
            <a:off x="1332402" y="1937008"/>
            <a:ext cx="8946541" cy="4195481"/>
          </a:xfrm>
        </p:spPr>
        <p:txBody>
          <a:bodyPr>
            <a:noAutofit/>
          </a:bodyPr>
          <a:lstStyle/>
          <a:p>
            <a:pPr algn="just"/>
            <a:r>
              <a:rPr lang="es-MX" dirty="0"/>
              <a:t>Cuando un proceso de usuario hace una llamada al sistema, o cuando una interrupción corta el flujo de ejecución, hace falta que el sistema procese completa la rutina que da servicio a dicha solicitud antes de que continúe operando. Se dice entonces que el sistema </a:t>
            </a:r>
            <a:r>
              <a:rPr lang="es-MX" dirty="0" smtClean="0"/>
              <a:t>operativo </a:t>
            </a:r>
            <a:r>
              <a:rPr lang="es-MX" dirty="0"/>
              <a:t>no es prevenible o no es interrumpible</a:t>
            </a:r>
            <a:r>
              <a:rPr lang="es-MX" dirty="0" smtClean="0"/>
              <a:t>.</a:t>
            </a:r>
          </a:p>
          <a:p>
            <a:pPr algn="just"/>
            <a:endParaRPr lang="es-MX" dirty="0" smtClean="0"/>
          </a:p>
          <a:p>
            <a:pPr algn="just"/>
            <a:r>
              <a:rPr lang="es-MX" dirty="0"/>
              <a:t>Para lograr que el núcleo pueda ser interrumpido para dar el control de vuelta a procesos de usuario, un enfoque fue el poner puntos de interrupción en los puntos de las funciones del sistema donde fuera seguro, tras asegurarse que las estructuras estaban en un estado estable. </a:t>
            </a:r>
            <a:endParaRPr lang="es-ES" dirty="0"/>
          </a:p>
        </p:txBody>
      </p:sp>
    </p:spTree>
    <p:extLst>
      <p:ext uri="{BB962C8B-B14F-4D97-AF65-F5344CB8AC3E}">
        <p14:creationId xmlns:p14="http://schemas.microsoft.com/office/powerpoint/2010/main" val="238759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452718"/>
            <a:ext cx="9404723" cy="1400530"/>
          </a:xfrm>
        </p:spPr>
        <p:txBody>
          <a:bodyPr/>
          <a:lstStyle/>
          <a:p>
            <a:pPr algn="ctr"/>
            <a:r>
              <a:rPr lang="es-ES" dirty="0" smtClean="0"/>
              <a:t>BIBLIOGRAFÍA</a:t>
            </a:r>
            <a:endParaRPr lang="es-ES" dirty="0"/>
          </a:p>
        </p:txBody>
      </p:sp>
      <p:sp>
        <p:nvSpPr>
          <p:cNvPr id="3" name="Marcador de contenido 2"/>
          <p:cNvSpPr>
            <a:spLocks noGrp="1"/>
          </p:cNvSpPr>
          <p:nvPr>
            <p:ph idx="1"/>
          </p:nvPr>
        </p:nvSpPr>
        <p:spPr>
          <a:xfrm>
            <a:off x="1103312" y="1267307"/>
            <a:ext cx="9650547" cy="4631217"/>
          </a:xfrm>
        </p:spPr>
        <p:txBody>
          <a:bodyPr>
            <a:noAutofit/>
          </a:bodyPr>
          <a:lstStyle/>
          <a:p>
            <a:r>
              <a:rPr lang="es-ES" sz="1800" dirty="0" smtClean="0"/>
              <a:t>¿Qué es el </a:t>
            </a:r>
            <a:r>
              <a:rPr lang="es-ES" sz="1800" dirty="0" err="1" smtClean="0"/>
              <a:t>kernel</a:t>
            </a:r>
            <a:r>
              <a:rPr lang="es-ES" sz="1800" dirty="0"/>
              <a:t>?. </a:t>
            </a:r>
            <a:r>
              <a:rPr lang="es-ES" sz="1800" dirty="0" smtClean="0"/>
              <a:t>KEEPCODING. </a:t>
            </a:r>
            <a:r>
              <a:rPr lang="es-ES" sz="1800" dirty="0" smtClean="0">
                <a:hlinkClick r:id="rId2"/>
              </a:rPr>
              <a:t>https</a:t>
            </a:r>
            <a:r>
              <a:rPr lang="es-ES" sz="1800" dirty="0">
                <a:hlinkClick r:id="rId2"/>
              </a:rPr>
              <a:t>://keepcoding.io/blog/que-es-el-kernel</a:t>
            </a:r>
            <a:r>
              <a:rPr lang="es-ES" sz="1800" dirty="0" smtClean="0">
                <a:hlinkClick r:id="rId2"/>
              </a:rPr>
              <a:t>/</a:t>
            </a:r>
            <a:endParaRPr lang="es-ES" sz="1800" dirty="0" smtClean="0"/>
          </a:p>
          <a:p>
            <a:r>
              <a:rPr lang="es-ES" sz="1800" dirty="0" smtClean="0"/>
              <a:t>¿Qué es el </a:t>
            </a:r>
            <a:r>
              <a:rPr lang="es-ES" sz="1800" dirty="0" err="1" smtClean="0"/>
              <a:t>kernel</a:t>
            </a:r>
            <a:r>
              <a:rPr lang="es-ES" sz="1800" dirty="0" smtClean="0"/>
              <a:t> y para que sirve?. </a:t>
            </a:r>
            <a:r>
              <a:rPr lang="es-ES" sz="1800" dirty="0"/>
              <a:t>GEEKNETIC. </a:t>
            </a:r>
            <a:r>
              <a:rPr lang="es-ES" sz="1800" dirty="0">
                <a:hlinkClick r:id="rId3"/>
              </a:rPr>
              <a:t>https://</a:t>
            </a:r>
            <a:r>
              <a:rPr lang="es-ES" sz="1800" dirty="0" smtClean="0">
                <a:hlinkClick r:id="rId3"/>
              </a:rPr>
              <a:t>www.geeknetic.es/Kernel/que-es-y-para-que-sirve</a:t>
            </a:r>
            <a:endParaRPr lang="es-ES" sz="1800" dirty="0" smtClean="0"/>
          </a:p>
          <a:p>
            <a:r>
              <a:rPr lang="es-MX" sz="1800" dirty="0"/>
              <a:t>Sistemas operativos en tiempo real (RTOS) y sus </a:t>
            </a:r>
            <a:r>
              <a:rPr lang="es-MX" sz="1800" dirty="0" smtClean="0"/>
              <a:t>aplicaciones. </a:t>
            </a:r>
            <a:r>
              <a:rPr lang="es-MX" sz="1800" dirty="0" err="1" smtClean="0"/>
              <a:t>Digi-key</a:t>
            </a:r>
            <a:r>
              <a:rPr lang="es-MX" sz="1800" dirty="0"/>
              <a:t>. </a:t>
            </a:r>
            <a:r>
              <a:rPr lang="es-MX" sz="1800" dirty="0">
                <a:hlinkClick r:id="rId4"/>
              </a:rPr>
              <a:t>https://</a:t>
            </a:r>
            <a:r>
              <a:rPr lang="es-MX" sz="1800" dirty="0" smtClean="0">
                <a:hlinkClick r:id="rId4"/>
              </a:rPr>
              <a:t>www.digikey.com.mx/es/articles/real-time-operating-systems-and-their-applications</a:t>
            </a:r>
            <a:endParaRPr lang="es-MX" sz="1800" dirty="0" smtClean="0"/>
          </a:p>
          <a:p>
            <a:r>
              <a:rPr lang="en-US" sz="1800" dirty="0"/>
              <a:t>Real-time operating system (RTOS): Components, Types, </a:t>
            </a:r>
            <a:r>
              <a:rPr lang="en-US" sz="1800" dirty="0" smtClean="0"/>
              <a:t>Examples. </a:t>
            </a:r>
            <a:r>
              <a:rPr lang="en-US" sz="1800" dirty="0"/>
              <a:t>GURU99. </a:t>
            </a:r>
            <a:r>
              <a:rPr lang="en-US" sz="1800" dirty="0">
                <a:hlinkClick r:id="rId5"/>
              </a:rPr>
              <a:t>https://</a:t>
            </a:r>
            <a:r>
              <a:rPr lang="en-US" sz="1800" dirty="0" smtClean="0">
                <a:hlinkClick r:id="rId5"/>
              </a:rPr>
              <a:t>www.guru99.com/real-time-operating-system.html</a:t>
            </a:r>
            <a:endParaRPr lang="en-US" sz="1800" dirty="0" smtClean="0"/>
          </a:p>
          <a:p>
            <a:r>
              <a:rPr lang="es-MX" sz="1800" dirty="0" err="1"/>
              <a:t>Kernel</a:t>
            </a:r>
            <a:r>
              <a:rPr lang="es-MX" sz="1800" dirty="0"/>
              <a:t> de Tiempo Real para Control de </a:t>
            </a:r>
            <a:r>
              <a:rPr lang="es-MX" sz="1800" dirty="0" smtClean="0"/>
              <a:t>Procesos. </a:t>
            </a:r>
            <a:r>
              <a:rPr lang="es-ES" sz="1800" dirty="0"/>
              <a:t>CINVESTAV-IPN. </a:t>
            </a:r>
            <a:r>
              <a:rPr lang="es-ES" sz="1800" dirty="0">
                <a:hlinkClick r:id="rId6"/>
              </a:rPr>
              <a:t>http://delta.cs.cinvestav.mx/~</a:t>
            </a:r>
            <a:r>
              <a:rPr lang="es-ES" sz="1800" dirty="0" smtClean="0">
                <a:hlinkClick r:id="rId6"/>
              </a:rPr>
              <a:t>pmejia/miranda-mejia.pdf</a:t>
            </a:r>
            <a:endParaRPr lang="es-ES" sz="1800" dirty="0" smtClean="0"/>
          </a:p>
          <a:p>
            <a:r>
              <a:rPr lang="es-MX" sz="1800" dirty="0"/>
              <a:t>Descripción general y ejemplos de los sistemas en tiempo </a:t>
            </a:r>
            <a:r>
              <a:rPr lang="es-MX" sz="1800" dirty="0" smtClean="0"/>
              <a:t>real. </a:t>
            </a:r>
            <a:r>
              <a:rPr lang="es-MX" sz="1800" dirty="0"/>
              <a:t>INTEL. </a:t>
            </a:r>
            <a:r>
              <a:rPr lang="es-MX" sz="1800" dirty="0">
                <a:hlinkClick r:id="rId7"/>
              </a:rPr>
              <a:t>https://</a:t>
            </a:r>
            <a:r>
              <a:rPr lang="es-MX" sz="1800" dirty="0" smtClean="0">
                <a:hlinkClick r:id="rId7"/>
              </a:rPr>
              <a:t>www.intel.la/content/www/xl/es/robotics/real-time-systems.html</a:t>
            </a:r>
            <a:endParaRPr lang="es-MX" sz="1800" dirty="0" smtClean="0"/>
          </a:p>
          <a:p>
            <a:r>
              <a:rPr lang="es-MX" sz="1800" dirty="0"/>
              <a:t>Encarnación Francisco. </a:t>
            </a:r>
            <a:r>
              <a:rPr lang="es-MX" sz="1800" dirty="0" smtClean="0"/>
              <a:t>Sistemas </a:t>
            </a:r>
            <a:r>
              <a:rPr lang="es-MX" sz="1800" dirty="0"/>
              <a:t>de tiempo real</a:t>
            </a:r>
            <a:r>
              <a:rPr lang="es-MX" sz="1800" dirty="0" smtClean="0"/>
              <a:t>. </a:t>
            </a:r>
            <a:r>
              <a:rPr lang="es-MX" sz="1800" dirty="0" smtClean="0">
                <a:hlinkClick r:id="rId8"/>
              </a:rPr>
              <a:t>https</a:t>
            </a:r>
            <a:r>
              <a:rPr lang="es-MX" sz="1800" dirty="0">
                <a:hlinkClick r:id="rId8"/>
              </a:rPr>
              <a:t>://</a:t>
            </a:r>
            <a:r>
              <a:rPr lang="es-MX" sz="1800" dirty="0" smtClean="0">
                <a:hlinkClick r:id="rId8"/>
              </a:rPr>
              <a:t>es.slideshare.net/fuckeeuur/sistemas-de-tiempo-real</a:t>
            </a:r>
            <a:endParaRPr lang="es-MX" sz="1800" dirty="0" smtClean="0"/>
          </a:p>
          <a:p>
            <a:endParaRPr lang="es-MX" sz="1800" dirty="0" smtClean="0"/>
          </a:p>
          <a:p>
            <a:endParaRPr lang="en-US" sz="1800" dirty="0"/>
          </a:p>
          <a:p>
            <a:endParaRPr lang="es-MX" sz="1800" dirty="0"/>
          </a:p>
          <a:p>
            <a:endParaRPr lang="es-ES" sz="1800" dirty="0"/>
          </a:p>
        </p:txBody>
      </p:sp>
    </p:spTree>
    <p:extLst>
      <p:ext uri="{BB962C8B-B14F-4D97-AF65-F5344CB8AC3E}">
        <p14:creationId xmlns:p14="http://schemas.microsoft.com/office/powerpoint/2010/main" val="403664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9958" y="881129"/>
            <a:ext cx="8825658" cy="3329581"/>
          </a:xfrm>
        </p:spPr>
        <p:txBody>
          <a:bodyPr/>
          <a:lstStyle/>
          <a:p>
            <a:pPr algn="ctr"/>
            <a:r>
              <a:rPr lang="es-MX" sz="4400" b="1" dirty="0" smtClean="0"/>
              <a:t>NÚCLEO PREVENIBLE, TIEMPO REAL, Y OPTIMIZACIÓN FINA</a:t>
            </a:r>
            <a:r>
              <a:rPr lang="es-MX" b="1" dirty="0"/>
              <a:t/>
            </a:r>
            <a:br>
              <a:rPr lang="es-MX" b="1" dirty="0"/>
            </a:br>
            <a:endParaRPr lang="es-ES" dirty="0"/>
          </a:p>
        </p:txBody>
      </p:sp>
      <p:sp>
        <p:nvSpPr>
          <p:cNvPr id="3" name="Subtítulo 2"/>
          <p:cNvSpPr>
            <a:spLocks noGrp="1"/>
          </p:cNvSpPr>
          <p:nvPr>
            <p:ph type="subTitle" idx="1"/>
          </p:nvPr>
        </p:nvSpPr>
        <p:spPr>
          <a:xfrm>
            <a:off x="1579958" y="4764501"/>
            <a:ext cx="8825658" cy="861420"/>
          </a:xfrm>
        </p:spPr>
        <p:txBody>
          <a:bodyPr/>
          <a:lstStyle/>
          <a:p>
            <a:r>
              <a:rPr lang="es-ES" dirty="0" smtClean="0">
                <a:solidFill>
                  <a:schemeClr val="bg1"/>
                </a:solidFill>
                <a:latin typeface="AIGDT" panose="00000400000000000000" pitchFamily="2" charset="2"/>
              </a:rPr>
              <a:t>CAMPOS MEDRANO JOHN BRANDON</a:t>
            </a:r>
          </a:p>
          <a:p>
            <a:r>
              <a:rPr lang="es-ES" dirty="0" smtClean="0">
                <a:solidFill>
                  <a:schemeClr val="bg1"/>
                </a:solidFill>
                <a:latin typeface="AIGDT" panose="00000400000000000000" pitchFamily="2" charset="2"/>
              </a:rPr>
              <a:t>Rosado </a:t>
            </a:r>
            <a:r>
              <a:rPr lang="es-ES" dirty="0" err="1" smtClean="0">
                <a:solidFill>
                  <a:schemeClr val="bg1"/>
                </a:solidFill>
                <a:latin typeface="AIGDT" panose="00000400000000000000" pitchFamily="2" charset="2"/>
              </a:rPr>
              <a:t>Dominguez</a:t>
            </a:r>
            <a:r>
              <a:rPr lang="es-ES" dirty="0" smtClean="0">
                <a:solidFill>
                  <a:schemeClr val="bg1"/>
                </a:solidFill>
                <a:latin typeface="AIGDT" panose="00000400000000000000" pitchFamily="2" charset="2"/>
              </a:rPr>
              <a:t> Jorge </a:t>
            </a:r>
            <a:r>
              <a:rPr lang="es-ES" dirty="0" err="1" smtClean="0">
                <a:solidFill>
                  <a:schemeClr val="bg1"/>
                </a:solidFill>
                <a:latin typeface="AIGDT" panose="00000400000000000000" pitchFamily="2" charset="2"/>
              </a:rPr>
              <a:t>kareem</a:t>
            </a:r>
            <a:endParaRPr lang="es-ES" dirty="0">
              <a:solidFill>
                <a:schemeClr val="bg1"/>
              </a:solidFill>
              <a:latin typeface="AIGDT" panose="00000400000000000000" pitchFamily="2" charset="2"/>
            </a:endParaRPr>
          </a:p>
        </p:txBody>
      </p:sp>
    </p:spTree>
    <p:extLst>
      <p:ext uri="{BB962C8B-B14F-4D97-AF65-F5344CB8AC3E}">
        <p14:creationId xmlns:p14="http://schemas.microsoft.com/office/powerpoint/2010/main" val="372178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5201" y="323930"/>
            <a:ext cx="9404723" cy="1400530"/>
          </a:xfrm>
        </p:spPr>
        <p:txBody>
          <a:bodyPr/>
          <a:lstStyle/>
          <a:p>
            <a:pPr algn="ctr"/>
            <a:r>
              <a:rPr lang="es-ES" dirty="0" smtClean="0"/>
              <a:t>KERNEL</a:t>
            </a:r>
            <a:endParaRPr lang="es-ES" dirty="0"/>
          </a:p>
        </p:txBody>
      </p:sp>
      <p:sp>
        <p:nvSpPr>
          <p:cNvPr id="3" name="Marcador de contenido 2"/>
          <p:cNvSpPr>
            <a:spLocks noGrp="1"/>
          </p:cNvSpPr>
          <p:nvPr>
            <p:ph idx="1"/>
          </p:nvPr>
        </p:nvSpPr>
        <p:spPr>
          <a:xfrm>
            <a:off x="1426265" y="1473369"/>
            <a:ext cx="8946541" cy="4195481"/>
          </a:xfrm>
        </p:spPr>
        <p:txBody>
          <a:bodyPr>
            <a:noAutofit/>
          </a:bodyPr>
          <a:lstStyle/>
          <a:p>
            <a:pPr algn="just"/>
            <a:r>
              <a:rPr lang="es-MX" sz="2800" dirty="0" smtClean="0"/>
              <a:t>Es el </a:t>
            </a:r>
            <a:r>
              <a:rPr lang="es-MX" sz="2800" b="1" dirty="0"/>
              <a:t>núcleo o corazón del sistema operativo</a:t>
            </a:r>
            <a:r>
              <a:rPr lang="es-MX" sz="2800" dirty="0"/>
              <a:t>, y se encarga principalmente de </a:t>
            </a:r>
            <a:r>
              <a:rPr lang="es-MX" sz="2800" b="1" dirty="0"/>
              <a:t>mediar entre los procesos de usuario y el </a:t>
            </a:r>
            <a:r>
              <a:rPr lang="es-MX" sz="2800" b="1" dirty="0" smtClean="0"/>
              <a:t>hardware</a:t>
            </a:r>
            <a:r>
              <a:rPr lang="es-MX" sz="2800" dirty="0" smtClean="0"/>
              <a:t> </a:t>
            </a:r>
            <a:r>
              <a:rPr lang="es-MX" sz="2800" dirty="0"/>
              <a:t>disponible en la </a:t>
            </a:r>
            <a:r>
              <a:rPr lang="es-MX" sz="2800" dirty="0" smtClean="0"/>
              <a:t>máquina.</a:t>
            </a:r>
          </a:p>
          <a:p>
            <a:pPr algn="just"/>
            <a:endParaRPr lang="es-MX" sz="3200" dirty="0" smtClean="0"/>
          </a:p>
          <a:p>
            <a:pPr lvl="1" algn="just"/>
            <a:endParaRPr lang="es-MX" sz="3000" dirty="0" smtClean="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148" y="3365047"/>
            <a:ext cx="2656827" cy="3159819"/>
          </a:xfrm>
          <a:prstGeom prst="rect">
            <a:avLst/>
          </a:prstGeom>
        </p:spPr>
      </p:pic>
    </p:spTree>
    <p:extLst>
      <p:ext uri="{BB962C8B-B14F-4D97-AF65-F5344CB8AC3E}">
        <p14:creationId xmlns:p14="http://schemas.microsoft.com/office/powerpoint/2010/main" val="367109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1399527" y="700636"/>
            <a:ext cx="8946541" cy="4195481"/>
          </a:xfrm>
        </p:spPr>
        <p:txBody>
          <a:bodyPr>
            <a:noAutofit/>
          </a:bodyPr>
          <a:lstStyle/>
          <a:p>
            <a:pPr algn="just"/>
            <a:endParaRPr lang="es-MX" sz="2800" dirty="0" smtClean="0"/>
          </a:p>
          <a:p>
            <a:pPr algn="just"/>
            <a:r>
              <a:rPr lang="es-MX" sz="2800" dirty="0"/>
              <a:t>Todos los sistemas operativos tienen un </a:t>
            </a:r>
            <a:r>
              <a:rPr lang="es-MX" sz="2800" dirty="0" err="1"/>
              <a:t>Kernel</a:t>
            </a:r>
            <a:r>
              <a:rPr lang="es-MX" sz="2800" dirty="0"/>
              <a:t>, </a:t>
            </a:r>
            <a:r>
              <a:rPr lang="es-MX" sz="2800" dirty="0" smtClean="0"/>
              <a:t> </a:t>
            </a:r>
            <a:r>
              <a:rPr lang="es-MX" sz="2800" dirty="0"/>
              <a:t>pero quizá el más famoso es </a:t>
            </a:r>
            <a:r>
              <a:rPr lang="es-MX" sz="2800" dirty="0" smtClean="0"/>
              <a:t>el </a:t>
            </a:r>
            <a:r>
              <a:rPr lang="es-MX" sz="2800" dirty="0"/>
              <a:t>de </a:t>
            </a:r>
            <a:r>
              <a:rPr lang="es-MX" sz="2800" dirty="0" smtClean="0"/>
              <a:t>Linux.</a:t>
            </a:r>
          </a:p>
          <a:p>
            <a:pPr marL="0" indent="0" algn="just">
              <a:buNone/>
            </a:pPr>
            <a:endParaRPr lang="es-MX" sz="2800" dirty="0" smtClean="0"/>
          </a:p>
          <a:p>
            <a:pPr algn="just"/>
            <a:r>
              <a:rPr lang="es-MX" sz="2800" dirty="0" smtClean="0"/>
              <a:t>Este </a:t>
            </a:r>
            <a:r>
              <a:rPr lang="es-MX" sz="2800" dirty="0"/>
              <a:t>núcleo de los sistemas operativos se ejecuta en </a:t>
            </a:r>
            <a:r>
              <a:rPr lang="es-MX" sz="2800" b="1" dirty="0"/>
              <a:t>modo privilegiado </a:t>
            </a:r>
            <a:r>
              <a:rPr lang="es-MX" sz="2800" dirty="0"/>
              <a:t>con acceso especial a los recursos del sistema para poder realizar las peticiones de acceso que le va pidiendo el software que lo </a:t>
            </a:r>
            <a:r>
              <a:rPr lang="es-MX" sz="2800" dirty="0" smtClean="0"/>
              <a:t>necesita</a:t>
            </a:r>
          </a:p>
        </p:txBody>
      </p:sp>
    </p:spTree>
    <p:extLst>
      <p:ext uri="{BB962C8B-B14F-4D97-AF65-F5344CB8AC3E}">
        <p14:creationId xmlns:p14="http://schemas.microsoft.com/office/powerpoint/2010/main" val="329604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38162" y="752152"/>
            <a:ext cx="8946541" cy="1939533"/>
          </a:xfrm>
        </p:spPr>
        <p:txBody>
          <a:bodyPr/>
          <a:lstStyle/>
          <a:p>
            <a:pPr algn="just"/>
            <a:r>
              <a:rPr lang="es-MX" sz="2800" dirty="0"/>
              <a:t>Además como los recursos no son ilimitados, también hace de arbitro a la hora de asignarlos, decidiendo el orden de las peticiones recibidas según la prioridad e importancia de estas.</a:t>
            </a:r>
          </a:p>
          <a:p>
            <a:pPr marL="0" indent="0" algn="just">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057" y="2863000"/>
            <a:ext cx="5238750" cy="3295650"/>
          </a:xfrm>
          <a:prstGeom prst="rect">
            <a:avLst/>
          </a:prstGeom>
        </p:spPr>
      </p:pic>
    </p:spTree>
    <p:extLst>
      <p:ext uri="{BB962C8B-B14F-4D97-AF65-F5344CB8AC3E}">
        <p14:creationId xmlns:p14="http://schemas.microsoft.com/office/powerpoint/2010/main" val="88573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2933" y="414081"/>
            <a:ext cx="9404723" cy="1400530"/>
          </a:xfrm>
        </p:spPr>
        <p:txBody>
          <a:bodyPr/>
          <a:lstStyle/>
          <a:p>
            <a:pPr algn="ctr"/>
            <a:r>
              <a:rPr lang="es-ES" dirty="0" smtClean="0"/>
              <a:t>INTERRUPCIONES</a:t>
            </a:r>
            <a:endParaRPr lang="es-ES" dirty="0"/>
          </a:p>
        </p:txBody>
      </p:sp>
      <p:sp>
        <p:nvSpPr>
          <p:cNvPr id="3" name="Marcador de contenido 2"/>
          <p:cNvSpPr>
            <a:spLocks noGrp="1"/>
          </p:cNvSpPr>
          <p:nvPr>
            <p:ph idx="1"/>
          </p:nvPr>
        </p:nvSpPr>
        <p:spPr>
          <a:xfrm>
            <a:off x="1162837" y="1814611"/>
            <a:ext cx="9684913" cy="4515306"/>
          </a:xfrm>
        </p:spPr>
        <p:txBody>
          <a:bodyPr>
            <a:noAutofit/>
          </a:bodyPr>
          <a:lstStyle/>
          <a:p>
            <a:pPr lvl="1" algn="just"/>
            <a:r>
              <a:rPr lang="es-MX" sz="2000" dirty="0"/>
              <a:t>Actualmente el </a:t>
            </a:r>
            <a:r>
              <a:rPr lang="es-MX" sz="2000" dirty="0" err="1"/>
              <a:t>Kernel</a:t>
            </a:r>
            <a:r>
              <a:rPr lang="es-MX" sz="2000" dirty="0"/>
              <a:t> procesa solo las solicitudes </a:t>
            </a:r>
            <a:r>
              <a:rPr lang="es-MX" sz="2000" dirty="0" smtClean="0"/>
              <a:t>de interrupción </a:t>
            </a:r>
            <a:r>
              <a:rPr lang="es-MX" sz="2000" dirty="0"/>
              <a:t>del reloj y del teclado. </a:t>
            </a:r>
            <a:r>
              <a:rPr lang="es-MX" sz="2000" dirty="0" smtClean="0"/>
              <a:t>Cuando un proceso se elimina, la interrupción es capturada </a:t>
            </a:r>
            <a:r>
              <a:rPr lang="es-MX" sz="2000" dirty="0"/>
              <a:t>con el </a:t>
            </a:r>
            <a:r>
              <a:rPr lang="es-MX" sz="2000" dirty="0" smtClean="0"/>
              <a:t>fin </a:t>
            </a:r>
            <a:r>
              <a:rPr lang="es-MX" sz="2000" dirty="0"/>
              <a:t>de manejar el reloj del </a:t>
            </a:r>
            <a:r>
              <a:rPr lang="es-MX" sz="2000" dirty="0" err="1" smtClean="0"/>
              <a:t>Kernel</a:t>
            </a:r>
            <a:r>
              <a:rPr lang="es-MX" sz="2000" dirty="0" smtClean="0"/>
              <a:t>. Esta interrupción </a:t>
            </a:r>
            <a:r>
              <a:rPr lang="es-MX" sz="2000" dirty="0"/>
              <a:t>fue re-programada a 1 milisegundo con </a:t>
            </a:r>
            <a:r>
              <a:rPr lang="es-MX" sz="2000" dirty="0" smtClean="0"/>
              <a:t>la finalidad </a:t>
            </a:r>
            <a:r>
              <a:rPr lang="es-MX" sz="2000" dirty="0"/>
              <a:t>de aumentar la granularidad del sistema</a:t>
            </a:r>
            <a:r>
              <a:rPr lang="es-MX" sz="2000" dirty="0" smtClean="0"/>
              <a:t>. De esta </a:t>
            </a:r>
            <a:r>
              <a:rPr lang="es-MX" sz="2000" dirty="0"/>
              <a:t>forma, el Quantum, o el tiempo </a:t>
            </a:r>
            <a:r>
              <a:rPr lang="es-MX" sz="2000" dirty="0" smtClean="0"/>
              <a:t>máximo asignado a </a:t>
            </a:r>
            <a:r>
              <a:rPr lang="es-MX" sz="2000" dirty="0"/>
              <a:t>una tarea para su </a:t>
            </a:r>
            <a:r>
              <a:rPr lang="es-MX" sz="2000" dirty="0" smtClean="0"/>
              <a:t>ejecuci</a:t>
            </a:r>
            <a:r>
              <a:rPr lang="es-MX" sz="2000" dirty="0"/>
              <a:t>ó</a:t>
            </a:r>
            <a:r>
              <a:rPr lang="es-MX" sz="2000" dirty="0" smtClean="0"/>
              <a:t>n</a:t>
            </a:r>
            <a:r>
              <a:rPr lang="es-MX" sz="2000" dirty="0"/>
              <a:t>, cuenta con mayor</a:t>
            </a:r>
            <a:r>
              <a:rPr lang="es-MX" sz="2000" dirty="0"/>
              <a:t/>
            </a:r>
            <a:br>
              <a:rPr lang="es-MX" sz="2000" dirty="0"/>
            </a:br>
            <a:r>
              <a:rPr lang="es-MX" sz="2000" dirty="0" smtClean="0"/>
              <a:t>precisión</a:t>
            </a:r>
            <a:r>
              <a:rPr lang="es-MX" sz="2000" dirty="0"/>
              <a:t>. Con esta </a:t>
            </a:r>
            <a:r>
              <a:rPr lang="es-MX" sz="2000" dirty="0" smtClean="0"/>
              <a:t>interrupción </a:t>
            </a:r>
            <a:r>
              <a:rPr lang="es-MX" sz="2000" dirty="0"/>
              <a:t>el </a:t>
            </a:r>
            <a:r>
              <a:rPr lang="es-MX" sz="2000" dirty="0" err="1"/>
              <a:t>Kernel</a:t>
            </a:r>
            <a:r>
              <a:rPr lang="es-MX" sz="2000" dirty="0"/>
              <a:t> controla </a:t>
            </a:r>
            <a:r>
              <a:rPr lang="es-MX" sz="2000" dirty="0" smtClean="0"/>
              <a:t>el cambio </a:t>
            </a:r>
            <a:r>
              <a:rPr lang="es-MX" sz="2000" dirty="0"/>
              <a:t>de contexto y el tiempo de bloqueo de </a:t>
            </a:r>
            <a:r>
              <a:rPr lang="es-MX" sz="2000" dirty="0" smtClean="0"/>
              <a:t>la primitiva </a:t>
            </a:r>
            <a:r>
              <a:rPr lang="es-MX" sz="2000" dirty="0"/>
              <a:t>retrasa</a:t>
            </a:r>
            <a:r>
              <a:rPr lang="es-MX" sz="2000" dirty="0" smtClean="0"/>
              <a:t>.</a:t>
            </a:r>
          </a:p>
          <a:p>
            <a:pPr lvl="1" algn="just"/>
            <a:endParaRPr lang="es-MX" sz="2000" dirty="0" smtClean="0"/>
          </a:p>
          <a:p>
            <a:pPr lvl="1" algn="just"/>
            <a:r>
              <a:rPr lang="es-MX" sz="2000" dirty="0" smtClean="0"/>
              <a:t> </a:t>
            </a:r>
            <a:r>
              <a:rPr lang="es-MX" sz="2000" dirty="0"/>
              <a:t>La </a:t>
            </a:r>
            <a:r>
              <a:rPr lang="es-MX" sz="2000" dirty="0" smtClean="0"/>
              <a:t>interrupción del </a:t>
            </a:r>
            <a:r>
              <a:rPr lang="es-MX" sz="2000" dirty="0"/>
              <a:t>teclado permite </a:t>
            </a:r>
            <a:r>
              <a:rPr lang="es-MX" sz="2000" dirty="0" smtClean="0"/>
              <a:t>al </a:t>
            </a:r>
            <a:r>
              <a:rPr lang="es-MX" sz="2000" dirty="0" err="1" smtClean="0"/>
              <a:t>Kernel</a:t>
            </a:r>
            <a:r>
              <a:rPr lang="es-MX" sz="2000" dirty="0" smtClean="0"/>
              <a:t> </a:t>
            </a:r>
            <a:r>
              <a:rPr lang="es-MX" sz="2000" dirty="0"/>
              <a:t>interrumpir su </a:t>
            </a:r>
            <a:r>
              <a:rPr lang="es-MX" sz="2000" dirty="0" smtClean="0"/>
              <a:t>ejecución</a:t>
            </a:r>
            <a:r>
              <a:rPr lang="es-MX" sz="2000" dirty="0"/>
              <a:t>, y es </a:t>
            </a:r>
            <a:r>
              <a:rPr lang="es-MX" sz="2000" dirty="0"/>
              <a:t>ú</a:t>
            </a:r>
            <a:r>
              <a:rPr lang="es-MX" sz="2000" dirty="0" smtClean="0"/>
              <a:t>til </a:t>
            </a:r>
            <a:r>
              <a:rPr lang="es-MX" sz="2000" dirty="0"/>
              <a:t>en la </a:t>
            </a:r>
            <a:r>
              <a:rPr lang="es-MX" sz="2000" dirty="0" smtClean="0"/>
              <a:t>detección de </a:t>
            </a:r>
            <a:r>
              <a:rPr lang="es-MX" sz="2000" dirty="0"/>
              <a:t>caracteres del teclado</a:t>
            </a:r>
            <a:endParaRPr lang="es-MX" sz="2000" dirty="0"/>
          </a:p>
        </p:txBody>
      </p:sp>
    </p:spTree>
    <p:extLst>
      <p:ext uri="{BB962C8B-B14F-4D97-AF65-F5344CB8AC3E}">
        <p14:creationId xmlns:p14="http://schemas.microsoft.com/office/powerpoint/2010/main" val="49970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392407"/>
            <a:ext cx="9404723" cy="1400530"/>
          </a:xfrm>
        </p:spPr>
        <p:txBody>
          <a:bodyPr/>
          <a:lstStyle/>
          <a:p>
            <a:pPr algn="ctr"/>
            <a:r>
              <a:rPr lang="es-ES" dirty="0" smtClean="0"/>
              <a:t>TIEMPO REAL</a:t>
            </a:r>
            <a:endParaRPr lang="es-ES" dirty="0"/>
          </a:p>
        </p:txBody>
      </p:sp>
      <p:sp>
        <p:nvSpPr>
          <p:cNvPr id="3" name="Marcador de contenido 2"/>
          <p:cNvSpPr>
            <a:spLocks noGrp="1"/>
          </p:cNvSpPr>
          <p:nvPr>
            <p:ph idx="1"/>
          </p:nvPr>
        </p:nvSpPr>
        <p:spPr>
          <a:xfrm>
            <a:off x="1103312" y="1092672"/>
            <a:ext cx="9573274" cy="2956963"/>
          </a:xfrm>
        </p:spPr>
        <p:txBody>
          <a:bodyPr>
            <a:noAutofit/>
          </a:bodyPr>
          <a:lstStyle/>
          <a:p>
            <a:pPr marL="0" indent="0" algn="just">
              <a:buNone/>
            </a:pPr>
            <a:endParaRPr lang="es-ES" sz="2800" dirty="0" smtClean="0"/>
          </a:p>
          <a:p>
            <a:pPr algn="just"/>
            <a:r>
              <a:rPr lang="es-MX" sz="2800" dirty="0"/>
              <a:t>Un sistema en tiempo real se caracteriza por la capacidad de producir el resultado esperado en un plazo establecido</a:t>
            </a:r>
            <a:r>
              <a:rPr lang="es-MX" sz="2800" dirty="0" smtClean="0"/>
              <a:t>.</a:t>
            </a:r>
          </a:p>
          <a:p>
            <a:pPr algn="just"/>
            <a:endParaRPr lang="es-MX" sz="2800" dirty="0" smtClean="0"/>
          </a:p>
          <a:p>
            <a:pPr algn="just"/>
            <a:r>
              <a:rPr lang="es-MX" sz="2800" dirty="0" smtClean="0"/>
              <a:t>Deben </a:t>
            </a:r>
            <a:r>
              <a:rPr lang="es-MX" sz="2800" dirty="0"/>
              <a:t>garantizar el haber tenido determinado tiempo de proceso antes de un tiempo límite. </a:t>
            </a:r>
          </a:p>
          <a:p>
            <a:pPr algn="just"/>
            <a:endParaRPr lang="es-MX" sz="2800" dirty="0"/>
          </a:p>
          <a:p>
            <a:pPr algn="just"/>
            <a:endParaRPr lang="es-ES" sz="2800" dirty="0"/>
          </a:p>
        </p:txBody>
      </p: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l="5759" t="3755" r="6695" b="10048"/>
          <a:stretch/>
        </p:blipFill>
        <p:spPr>
          <a:xfrm>
            <a:off x="4781803" y="4829578"/>
            <a:ext cx="1737160" cy="1828799"/>
          </a:xfrm>
          <a:prstGeom prst="rect">
            <a:avLst/>
          </a:prstGeom>
        </p:spPr>
      </p:pic>
    </p:spTree>
    <p:extLst>
      <p:ext uri="{BB962C8B-B14F-4D97-AF65-F5344CB8AC3E}">
        <p14:creationId xmlns:p14="http://schemas.microsoft.com/office/powerpoint/2010/main" val="27364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15437" y="476518"/>
            <a:ext cx="8946541" cy="2897746"/>
          </a:xfrm>
        </p:spPr>
        <p:txBody>
          <a:bodyPr>
            <a:noAutofit/>
          </a:bodyPr>
          <a:lstStyle/>
          <a:p>
            <a:pPr marL="0" indent="0" algn="just">
              <a:buNone/>
            </a:pPr>
            <a:endParaRPr lang="es-MX" sz="2800" dirty="0" smtClean="0"/>
          </a:p>
          <a:p>
            <a:pPr algn="just"/>
            <a:r>
              <a:rPr lang="es-MX" sz="2800" dirty="0"/>
              <a:t>Un sistema en tiempo real estricto tiene plazos categóricos y, si no se respeta el tiempo asignado, se producirá una falla del sistema. </a:t>
            </a:r>
            <a:endParaRPr lang="es-MX" sz="2800" dirty="0" smtClean="0"/>
          </a:p>
          <a:p>
            <a:pPr algn="just"/>
            <a:endParaRPr lang="es-MX" sz="2800" dirty="0"/>
          </a:p>
          <a:p>
            <a:pPr algn="just"/>
            <a:r>
              <a:rPr lang="es-MX" sz="2800" dirty="0" smtClean="0"/>
              <a:t>En </a:t>
            </a:r>
            <a:r>
              <a:rPr lang="es-MX" sz="2800" dirty="0"/>
              <a:t>los sistemas en tiempo real flexibles, el sistema sigue funcionando, incluso si no se respeta un plazo de entrega, pero con una indeseable menor calidad de producción.</a:t>
            </a:r>
            <a:endParaRPr lang="es-ES" sz="2800"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4230" t="6385" r="14957" b="9484"/>
          <a:stretch/>
        </p:blipFill>
        <p:spPr>
          <a:xfrm>
            <a:off x="5043001" y="4919728"/>
            <a:ext cx="1891412" cy="1661375"/>
          </a:xfrm>
          <a:prstGeom prst="rect">
            <a:avLst/>
          </a:prstGeom>
        </p:spPr>
      </p:pic>
    </p:spTree>
    <p:extLst>
      <p:ext uri="{BB962C8B-B14F-4D97-AF65-F5344CB8AC3E}">
        <p14:creationId xmlns:p14="http://schemas.microsoft.com/office/powerpoint/2010/main" val="208648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6192" y="575116"/>
            <a:ext cx="9404723" cy="1400530"/>
          </a:xfrm>
        </p:spPr>
        <p:txBody>
          <a:bodyPr/>
          <a:lstStyle/>
          <a:p>
            <a:pPr algn="ctr"/>
            <a:r>
              <a:rPr lang="es-ES" dirty="0" smtClean="0"/>
              <a:t>TIEMPO REAL DURO</a:t>
            </a:r>
            <a:endParaRPr lang="es-ES" dirty="0"/>
          </a:p>
        </p:txBody>
      </p:sp>
      <p:sp>
        <p:nvSpPr>
          <p:cNvPr id="3" name="Marcador de contenido 2"/>
          <p:cNvSpPr>
            <a:spLocks noGrp="1"/>
          </p:cNvSpPr>
          <p:nvPr>
            <p:ph idx="1"/>
          </p:nvPr>
        </p:nvSpPr>
        <p:spPr>
          <a:xfrm>
            <a:off x="1425284" y="1975646"/>
            <a:ext cx="8946541" cy="1102406"/>
          </a:xfrm>
        </p:spPr>
        <p:txBody>
          <a:bodyPr>
            <a:noAutofit/>
          </a:bodyPr>
          <a:lstStyle/>
          <a:p>
            <a:pPr algn="just"/>
            <a:r>
              <a:rPr lang="es-MX" sz="2800" dirty="0" smtClean="0"/>
              <a:t>Es </a:t>
            </a:r>
            <a:r>
              <a:rPr lang="es-MX" sz="2800" dirty="0"/>
              <a:t>una forma de referirse a los sistemas y tareas cuyo fin o respuesta se produce antes de un tiempo estipulado. </a:t>
            </a:r>
            <a:endParaRPr lang="es-ES" sz="2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868" y="3744317"/>
            <a:ext cx="4891208" cy="2785271"/>
          </a:xfrm>
          <a:prstGeom prst="rect">
            <a:avLst/>
          </a:prstGeom>
        </p:spPr>
      </p:pic>
    </p:spTree>
    <p:extLst>
      <p:ext uri="{BB962C8B-B14F-4D97-AF65-F5344CB8AC3E}">
        <p14:creationId xmlns:p14="http://schemas.microsoft.com/office/powerpoint/2010/main" val="271525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30591" y="401203"/>
            <a:ext cx="7235759" cy="1400530"/>
          </a:xfrm>
        </p:spPr>
        <p:txBody>
          <a:bodyPr/>
          <a:lstStyle/>
          <a:p>
            <a:pPr algn="ctr"/>
            <a:r>
              <a:rPr lang="es-ES" dirty="0" smtClean="0"/>
              <a:t>TIEMPO REAL BLANDO</a:t>
            </a:r>
            <a:endParaRPr lang="es-ES" dirty="0"/>
          </a:p>
        </p:txBody>
      </p:sp>
      <p:sp>
        <p:nvSpPr>
          <p:cNvPr id="3" name="Marcador de contenido 2"/>
          <p:cNvSpPr>
            <a:spLocks noGrp="1"/>
          </p:cNvSpPr>
          <p:nvPr>
            <p:ph idx="1"/>
          </p:nvPr>
        </p:nvSpPr>
        <p:spPr>
          <a:xfrm>
            <a:off x="1094139" y="1499127"/>
            <a:ext cx="8946541" cy="4195481"/>
          </a:xfrm>
        </p:spPr>
        <p:txBody>
          <a:bodyPr>
            <a:noAutofit/>
          </a:bodyPr>
          <a:lstStyle/>
          <a:p>
            <a:pPr algn="just"/>
            <a:r>
              <a:rPr lang="es-ES" sz="2800" dirty="0" smtClean="0"/>
              <a:t>Es el que tiene una tarea de tiempo real especifica el cual goza de prioridad respecto a otra tareas y conserva esa prioridad hasta que se lleva a cabo.</a:t>
            </a:r>
          </a:p>
          <a:p>
            <a:endParaRPr lang="es-ES" sz="2800" dirty="0" smtClean="0"/>
          </a:p>
          <a:p>
            <a:pPr algn="just"/>
            <a:r>
              <a:rPr lang="es-ES" sz="2800" dirty="0" smtClean="0"/>
              <a:t>Al igual que en los sistemas de tiempo real duro, es preciso limitar los retardos del núcleo: no es posible mantener a una tarea de tiempo real esperando indefinidamente a que el núcleo la ejecute.</a:t>
            </a:r>
            <a:endParaRPr lang="es-ES" sz="2800" dirty="0"/>
          </a:p>
        </p:txBody>
      </p:sp>
    </p:spTree>
    <p:extLst>
      <p:ext uri="{BB962C8B-B14F-4D97-AF65-F5344CB8AC3E}">
        <p14:creationId xmlns:p14="http://schemas.microsoft.com/office/powerpoint/2010/main" val="4106891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512</TotalTime>
  <Words>631</Words>
  <Application>Microsoft Office PowerPoint</Application>
  <PresentationFormat>Panorámica</PresentationFormat>
  <Paragraphs>46</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AIGDT</vt:lpstr>
      <vt:lpstr>Arial</vt:lpstr>
      <vt:lpstr>Century Gothic</vt:lpstr>
      <vt:lpstr>Wingdings 3</vt:lpstr>
      <vt:lpstr>Ion</vt:lpstr>
      <vt:lpstr>NÚCLEO PREVENIBLE, TIEMPO REAL, Y OPTIMIZACIÓN FINA </vt:lpstr>
      <vt:lpstr>KERNEL</vt:lpstr>
      <vt:lpstr>Presentación de PowerPoint</vt:lpstr>
      <vt:lpstr>Presentación de PowerPoint</vt:lpstr>
      <vt:lpstr>INTERRUPCIONES</vt:lpstr>
      <vt:lpstr>TIEMPO REAL</vt:lpstr>
      <vt:lpstr>Presentación de PowerPoint</vt:lpstr>
      <vt:lpstr>TIEMPO REAL DURO</vt:lpstr>
      <vt:lpstr>TIEMPO REAL BLANDO</vt:lpstr>
      <vt:lpstr>KERNEL PREVENIBLE O INTERRUMPIBLE</vt:lpstr>
      <vt:lpstr>BIBLIOGRAFÍA</vt:lpstr>
      <vt:lpstr>NÚCLEO PREVENIBLE, TIEMPO REAL, Y OPTIMIZACIÓN FINA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NÚCLEO PREVENIBLE, TIEMPO REAL, Y OPTIMIZACIÓN FINA</dc:title>
  <dc:creator>Brandon</dc:creator>
  <cp:lastModifiedBy>Brandon</cp:lastModifiedBy>
  <cp:revision>12</cp:revision>
  <dcterms:created xsi:type="dcterms:W3CDTF">2023-03-28T02:49:21Z</dcterms:created>
  <dcterms:modified xsi:type="dcterms:W3CDTF">2023-03-28T11:21:27Z</dcterms:modified>
</cp:coreProperties>
</file>