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96" r:id="rId5"/>
    <p:sldId id="370" r:id="rId6"/>
    <p:sldId id="259" r:id="rId7"/>
    <p:sldId id="377" r:id="rId8"/>
    <p:sldId id="395" r:id="rId9"/>
    <p:sldId id="318" r:id="rId10"/>
    <p:sldId id="398" r:id="rId11"/>
    <p:sldId id="420" r:id="rId12"/>
    <p:sldId id="421" r:id="rId13"/>
    <p:sldId id="422" r:id="rId14"/>
    <p:sldId id="439" r:id="rId15"/>
    <p:sldId id="359" r:id="rId16"/>
    <p:sldId id="374" r:id="rId17"/>
    <p:sldId id="423" r:id="rId18"/>
    <p:sldId id="326" r:id="rId19"/>
    <p:sldId id="404" r:id="rId20"/>
    <p:sldId id="424" r:id="rId21"/>
    <p:sldId id="425" r:id="rId22"/>
    <p:sldId id="405" r:id="rId23"/>
    <p:sldId id="406" r:id="rId24"/>
    <p:sldId id="440" r:id="rId25"/>
    <p:sldId id="407" r:id="rId26"/>
    <p:sldId id="416" r:id="rId27"/>
    <p:sldId id="426" r:id="rId28"/>
    <p:sldId id="427" r:id="rId29"/>
    <p:sldId id="428" r:id="rId30"/>
    <p:sldId id="429" r:id="rId31"/>
    <p:sldId id="430" r:id="rId32"/>
    <p:sldId id="432" r:id="rId33"/>
    <p:sldId id="433" r:id="rId34"/>
    <p:sldId id="434" r:id="rId35"/>
    <p:sldId id="435" r:id="rId36"/>
    <p:sldId id="436" r:id="rId37"/>
    <p:sldId id="437" r:id="rId38"/>
    <p:sldId id="441" r:id="rId39"/>
    <p:sldId id="442" r:id="rId40"/>
    <p:sldId id="301"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31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257"/>
    <a:srgbClr val="3754A0"/>
    <a:srgbClr val="E46E20"/>
    <a:srgbClr val="AABA0A"/>
    <a:srgbClr val="002E63"/>
    <a:srgbClr val="004692"/>
    <a:srgbClr val="0063D0"/>
    <a:srgbClr val="218BFF"/>
    <a:srgbClr val="84BFFF"/>
    <a:srgbClr val="65A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73174" autoAdjust="0"/>
  </p:normalViewPr>
  <p:slideViewPr>
    <p:cSldViewPr snapToGrid="0">
      <p:cViewPr varScale="1">
        <p:scale>
          <a:sx n="93" d="100"/>
          <a:sy n="93" d="100"/>
        </p:scale>
        <p:origin x="324" y="78"/>
      </p:cViewPr>
      <p:guideLst>
        <p:guide pos="731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8" d="100"/>
          <a:sy n="68" d="100"/>
        </p:scale>
        <p:origin x="310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7F53B-80E8-4E4C-99CE-10DB1D2E3FDE}" type="datetimeFigureOut">
              <a:rPr lang="es-ES" smtClean="0"/>
              <a:pPr/>
              <a:t>18/03/2019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DB223-EA76-4AFA-949F-9721550C0EE0}" type="slidenum">
              <a:rPr lang="es-ES" smtClean="0"/>
              <a:pPr/>
              <a:t>‹Nº›</a:t>
            </a:fld>
            <a:endParaRPr lang="es-ES"/>
          </a:p>
        </p:txBody>
      </p:sp>
    </p:spTree>
    <p:extLst>
      <p:ext uri="{BB962C8B-B14F-4D97-AF65-F5344CB8AC3E}">
        <p14:creationId xmlns:p14="http://schemas.microsoft.com/office/powerpoint/2010/main" val="291394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ialogflow.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Portada</a:t>
            </a:r>
            <a:r>
              <a:rPr lang="es-ES" baseline="0" dirty="0"/>
              <a:t> presentaciones de ofertas</a:t>
            </a:r>
            <a:endParaRPr lang="es-ES" dirty="0"/>
          </a:p>
        </p:txBody>
      </p:sp>
      <p:sp>
        <p:nvSpPr>
          <p:cNvPr id="4" name="Marcador de número de diapositiva 3"/>
          <p:cNvSpPr>
            <a:spLocks noGrp="1"/>
          </p:cNvSpPr>
          <p:nvPr>
            <p:ph type="sldNum" sz="quarter" idx="10"/>
          </p:nvPr>
        </p:nvSpPr>
        <p:spPr/>
        <p:txBody>
          <a:bodyPr/>
          <a:lstStyle/>
          <a:p>
            <a:fld id="{22BDB223-EA76-4AFA-949F-9721550C0EE0}" type="slidenum">
              <a:rPr lang="es-ES" smtClean="0"/>
              <a:pPr/>
              <a:t>1</a:t>
            </a:fld>
            <a:endParaRPr lang="es-ES"/>
          </a:p>
        </p:txBody>
      </p:sp>
    </p:spTree>
    <p:extLst>
      <p:ext uri="{BB962C8B-B14F-4D97-AF65-F5344CB8AC3E}">
        <p14:creationId xmlns:p14="http://schemas.microsoft.com/office/powerpoint/2010/main" val="395441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enseñar a nuestro </a:t>
            </a:r>
            <a:r>
              <a:rPr lang="es-ES" sz="1200" kern="1200" dirty="0" err="1">
                <a:solidFill>
                  <a:schemeClr val="tx1"/>
                </a:solidFill>
                <a:effectLst/>
                <a:latin typeface="+mn-lt"/>
                <a:ea typeface="+mn-ea"/>
                <a:cs typeface="+mn-cs"/>
              </a:rPr>
              <a:t>bot</a:t>
            </a:r>
            <a:r>
              <a:rPr lang="es-ES" sz="1200" kern="1200" dirty="0">
                <a:solidFill>
                  <a:schemeClr val="tx1"/>
                </a:solidFill>
                <a:effectLst/>
                <a:latin typeface="+mn-lt"/>
                <a:ea typeface="+mn-ea"/>
                <a:cs typeface="+mn-cs"/>
              </a:rPr>
              <a:t> cómo detectar la intención que estamos creando deberemos añadir algunas “Training </a:t>
            </a:r>
            <a:r>
              <a:rPr lang="es-ES" sz="1200" kern="1200" dirty="0" err="1">
                <a:solidFill>
                  <a:schemeClr val="tx1"/>
                </a:solidFill>
                <a:effectLst/>
                <a:latin typeface="+mn-lt"/>
                <a:ea typeface="+mn-ea"/>
                <a:cs typeface="+mn-cs"/>
              </a:rPr>
              <a:t>Phrases</a:t>
            </a:r>
            <a:r>
              <a:rPr lang="es-ES" sz="1200" kern="1200" dirty="0">
                <a:solidFill>
                  <a:schemeClr val="tx1"/>
                </a:solidFill>
                <a:effectLst/>
                <a:latin typeface="+mn-lt"/>
                <a:ea typeface="+mn-ea"/>
                <a:cs typeface="+mn-cs"/>
              </a:rPr>
              <a:t>” que son las frases que se espera que escriba el usuario cuando intente realizar una acción y que activaran la intención.  Una de las ventajas de los NLP es que, enseñándole unas pocas formas de decir lo mismo, será capaz de generalizar y reconocer otras formas de decirlo según la estructura de la frase y palabras clave.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Por ejemplo, en nuestra intención “</a:t>
            </a:r>
            <a:r>
              <a:rPr lang="es-ES" sz="1200" kern="1200" dirty="0" err="1">
                <a:solidFill>
                  <a:schemeClr val="tx1"/>
                </a:solidFill>
                <a:effectLst/>
                <a:latin typeface="+mn-lt"/>
                <a:ea typeface="+mn-ea"/>
                <a:cs typeface="+mn-cs"/>
              </a:rPr>
              <a:t>Greeting</a:t>
            </a:r>
            <a:r>
              <a:rPr lang="es-ES" sz="1200" kern="1200" dirty="0">
                <a:solidFill>
                  <a:schemeClr val="tx1"/>
                </a:solidFill>
                <a:effectLst/>
                <a:latin typeface="+mn-lt"/>
                <a:ea typeface="+mn-ea"/>
                <a:cs typeface="+mn-cs"/>
              </a:rPr>
              <a:t>” podremos añadir “hola”, “buenos días”, “buenas tardes” como formas distintas de saludar en las que el usuario podría saludar al </a:t>
            </a:r>
            <a:r>
              <a:rPr lang="es-ES" sz="1200" kern="1200" dirty="0" err="1">
                <a:solidFill>
                  <a:schemeClr val="tx1"/>
                </a:solidFill>
                <a:effectLst/>
                <a:latin typeface="+mn-lt"/>
                <a:ea typeface="+mn-ea"/>
                <a:cs typeface="+mn-cs"/>
              </a:rPr>
              <a:t>bot</a:t>
            </a:r>
            <a:r>
              <a:rPr lang="es-E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No olvidemos dar al botón guardar cada vez que hagamos un cambio en DialogFlow (al guardar también entrenaremos al Bot y se publicaran los cambios para que se vean reflejados los cambios en la conversación con el Bot.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10</a:t>
            </a:fld>
            <a:endParaRPr lang="es-ES"/>
          </a:p>
        </p:txBody>
      </p:sp>
    </p:spTree>
    <p:extLst>
      <p:ext uri="{BB962C8B-B14F-4D97-AF65-F5344CB8AC3E}">
        <p14:creationId xmlns:p14="http://schemas.microsoft.com/office/powerpoint/2010/main" val="44190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BDB223-EA76-4AFA-949F-9721550C0EE0}"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795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Fondo para</a:t>
            </a:r>
            <a:r>
              <a:rPr lang="es-ES" baseline="0" dirty="0"/>
              <a:t> sección Versión 1</a:t>
            </a:r>
            <a:endParaRPr lang="es-ES" dirty="0"/>
          </a:p>
        </p:txBody>
      </p:sp>
      <p:sp>
        <p:nvSpPr>
          <p:cNvPr id="4" name="Marcador de número de diapositiva 3"/>
          <p:cNvSpPr>
            <a:spLocks noGrp="1"/>
          </p:cNvSpPr>
          <p:nvPr>
            <p:ph type="sldNum" sz="quarter" idx="10"/>
          </p:nvPr>
        </p:nvSpPr>
        <p:spPr/>
        <p:txBody>
          <a:bodyPr/>
          <a:lstStyle/>
          <a:p>
            <a:fld id="{22BDB223-EA76-4AFA-949F-9721550C0EE0}" type="slidenum">
              <a:rPr lang="es-ES" smtClean="0">
                <a:solidFill>
                  <a:prstClr val="black"/>
                </a:solidFill>
              </a:rPr>
              <a:pPr/>
              <a:t>12</a:t>
            </a:fld>
            <a:endParaRPr lang="es-ES">
              <a:solidFill>
                <a:prstClr val="black"/>
              </a:solidFill>
            </a:endParaRPr>
          </a:p>
        </p:txBody>
      </p:sp>
    </p:spTree>
    <p:extLst>
      <p:ext uri="{BB962C8B-B14F-4D97-AF65-F5344CB8AC3E}">
        <p14:creationId xmlns:p14="http://schemas.microsoft.com/office/powerpoint/2010/main" val="1701100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fontAlgn="base">
              <a:lnSpc>
                <a:spcPct val="150000"/>
              </a:lnSpc>
              <a:spcBef>
                <a:spcPct val="0"/>
              </a:spcBef>
              <a:spcAft>
                <a:spcPct val="0"/>
              </a:spcAft>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comprobar el comportamiento del Bot según lo que le vamos enseñando, DialogFlow nos proporciona la Pestaña “Try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it</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now</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en la parte derecha de la web donde podremos escribir al Bot como si fuésemos un usuario.</a:t>
            </a:r>
          </a:p>
          <a:p>
            <a:pPr lvl="0" fontAlgn="base">
              <a:lnSpc>
                <a:spcPct val="150000"/>
              </a:lnSpc>
              <a:spcBef>
                <a:spcPct val="0"/>
              </a:spcBef>
              <a:spcAft>
                <a:spcPct val="0"/>
              </a:spcAft>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Si escribimos ‘Hola’, el Bot detectará la intención saludo: </a:t>
            </a:r>
          </a:p>
        </p:txBody>
      </p:sp>
      <p:sp>
        <p:nvSpPr>
          <p:cNvPr id="4" name="Marcador de número de diapositiva 3"/>
          <p:cNvSpPr>
            <a:spLocks noGrp="1"/>
          </p:cNvSpPr>
          <p:nvPr>
            <p:ph type="sldNum" sz="quarter" idx="10"/>
          </p:nvPr>
        </p:nvSpPr>
        <p:spPr/>
        <p:txBody>
          <a:bodyPr/>
          <a:lstStyle/>
          <a:p>
            <a:fld id="{22BDB223-EA76-4AFA-949F-9721550C0EE0}" type="slidenum">
              <a:rPr lang="es-ES" smtClean="0"/>
              <a:pPr/>
              <a:t>13</a:t>
            </a:fld>
            <a:endParaRPr lang="es-ES"/>
          </a:p>
        </p:txBody>
      </p:sp>
    </p:spTree>
    <p:extLst>
      <p:ext uri="{BB962C8B-B14F-4D97-AF65-F5344CB8AC3E}">
        <p14:creationId xmlns:p14="http://schemas.microsoft.com/office/powerpoint/2010/main" val="2219675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fontAlgn="base">
              <a:lnSpc>
                <a:spcPct val="150000"/>
              </a:lnSpc>
              <a:spcBef>
                <a:spcPct val="0"/>
              </a:spcBef>
              <a:spcAft>
                <a:spcPct val="0"/>
              </a:spcAft>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comprobar el comportamiento del Bot según lo que le vamos enseñando, DialogFlow nos proporciona la Pestaña “Try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it</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now</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en la parte derecha de la web donde podremos escribir al Bot como si fuésemos un usuario.</a:t>
            </a:r>
          </a:p>
          <a:p>
            <a:pPr lvl="0" fontAlgn="base">
              <a:lnSpc>
                <a:spcPct val="150000"/>
              </a:lnSpc>
              <a:spcBef>
                <a:spcPct val="0"/>
              </a:spcBef>
              <a:spcAft>
                <a:spcPct val="0"/>
              </a:spcAft>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Si escribimos ‘Hola’, el Bot detectará la intención saludo: </a:t>
            </a:r>
          </a:p>
        </p:txBody>
      </p:sp>
      <p:sp>
        <p:nvSpPr>
          <p:cNvPr id="4" name="Marcador de número de diapositiva 3"/>
          <p:cNvSpPr>
            <a:spLocks noGrp="1"/>
          </p:cNvSpPr>
          <p:nvPr>
            <p:ph type="sldNum" sz="quarter" idx="10"/>
          </p:nvPr>
        </p:nvSpPr>
        <p:spPr/>
        <p:txBody>
          <a:bodyPr/>
          <a:lstStyle/>
          <a:p>
            <a:fld id="{22BDB223-EA76-4AFA-949F-9721550C0EE0}" type="slidenum">
              <a:rPr lang="es-ES" smtClean="0"/>
              <a:pPr/>
              <a:t>14</a:t>
            </a:fld>
            <a:endParaRPr lang="es-ES"/>
          </a:p>
        </p:txBody>
      </p:sp>
    </p:spTree>
    <p:extLst>
      <p:ext uri="{BB962C8B-B14F-4D97-AF65-F5344CB8AC3E}">
        <p14:creationId xmlns:p14="http://schemas.microsoft.com/office/powerpoint/2010/main" val="1381385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22BDB223-EA76-4AFA-949F-9721550C0EE0}" type="slidenum">
              <a:rPr lang="es-ES" smtClean="0">
                <a:solidFill>
                  <a:prstClr val="black"/>
                </a:solidFill>
              </a:rPr>
              <a:pPr/>
              <a:t>15</a:t>
            </a:fld>
            <a:endParaRPr lang="es-ES">
              <a:solidFill>
                <a:prstClr val="black"/>
              </a:solidFill>
            </a:endParaRPr>
          </a:p>
        </p:txBody>
      </p:sp>
    </p:spTree>
    <p:extLst>
      <p:ext uri="{BB962C8B-B14F-4D97-AF65-F5344CB8AC3E}">
        <p14:creationId xmlns:p14="http://schemas.microsoft.com/office/powerpoint/2010/main" val="2612767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Hay casos en los que saber la intención no es suficiente para poder realizar la acción que nos pide el usuario. En la intención para comprobar el estado que hemos creado anteriormente, sabemos que el usuario quiere comprobar el estado de un pedido, pero no sabemos a qué pedido se refiere.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Para solucionar esto usaremos una </a:t>
            </a:r>
            <a:r>
              <a:rPr lang="es-ES" sz="1200" kern="1200" dirty="0" err="1">
                <a:solidFill>
                  <a:schemeClr val="tx1"/>
                </a:solidFill>
                <a:effectLst/>
                <a:latin typeface="+mn-lt"/>
                <a:ea typeface="+mn-ea"/>
                <a:cs typeface="+mn-cs"/>
              </a:rPr>
              <a:t>Entity</a:t>
            </a:r>
            <a:r>
              <a:rPr lang="es-ES" sz="1200" kern="1200" dirty="0">
                <a:solidFill>
                  <a:schemeClr val="tx1"/>
                </a:solidFill>
                <a:effectLst/>
                <a:latin typeface="+mn-lt"/>
                <a:ea typeface="+mn-ea"/>
                <a:cs typeface="+mn-cs"/>
              </a:rPr>
              <a:t>, que son parámetros que podemos extraer de lo que dice el usuario.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16</a:t>
            </a:fld>
            <a:endParaRPr lang="es-ES"/>
          </a:p>
        </p:txBody>
      </p:sp>
    </p:spTree>
    <p:extLst>
      <p:ext uri="{BB962C8B-B14F-4D97-AF65-F5344CB8AC3E}">
        <p14:creationId xmlns:p14="http://schemas.microsoft.com/office/powerpoint/2010/main" val="3185867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nuestro caso, haremos uso de la entidad predefinida “</a:t>
            </a:r>
            <a:r>
              <a:rPr lang="es-ES" sz="1200" kern="1200" dirty="0" err="1">
                <a:solidFill>
                  <a:schemeClr val="tx1"/>
                </a:solidFill>
                <a:effectLst/>
                <a:latin typeface="+mn-lt"/>
                <a:ea typeface="+mn-ea"/>
                <a:cs typeface="+mn-cs"/>
              </a:rPr>
              <a:t>sys.number</a:t>
            </a:r>
            <a:r>
              <a:rPr lang="es-ES" sz="1200" kern="1200" dirty="0">
                <a:solidFill>
                  <a:schemeClr val="tx1"/>
                </a:solidFill>
                <a:effectLst/>
                <a:latin typeface="+mn-lt"/>
                <a:ea typeface="+mn-ea"/>
                <a:cs typeface="+mn-cs"/>
              </a:rPr>
              <a:t>” para extraer nuestra “ID”. Para ello nos dirigimos a la intención que hemos creado anteriormente y escribimos un training </a:t>
            </a:r>
            <a:r>
              <a:rPr lang="es-ES" sz="1200" kern="1200" dirty="0" err="1">
                <a:solidFill>
                  <a:schemeClr val="tx1"/>
                </a:solidFill>
                <a:effectLst/>
                <a:latin typeface="+mn-lt"/>
                <a:ea typeface="+mn-ea"/>
                <a:cs typeface="+mn-cs"/>
              </a:rPr>
              <a:t>phrase</a:t>
            </a:r>
            <a:r>
              <a:rPr lang="es-ES" sz="1200" kern="1200" dirty="0">
                <a:solidFill>
                  <a:schemeClr val="tx1"/>
                </a:solidFill>
                <a:effectLst/>
                <a:latin typeface="+mn-lt"/>
                <a:ea typeface="+mn-ea"/>
                <a:cs typeface="+mn-cs"/>
              </a:rPr>
              <a:t> que contenga una id de pedido: “Cual es el estado del pedido 243”. </a:t>
            </a:r>
          </a:p>
          <a:p>
            <a:r>
              <a:rPr lang="es-ES" sz="1200" kern="1200" dirty="0">
                <a:solidFill>
                  <a:schemeClr val="tx1"/>
                </a:solidFill>
                <a:effectLst/>
                <a:latin typeface="+mn-lt"/>
                <a:ea typeface="+mn-ea"/>
                <a:cs typeface="+mn-cs"/>
              </a:rPr>
              <a:t>Vemos como DialogFlow automáticamente va a detectar cualquier número y lo marcará como una entidad @</a:t>
            </a:r>
            <a:r>
              <a:rPr lang="es-ES" sz="1200" kern="1200" dirty="0" err="1">
                <a:solidFill>
                  <a:schemeClr val="tx1"/>
                </a:solidFill>
                <a:effectLst/>
                <a:latin typeface="+mn-lt"/>
                <a:ea typeface="+mn-ea"/>
                <a:cs typeface="+mn-cs"/>
              </a:rPr>
              <a:t>sys.number</a:t>
            </a:r>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Ahora sólo tendremos que cambiar el nombre del parámetro por el que queramos: “</a:t>
            </a:r>
            <a:r>
              <a:rPr lang="es-ES" sz="1200" kern="1200" dirty="0" err="1">
                <a:solidFill>
                  <a:schemeClr val="tx1"/>
                </a:solidFill>
                <a:effectLst/>
                <a:latin typeface="+mn-lt"/>
                <a:ea typeface="+mn-ea"/>
                <a:cs typeface="+mn-cs"/>
              </a:rPr>
              <a:t>OrderID</a:t>
            </a:r>
            <a:r>
              <a:rPr lang="es-ES" sz="1200" kern="1200" dirty="0">
                <a:solidFill>
                  <a:schemeClr val="tx1"/>
                </a:solidFill>
                <a:effectLst/>
                <a:latin typeface="+mn-lt"/>
                <a:ea typeface="+mn-ea"/>
                <a:cs typeface="+mn-cs"/>
              </a:rPr>
              <a:t>”. </a:t>
            </a:r>
          </a:p>
          <a:p>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17</a:t>
            </a:fld>
            <a:endParaRPr lang="es-ES"/>
          </a:p>
        </p:txBody>
      </p:sp>
    </p:spTree>
    <p:extLst>
      <p:ext uri="{BB962C8B-B14F-4D97-AF65-F5344CB8AC3E}">
        <p14:creationId xmlns:p14="http://schemas.microsoft.com/office/powerpoint/2010/main" val="385073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Las entidades en DialogFlow pueden ser obligatorias o no (independientemente de si son </a:t>
            </a:r>
            <a:r>
              <a:rPr lang="es-ES" sz="1200" kern="1200" dirty="0" err="1">
                <a:solidFill>
                  <a:schemeClr val="tx1"/>
                </a:solidFill>
                <a:effectLst/>
                <a:latin typeface="+mn-lt"/>
                <a:ea typeface="+mn-ea"/>
                <a:cs typeface="+mn-cs"/>
              </a:rPr>
              <a:t>system</a:t>
            </a:r>
            <a:r>
              <a:rPr lang="es-ES" sz="1200" kern="1200" dirty="0">
                <a:solidFill>
                  <a:schemeClr val="tx1"/>
                </a:solidFill>
                <a:effectLst/>
                <a:latin typeface="+mn-lt"/>
                <a:ea typeface="+mn-ea"/>
                <a:cs typeface="+mn-cs"/>
              </a:rPr>
              <a:t> o </a:t>
            </a:r>
            <a:r>
              <a:rPr lang="es-ES" sz="1200" kern="1200" dirty="0" err="1">
                <a:solidFill>
                  <a:schemeClr val="tx1"/>
                </a:solidFill>
                <a:effectLst/>
                <a:latin typeface="+mn-lt"/>
                <a:ea typeface="+mn-ea"/>
                <a:cs typeface="+mn-cs"/>
              </a:rPr>
              <a:t>developer</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entities</a:t>
            </a:r>
            <a:r>
              <a:rPr lang="es-ES" sz="1200" kern="1200" dirty="0">
                <a:solidFill>
                  <a:schemeClr val="tx1"/>
                </a:solidFill>
                <a:effectLst/>
                <a:latin typeface="+mn-lt"/>
                <a:ea typeface="+mn-ea"/>
                <a:cs typeface="+mn-cs"/>
              </a:rPr>
              <a:t>). </a:t>
            </a:r>
          </a:p>
          <a:p>
            <a:r>
              <a:rPr lang="es-ES" sz="1200" kern="1200" dirty="0">
                <a:solidFill>
                  <a:schemeClr val="tx1"/>
                </a:solidFill>
                <a:effectLst/>
                <a:latin typeface="+mn-lt"/>
                <a:ea typeface="+mn-ea"/>
                <a:cs typeface="+mn-cs"/>
              </a:rPr>
              <a:t>Cuando una entidad es obligatoria y no se ha detectado en la frase, se le preguntará al usuario. </a:t>
            </a:r>
          </a:p>
          <a:p>
            <a:r>
              <a:rPr lang="es-ES" sz="1200" kern="1200" dirty="0">
                <a:solidFill>
                  <a:schemeClr val="tx1"/>
                </a:solidFill>
                <a:effectLst/>
                <a:latin typeface="+mn-lt"/>
                <a:ea typeface="+mn-ea"/>
                <a:cs typeface="+mn-cs"/>
              </a:rPr>
              <a:t>Para ellos deberemos definir las preguntas en el campo “</a:t>
            </a:r>
            <a:r>
              <a:rPr lang="es-ES" sz="1200" kern="1200" dirty="0" err="1">
                <a:solidFill>
                  <a:schemeClr val="tx1"/>
                </a:solidFill>
                <a:effectLst/>
                <a:latin typeface="+mn-lt"/>
                <a:ea typeface="+mn-ea"/>
                <a:cs typeface="+mn-cs"/>
              </a:rPr>
              <a:t>Prompts</a:t>
            </a:r>
            <a:r>
              <a:rPr lang="es-ES" sz="1200" kern="1200" dirty="0">
                <a:solidFill>
                  <a:schemeClr val="tx1"/>
                </a:solidFill>
                <a:effectLst/>
                <a:latin typeface="+mn-lt"/>
                <a:ea typeface="+mn-ea"/>
                <a:cs typeface="+mn-cs"/>
              </a:rPr>
              <a:t>” en la sección de parámetros. (Este campo solo aparecerá si marcamos la entidad como obligatoria ( </a:t>
            </a:r>
            <a:r>
              <a:rPr lang="es-ES" sz="1200" kern="1200" dirty="0" err="1">
                <a:solidFill>
                  <a:schemeClr val="tx1"/>
                </a:solidFill>
                <a:effectLst/>
                <a:latin typeface="+mn-lt"/>
                <a:ea typeface="+mn-ea"/>
                <a:cs typeface="+mn-cs"/>
              </a:rPr>
              <a:t>Required</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18</a:t>
            </a:fld>
            <a:endParaRPr lang="es-ES"/>
          </a:p>
        </p:txBody>
      </p:sp>
    </p:spTree>
    <p:extLst>
      <p:ext uri="{BB962C8B-B14F-4D97-AF65-F5344CB8AC3E}">
        <p14:creationId xmlns:p14="http://schemas.microsoft.com/office/powerpoint/2010/main" val="1519747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Fondo para</a:t>
            </a:r>
            <a:r>
              <a:rPr lang="es-ES" baseline="0" dirty="0"/>
              <a:t> sección Versión 1</a:t>
            </a:r>
            <a:endParaRPr lang="es-ES" dirty="0"/>
          </a:p>
        </p:txBody>
      </p:sp>
      <p:sp>
        <p:nvSpPr>
          <p:cNvPr id="4" name="Marcador de número de diapositiva 3"/>
          <p:cNvSpPr>
            <a:spLocks noGrp="1"/>
          </p:cNvSpPr>
          <p:nvPr>
            <p:ph type="sldNum" sz="quarter" idx="10"/>
          </p:nvPr>
        </p:nvSpPr>
        <p:spPr/>
        <p:txBody>
          <a:bodyPr/>
          <a:lstStyle/>
          <a:p>
            <a:fld id="{22BDB223-EA76-4AFA-949F-9721550C0EE0}" type="slidenum">
              <a:rPr lang="es-ES" smtClean="0">
                <a:solidFill>
                  <a:prstClr val="black"/>
                </a:solidFill>
              </a:rPr>
              <a:pPr/>
              <a:t>19</a:t>
            </a:fld>
            <a:endParaRPr lang="es-ES">
              <a:solidFill>
                <a:prstClr val="black"/>
              </a:solidFill>
            </a:endParaRPr>
          </a:p>
        </p:txBody>
      </p:sp>
    </p:spTree>
    <p:extLst>
      <p:ext uri="{BB962C8B-B14F-4D97-AF65-F5344CB8AC3E}">
        <p14:creationId xmlns:p14="http://schemas.microsoft.com/office/powerpoint/2010/main" val="211389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2BDB223-EA76-4AFA-949F-9721550C0EE0}" type="slidenum">
              <a:rPr lang="es-ES" smtClean="0"/>
              <a:pPr/>
              <a:t>2</a:t>
            </a:fld>
            <a:endParaRPr lang="es-ES" dirty="0"/>
          </a:p>
        </p:txBody>
      </p:sp>
    </p:spTree>
    <p:extLst>
      <p:ext uri="{BB962C8B-B14F-4D97-AF65-F5344CB8AC3E}">
        <p14:creationId xmlns:p14="http://schemas.microsoft.com/office/powerpoint/2010/main" val="2851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Una vez que hemos detectado el </a:t>
            </a:r>
            <a:r>
              <a:rPr lang="es-ES" sz="1200" kern="1200" dirty="0" err="1">
                <a:solidFill>
                  <a:schemeClr val="tx1"/>
                </a:solidFill>
                <a:effectLst/>
                <a:latin typeface="+mn-lt"/>
                <a:ea typeface="+mn-ea"/>
                <a:cs typeface="+mn-cs"/>
              </a:rPr>
              <a:t>intent</a:t>
            </a:r>
            <a:r>
              <a:rPr lang="es-ES" sz="1200" kern="1200" dirty="0">
                <a:solidFill>
                  <a:schemeClr val="tx1"/>
                </a:solidFill>
                <a:effectLst/>
                <a:latin typeface="+mn-lt"/>
                <a:ea typeface="+mn-ea"/>
                <a:cs typeface="+mn-cs"/>
              </a:rPr>
              <a:t> y hemos extraído las </a:t>
            </a:r>
            <a:r>
              <a:rPr lang="es-ES" sz="1200" kern="1200" dirty="0" err="1">
                <a:solidFill>
                  <a:schemeClr val="tx1"/>
                </a:solidFill>
                <a:effectLst/>
                <a:latin typeface="+mn-lt"/>
                <a:ea typeface="+mn-ea"/>
                <a:cs typeface="+mn-cs"/>
              </a:rPr>
              <a:t>entities</a:t>
            </a:r>
            <a:r>
              <a:rPr lang="es-ES" sz="1200" kern="1200" dirty="0">
                <a:solidFill>
                  <a:schemeClr val="tx1"/>
                </a:solidFill>
                <a:effectLst/>
                <a:latin typeface="+mn-lt"/>
                <a:ea typeface="+mn-ea"/>
                <a:cs typeface="+mn-cs"/>
              </a:rPr>
              <a:t>, definiremos una respuesta.</a:t>
            </a:r>
          </a:p>
          <a:p>
            <a:r>
              <a:rPr lang="es-ES" sz="1200" kern="1200" dirty="0">
                <a:solidFill>
                  <a:schemeClr val="tx1"/>
                </a:solidFill>
                <a:effectLst/>
                <a:latin typeface="+mn-lt"/>
                <a:ea typeface="+mn-ea"/>
                <a:cs typeface="+mn-cs"/>
              </a:rPr>
              <a:t>Para ello en la sección “Responses” del </a:t>
            </a:r>
            <a:r>
              <a:rPr lang="es-ES" sz="1200" kern="1200" dirty="0" err="1">
                <a:solidFill>
                  <a:schemeClr val="tx1"/>
                </a:solidFill>
                <a:effectLst/>
                <a:latin typeface="+mn-lt"/>
                <a:ea typeface="+mn-ea"/>
                <a:cs typeface="+mn-cs"/>
              </a:rPr>
              <a:t>intent</a:t>
            </a:r>
            <a:r>
              <a:rPr lang="es-ES" sz="1200" kern="1200" dirty="0">
                <a:solidFill>
                  <a:schemeClr val="tx1"/>
                </a:solidFill>
                <a:effectLst/>
                <a:latin typeface="+mn-lt"/>
                <a:ea typeface="+mn-ea"/>
                <a:cs typeface="+mn-cs"/>
              </a:rPr>
              <a:t> escribiremos la respuesta que queramos, pudiendo utilizar incluso parámetros que hayamos detectado en la intención. (escribiendo $ aparecerán los parámetros disponibles).</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20</a:t>
            </a:fld>
            <a:endParaRPr lang="es-ES"/>
          </a:p>
        </p:txBody>
      </p:sp>
    </p:spTree>
    <p:extLst>
      <p:ext uri="{BB962C8B-B14F-4D97-AF65-F5344CB8AC3E}">
        <p14:creationId xmlns:p14="http://schemas.microsoft.com/office/powerpoint/2010/main" val="2934049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Fondo para</a:t>
            </a:r>
            <a:r>
              <a:rPr lang="es-ES" baseline="0" dirty="0"/>
              <a:t> sección Versión 1</a:t>
            </a:r>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BDB223-EA76-4AFA-949F-9721550C0EE0}"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6723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Fondo para</a:t>
            </a:r>
            <a:r>
              <a:rPr lang="es-ES" baseline="0" dirty="0"/>
              <a:t> sección Versión 1</a:t>
            </a:r>
            <a:endParaRPr lang="es-ES" dirty="0"/>
          </a:p>
        </p:txBody>
      </p:sp>
      <p:sp>
        <p:nvSpPr>
          <p:cNvPr id="4" name="Marcador de número de diapositiva 3"/>
          <p:cNvSpPr>
            <a:spLocks noGrp="1"/>
          </p:cNvSpPr>
          <p:nvPr>
            <p:ph type="sldNum" sz="quarter" idx="10"/>
          </p:nvPr>
        </p:nvSpPr>
        <p:spPr/>
        <p:txBody>
          <a:bodyPr/>
          <a:lstStyle/>
          <a:p>
            <a:fld id="{22BDB223-EA76-4AFA-949F-9721550C0EE0}" type="slidenum">
              <a:rPr lang="es-ES" smtClean="0">
                <a:solidFill>
                  <a:prstClr val="black"/>
                </a:solidFill>
              </a:rPr>
              <a:pPr/>
              <a:t>22</a:t>
            </a:fld>
            <a:endParaRPr lang="es-ES">
              <a:solidFill>
                <a:prstClr val="black"/>
              </a:solidFill>
            </a:endParaRPr>
          </a:p>
        </p:txBody>
      </p:sp>
    </p:spTree>
    <p:extLst>
      <p:ext uri="{BB962C8B-B14F-4D97-AF65-F5344CB8AC3E}">
        <p14:creationId xmlns:p14="http://schemas.microsoft.com/office/powerpoint/2010/main" val="157159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mantener la compresión de los mensajes, es necesario no perder el contexto de la conversación y así poder tener información de la frase anterior.</a:t>
            </a:r>
          </a:p>
          <a:p>
            <a:r>
              <a:rPr lang="es-ES" sz="1200" kern="1200" dirty="0">
                <a:solidFill>
                  <a:schemeClr val="tx1"/>
                </a:solidFill>
                <a:effectLst/>
                <a:latin typeface="+mn-lt"/>
                <a:ea typeface="+mn-ea"/>
                <a:cs typeface="+mn-cs"/>
              </a:rPr>
              <a:t>El contexto en DialogFlow nos permite:</a:t>
            </a:r>
          </a:p>
          <a:p>
            <a:pPr lvl="0"/>
            <a:r>
              <a:rPr lang="es-ES" sz="1200" kern="1200" dirty="0">
                <a:solidFill>
                  <a:schemeClr val="tx1"/>
                </a:solidFill>
                <a:effectLst/>
                <a:latin typeface="+mn-lt"/>
                <a:ea typeface="+mn-ea"/>
                <a:cs typeface="+mn-cs"/>
              </a:rPr>
              <a:t>Guardar el valor de las entidades que hayamos detectado previamente</a:t>
            </a:r>
          </a:p>
          <a:p>
            <a:pPr lvl="0"/>
            <a:r>
              <a:rPr lang="es-ES" sz="1200" kern="1200" dirty="0">
                <a:solidFill>
                  <a:schemeClr val="tx1"/>
                </a:solidFill>
                <a:effectLst/>
                <a:latin typeface="+mn-lt"/>
                <a:ea typeface="+mn-ea"/>
                <a:cs typeface="+mn-cs"/>
              </a:rPr>
              <a:t>Manejar el flujo de la conversación (</a:t>
            </a:r>
            <a:r>
              <a:rPr lang="es-ES" sz="1200" b="1" kern="1200" dirty="0" err="1">
                <a:solidFill>
                  <a:schemeClr val="tx1"/>
                </a:solidFill>
                <a:effectLst/>
                <a:latin typeface="+mn-lt"/>
                <a:ea typeface="+mn-ea"/>
                <a:cs typeface="+mn-cs"/>
              </a:rPr>
              <a:t>Follow</a:t>
            </a:r>
            <a:r>
              <a:rPr lang="es-ES" sz="1200" b="1" kern="1200" dirty="0">
                <a:solidFill>
                  <a:schemeClr val="tx1"/>
                </a:solidFill>
                <a:effectLst/>
                <a:latin typeface="+mn-lt"/>
                <a:ea typeface="+mn-ea"/>
                <a:cs typeface="+mn-cs"/>
              </a:rPr>
              <a:t>-up </a:t>
            </a:r>
            <a:r>
              <a:rPr lang="es-ES" sz="1200" b="1" kern="1200" dirty="0" err="1">
                <a:solidFill>
                  <a:schemeClr val="tx1"/>
                </a:solidFill>
                <a:effectLst/>
                <a:latin typeface="+mn-lt"/>
                <a:ea typeface="+mn-ea"/>
                <a:cs typeface="+mn-cs"/>
              </a:rPr>
              <a:t>Intent</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23</a:t>
            </a:fld>
            <a:endParaRPr lang="es-ES"/>
          </a:p>
        </p:txBody>
      </p:sp>
    </p:spTree>
    <p:extLst>
      <p:ext uri="{BB962C8B-B14F-4D97-AF65-F5344CB8AC3E}">
        <p14:creationId xmlns:p14="http://schemas.microsoft.com/office/powerpoint/2010/main" val="279656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Imaginemos la siguiente conversación en la que tenemos dos intenciones </a:t>
            </a:r>
            <a:r>
              <a:rPr lang="es-ES" sz="1200" kern="1200" dirty="0" err="1">
                <a:solidFill>
                  <a:schemeClr val="tx1"/>
                </a:solidFill>
                <a:effectLst/>
                <a:latin typeface="+mn-lt"/>
                <a:ea typeface="+mn-ea"/>
                <a:cs typeface="+mn-cs"/>
              </a:rPr>
              <a:t>CheckOrderStatus</a:t>
            </a:r>
            <a:r>
              <a:rPr lang="es-ES" sz="1200" kern="1200" dirty="0">
                <a:solidFill>
                  <a:schemeClr val="tx1"/>
                </a:solidFill>
                <a:effectLst/>
                <a:latin typeface="+mn-lt"/>
                <a:ea typeface="+mn-ea"/>
                <a:cs typeface="+mn-cs"/>
              </a:rPr>
              <a:t> y </a:t>
            </a:r>
            <a:r>
              <a:rPr lang="es-ES" sz="1200" kern="1200" dirty="0" err="1">
                <a:solidFill>
                  <a:schemeClr val="tx1"/>
                </a:solidFill>
                <a:effectLst/>
                <a:latin typeface="+mn-lt"/>
                <a:ea typeface="+mn-ea"/>
                <a:cs typeface="+mn-cs"/>
              </a:rPr>
              <a:t>CancelOrder</a:t>
            </a:r>
            <a:r>
              <a:rPr lang="es-ES" sz="1200" kern="1200" dirty="0">
                <a:solidFill>
                  <a:schemeClr val="tx1"/>
                </a:solidFill>
                <a:effectLst/>
                <a:latin typeface="+mn-lt"/>
                <a:ea typeface="+mn-ea"/>
                <a:cs typeface="+mn-cs"/>
              </a:rPr>
              <a:t>: </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24</a:t>
            </a:fld>
            <a:endParaRPr lang="es-ES"/>
          </a:p>
        </p:txBody>
      </p:sp>
    </p:spTree>
    <p:extLst>
      <p:ext uri="{BB962C8B-B14F-4D97-AF65-F5344CB8AC3E}">
        <p14:creationId xmlns:p14="http://schemas.microsoft.com/office/powerpoint/2010/main" val="2266806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Como se puede observar, en esta conversación se ha usado el contexto de dos formas diferentes:</a:t>
            </a:r>
          </a:p>
          <a:p>
            <a:r>
              <a:rPr lang="es-ES" sz="1200" kern="1200" dirty="0">
                <a:solidFill>
                  <a:schemeClr val="tx1"/>
                </a:solidFill>
                <a:effectLst/>
                <a:latin typeface="+mn-lt"/>
                <a:ea typeface="+mn-ea"/>
                <a:cs typeface="+mn-cs"/>
              </a:rPr>
              <a:t>Por un lado, se ha guardado el valor de la Id del pedido entre las dos intenciones </a:t>
            </a:r>
            <a:r>
              <a:rPr lang="es-ES" sz="1200" kern="1200" dirty="0" err="1">
                <a:solidFill>
                  <a:schemeClr val="tx1"/>
                </a:solidFill>
                <a:effectLst/>
                <a:latin typeface="+mn-lt"/>
                <a:ea typeface="+mn-ea"/>
                <a:cs typeface="+mn-cs"/>
              </a:rPr>
              <a:t>CheckOrderStatus</a:t>
            </a:r>
            <a:r>
              <a:rPr lang="es-ES" sz="1200" kern="1200" dirty="0">
                <a:solidFill>
                  <a:schemeClr val="tx1"/>
                </a:solidFill>
                <a:effectLst/>
                <a:latin typeface="+mn-lt"/>
                <a:ea typeface="+mn-ea"/>
                <a:cs typeface="+mn-cs"/>
              </a:rPr>
              <a:t> y </a:t>
            </a:r>
            <a:r>
              <a:rPr lang="es-ES" sz="1200" kern="1200" dirty="0" err="1">
                <a:solidFill>
                  <a:schemeClr val="tx1"/>
                </a:solidFill>
                <a:effectLst/>
                <a:latin typeface="+mn-lt"/>
                <a:ea typeface="+mn-ea"/>
                <a:cs typeface="+mn-cs"/>
              </a:rPr>
              <a:t>CancelOrder</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25</a:t>
            </a:fld>
            <a:endParaRPr lang="es-ES"/>
          </a:p>
        </p:txBody>
      </p:sp>
    </p:spTree>
    <p:extLst>
      <p:ext uri="{BB962C8B-B14F-4D97-AF65-F5344CB8AC3E}">
        <p14:creationId xmlns:p14="http://schemas.microsoft.com/office/powerpoint/2010/main" val="2579884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Por otro lado, se ha dirigido el flujo de la conversación cuando se le ha solicitado al usuario la confirmación para cancelar el pedido</a:t>
            </a:r>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26</a:t>
            </a:fld>
            <a:endParaRPr lang="es-ES"/>
          </a:p>
        </p:txBody>
      </p:sp>
    </p:spTree>
    <p:extLst>
      <p:ext uri="{BB962C8B-B14F-4D97-AF65-F5344CB8AC3E}">
        <p14:creationId xmlns:p14="http://schemas.microsoft.com/office/powerpoint/2010/main" val="2528860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Si no hubiese existido un contexto la conversación hubiese sido de la siguiente manera:</a:t>
            </a:r>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27</a:t>
            </a:fld>
            <a:endParaRPr lang="es-ES"/>
          </a:p>
        </p:txBody>
      </p:sp>
    </p:spTree>
    <p:extLst>
      <p:ext uri="{BB962C8B-B14F-4D97-AF65-F5344CB8AC3E}">
        <p14:creationId xmlns:p14="http://schemas.microsoft.com/office/powerpoint/2010/main" val="2483730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Como podemos ver en la confirmación para cancelar el pedido, </a:t>
            </a:r>
          </a:p>
          <a:p>
            <a:r>
              <a:rPr lang="es-ES" sz="1200" kern="1200" dirty="0">
                <a:solidFill>
                  <a:schemeClr val="tx1"/>
                </a:solidFill>
                <a:effectLst/>
                <a:latin typeface="+mn-lt"/>
                <a:ea typeface="+mn-ea"/>
                <a:cs typeface="+mn-cs"/>
              </a:rPr>
              <a:t>la frase que dice el usuario no tiene significado alguno sin un contexto previo. Y además no se ha guardado el valor de la id del pedido.</a:t>
            </a:r>
          </a:p>
          <a:p>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28</a:t>
            </a:fld>
            <a:endParaRPr lang="es-ES"/>
          </a:p>
        </p:txBody>
      </p:sp>
    </p:spTree>
    <p:extLst>
      <p:ext uri="{BB962C8B-B14F-4D97-AF65-F5344CB8AC3E}">
        <p14:creationId xmlns:p14="http://schemas.microsoft.com/office/powerpoint/2010/main" val="1776215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Ahora vamos a ver cómo usar estas dos formas de contexto:</a:t>
            </a:r>
          </a:p>
          <a:p>
            <a:r>
              <a:rPr lang="es-ES" sz="1200" kern="1200" dirty="0">
                <a:solidFill>
                  <a:schemeClr val="tx1"/>
                </a:solidFill>
                <a:effectLst/>
                <a:latin typeface="+mn-lt"/>
                <a:ea typeface="+mn-ea"/>
                <a:cs typeface="+mn-cs"/>
              </a:rPr>
              <a:t>Dentro de la intención </a:t>
            </a:r>
            <a:r>
              <a:rPr lang="es-ES" sz="1200" kern="1200" dirty="0" err="1">
                <a:solidFill>
                  <a:schemeClr val="tx1"/>
                </a:solidFill>
                <a:effectLst/>
                <a:latin typeface="+mn-lt"/>
                <a:ea typeface="+mn-ea"/>
                <a:cs typeface="+mn-cs"/>
              </a:rPr>
              <a:t>CheckOrderStatus</a:t>
            </a:r>
            <a:r>
              <a:rPr lang="es-ES" sz="1200" kern="1200" dirty="0">
                <a:solidFill>
                  <a:schemeClr val="tx1"/>
                </a:solidFill>
                <a:effectLst/>
                <a:latin typeface="+mn-lt"/>
                <a:ea typeface="+mn-ea"/>
                <a:cs typeface="+mn-cs"/>
              </a:rPr>
              <a:t>, en la sección de Contexto, podemos ver dos campos:</a:t>
            </a:r>
          </a:p>
          <a:p>
            <a:pPr lvl="0"/>
            <a:r>
              <a:rPr lang="es-ES" sz="1200" b="1" kern="1200" dirty="0" err="1">
                <a:solidFill>
                  <a:schemeClr val="tx1"/>
                </a:solidFill>
                <a:effectLst/>
                <a:latin typeface="+mn-lt"/>
                <a:ea typeface="+mn-ea"/>
                <a:cs typeface="+mn-cs"/>
              </a:rPr>
              <a:t>Add</a:t>
            </a:r>
            <a:r>
              <a:rPr lang="es-ES" sz="1200" b="1" kern="1200" dirty="0">
                <a:solidFill>
                  <a:schemeClr val="tx1"/>
                </a:solidFill>
                <a:effectLst/>
                <a:latin typeface="+mn-lt"/>
                <a:ea typeface="+mn-ea"/>
                <a:cs typeface="+mn-cs"/>
              </a:rPr>
              <a:t> input </a:t>
            </a:r>
            <a:r>
              <a:rPr lang="es-ES" sz="1200" b="1" kern="1200" dirty="0" err="1">
                <a:solidFill>
                  <a:schemeClr val="tx1"/>
                </a:solidFill>
                <a:effectLst/>
                <a:latin typeface="+mn-lt"/>
                <a:ea typeface="+mn-ea"/>
                <a:cs typeface="+mn-cs"/>
              </a:rPr>
              <a:t>context</a:t>
            </a:r>
            <a:r>
              <a:rPr lang="es-ES" sz="1200" kern="1200" dirty="0">
                <a:solidFill>
                  <a:schemeClr val="tx1"/>
                </a:solidFill>
                <a:effectLst/>
                <a:latin typeface="+mn-lt"/>
                <a:ea typeface="+mn-ea"/>
                <a:cs typeface="+mn-cs"/>
              </a:rPr>
              <a:t>: En este campo agregaremos el contexto que es necesario para entrar en la intención.</a:t>
            </a:r>
          </a:p>
          <a:p>
            <a:pPr lvl="0"/>
            <a:r>
              <a:rPr lang="es-ES" sz="1200" b="1" kern="1200" dirty="0" err="1">
                <a:solidFill>
                  <a:schemeClr val="tx1"/>
                </a:solidFill>
                <a:effectLst/>
                <a:latin typeface="+mn-lt"/>
                <a:ea typeface="+mn-ea"/>
                <a:cs typeface="+mn-cs"/>
              </a:rPr>
              <a:t>Add</a:t>
            </a:r>
            <a:r>
              <a:rPr lang="es-ES" sz="1200" b="1" kern="1200" dirty="0">
                <a:solidFill>
                  <a:schemeClr val="tx1"/>
                </a:solidFill>
                <a:effectLst/>
                <a:latin typeface="+mn-lt"/>
                <a:ea typeface="+mn-ea"/>
                <a:cs typeface="+mn-cs"/>
              </a:rPr>
              <a:t> output </a:t>
            </a:r>
            <a:r>
              <a:rPr lang="es-ES" sz="1200" b="1" kern="1200" dirty="0" err="1">
                <a:solidFill>
                  <a:schemeClr val="tx1"/>
                </a:solidFill>
                <a:effectLst/>
                <a:latin typeface="+mn-lt"/>
                <a:ea typeface="+mn-ea"/>
                <a:cs typeface="+mn-cs"/>
              </a:rPr>
              <a:t>context</a:t>
            </a:r>
            <a:r>
              <a:rPr lang="es-ES" sz="1200" b="1" kern="1200" dirty="0">
                <a:solidFill>
                  <a:schemeClr val="tx1"/>
                </a:solidFill>
                <a:effectLst/>
                <a:latin typeface="+mn-lt"/>
                <a:ea typeface="+mn-ea"/>
                <a:cs typeface="+mn-cs"/>
              </a:rPr>
              <a:t>:</a:t>
            </a:r>
            <a:r>
              <a:rPr lang="es-ES" sz="1200" kern="1200" dirty="0">
                <a:solidFill>
                  <a:schemeClr val="tx1"/>
                </a:solidFill>
                <a:effectLst/>
                <a:latin typeface="+mn-lt"/>
                <a:ea typeface="+mn-ea"/>
                <a:cs typeface="+mn-cs"/>
              </a:rPr>
              <a:t> En este campo agregaremos el contexto donde se almacenarán los valores actuales de las entidades.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En DialogFlow existen dos maneras de crear los contextos “</a:t>
            </a:r>
            <a:r>
              <a:rPr lang="es-ES" sz="1200" kern="1200" dirty="0" err="1">
                <a:solidFill>
                  <a:schemeClr val="tx1"/>
                </a:solidFill>
                <a:effectLst/>
                <a:latin typeface="+mn-lt"/>
                <a:ea typeface="+mn-ea"/>
                <a:cs typeface="+mn-cs"/>
              </a:rPr>
              <a:t>follow</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Intent</a:t>
            </a:r>
            <a:r>
              <a:rPr lang="es-ES" sz="1200" kern="1200" dirty="0">
                <a:solidFill>
                  <a:schemeClr val="tx1"/>
                </a:solidFill>
                <a:effectLst/>
                <a:latin typeface="+mn-lt"/>
                <a:ea typeface="+mn-ea"/>
                <a:cs typeface="+mn-cs"/>
              </a:rPr>
              <a:t>”, una que te ayuda la misma herramienta y la otra de forma manual. Nosotros nos centraremos en la primera.</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29</a:t>
            </a:fld>
            <a:endParaRPr lang="es-ES"/>
          </a:p>
        </p:txBody>
      </p:sp>
    </p:spTree>
    <p:extLst>
      <p:ext uri="{BB962C8B-B14F-4D97-AF65-F5344CB8AC3E}">
        <p14:creationId xmlns:p14="http://schemas.microsoft.com/office/powerpoint/2010/main" val="130537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Portada presentaciones</a:t>
            </a:r>
            <a:r>
              <a:rPr lang="es-ES" baseline="0" dirty="0"/>
              <a:t> comerciales</a:t>
            </a:r>
            <a:endParaRPr lang="es-ES" dirty="0"/>
          </a:p>
        </p:txBody>
      </p:sp>
      <p:sp>
        <p:nvSpPr>
          <p:cNvPr id="4" name="Marcador de número de diapositiva 3"/>
          <p:cNvSpPr>
            <a:spLocks noGrp="1"/>
          </p:cNvSpPr>
          <p:nvPr>
            <p:ph type="sldNum" sz="quarter" idx="10"/>
          </p:nvPr>
        </p:nvSpPr>
        <p:spPr/>
        <p:txBody>
          <a:bodyPr/>
          <a:lstStyle/>
          <a:p>
            <a:fld id="{22BDB223-EA76-4AFA-949F-9721550C0EE0}" type="slidenum">
              <a:rPr lang="es-ES" smtClean="0"/>
              <a:pPr/>
              <a:t>3</a:t>
            </a:fld>
            <a:endParaRPr lang="es-ES"/>
          </a:p>
        </p:txBody>
      </p:sp>
    </p:spTree>
    <p:extLst>
      <p:ext uri="{BB962C8B-B14F-4D97-AF65-F5344CB8AC3E}">
        <p14:creationId xmlns:p14="http://schemas.microsoft.com/office/powerpoint/2010/main" val="1135945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ello nos dirigiremos a la sección de intenciones colocaremos el cursor encima de la intención, y nos saldrá una opción para crear una “</a:t>
            </a:r>
            <a:r>
              <a:rPr lang="es-ES" sz="1200" kern="1200" dirty="0" err="1">
                <a:solidFill>
                  <a:schemeClr val="tx1"/>
                </a:solidFill>
                <a:effectLst/>
                <a:latin typeface="+mn-lt"/>
                <a:ea typeface="+mn-ea"/>
                <a:cs typeface="+mn-cs"/>
              </a:rPr>
              <a:t>follow</a:t>
            </a:r>
            <a:r>
              <a:rPr lang="es-ES" sz="1200" kern="1200" dirty="0">
                <a:solidFill>
                  <a:schemeClr val="tx1"/>
                </a:solidFill>
                <a:effectLst/>
                <a:latin typeface="+mn-lt"/>
                <a:ea typeface="+mn-ea"/>
                <a:cs typeface="+mn-cs"/>
              </a:rPr>
              <a:t>-up </a:t>
            </a:r>
            <a:r>
              <a:rPr lang="es-ES" sz="1200" kern="1200" dirty="0" err="1">
                <a:solidFill>
                  <a:schemeClr val="tx1"/>
                </a:solidFill>
                <a:effectLst/>
                <a:latin typeface="+mn-lt"/>
                <a:ea typeface="+mn-ea"/>
                <a:cs typeface="+mn-cs"/>
              </a:rPr>
              <a:t>intent</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30</a:t>
            </a:fld>
            <a:endParaRPr lang="es-ES"/>
          </a:p>
        </p:txBody>
      </p:sp>
    </p:spTree>
    <p:extLst>
      <p:ext uri="{BB962C8B-B14F-4D97-AF65-F5344CB8AC3E}">
        <p14:creationId xmlns:p14="http://schemas.microsoft.com/office/powerpoint/2010/main" val="42587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Seleccionaremos la opción “yes” y automáticamente observaremos que se genera una intención debajo de la intención principal  y si accedemos a esa intención veremos que ya está entrenada con las frases mas comunes.</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31</a:t>
            </a:fld>
            <a:endParaRPr lang="es-ES"/>
          </a:p>
        </p:txBody>
      </p:sp>
    </p:spTree>
    <p:extLst>
      <p:ext uri="{BB962C8B-B14F-4D97-AF65-F5344CB8AC3E}">
        <p14:creationId xmlns:p14="http://schemas.microsoft.com/office/powerpoint/2010/main" val="2652117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Fondo para</a:t>
            </a:r>
            <a:r>
              <a:rPr lang="es-ES" baseline="0" dirty="0"/>
              <a:t> sección Versión 1</a:t>
            </a:r>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BDB223-EA76-4AFA-949F-9721550C0EE0}"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0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fontAlgn="base">
              <a:lnSpc>
                <a:spcPct val="150000"/>
              </a:lnSpc>
              <a:spcBef>
                <a:spcPct val="0"/>
              </a:spcBef>
              <a:spcAft>
                <a:spcPct val="0"/>
              </a:spcAft>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Hay casos en los que las respuestas simples que obtenemos del apartado “Response” de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DialogFlow</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no son suficientes. Así que tendremos que manejar la intención por medio de un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fontAlgn="base">
              <a:lnSpc>
                <a:spcPct val="150000"/>
              </a:lnSpc>
              <a:spcBef>
                <a:spcPct val="0"/>
              </a:spcBef>
              <a:spcAft>
                <a:spcPct val="0"/>
              </a:spcAft>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ello, dentro de la intención que queremos enviar a nuestro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habilitaremos el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fulfillment</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33</a:t>
            </a:fld>
            <a:endParaRPr lang="es-ES"/>
          </a:p>
        </p:txBody>
      </p:sp>
    </p:spTree>
    <p:extLst>
      <p:ext uri="{BB962C8B-B14F-4D97-AF65-F5344CB8AC3E}">
        <p14:creationId xmlns:p14="http://schemas.microsoft.com/office/powerpoint/2010/main" val="251747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fontAlgn="base">
              <a:lnSpc>
                <a:spcPct val="150000"/>
              </a:lnSpc>
              <a:spcBef>
                <a:spcPct val="0"/>
              </a:spcBef>
              <a:spcAft>
                <a:spcPct val="0"/>
              </a:spcAft>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Hay casos en los que las respuestas simples que obtenemos del apartado “Response” de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DialogFlow</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no son suficientes. Así que tendremos que manejar la intención por medio de un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fontAlgn="base">
              <a:lnSpc>
                <a:spcPct val="150000"/>
              </a:lnSpc>
              <a:spcBef>
                <a:spcPct val="0"/>
              </a:spcBef>
              <a:spcAft>
                <a:spcPct val="0"/>
              </a:spcAft>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ello, dentro de la intención que queremos enviar a nuestro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habilitaremos el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fulfillment</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34</a:t>
            </a:fld>
            <a:endParaRPr lang="es-ES"/>
          </a:p>
        </p:txBody>
      </p:sp>
    </p:spTree>
    <p:extLst>
      <p:ext uri="{BB962C8B-B14F-4D97-AF65-F5344CB8AC3E}">
        <p14:creationId xmlns:p14="http://schemas.microsoft.com/office/powerpoint/2010/main" val="926987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dos opciones para  activar el </a:t>
            </a:r>
            <a:r>
              <a:rPr lang="es-ES" dirty="0" err="1"/>
              <a:t>webhook</a:t>
            </a:r>
            <a:r>
              <a:rPr lang="es-ES" dirty="0"/>
              <a:t>:</a:t>
            </a:r>
          </a:p>
          <a:p>
            <a:pPr marL="285750" lvl="0" indent="-285750" fontAlgn="base">
              <a:lnSpc>
                <a:spcPct val="150000"/>
              </a:lnSpc>
              <a:spcBef>
                <a:spcPct val="0"/>
              </a:spcBef>
              <a:spcAft>
                <a:spcPct val="0"/>
              </a:spcAft>
              <a:buFont typeface="Wingdings" panose="05000000000000000000" pitchFamily="2" charset="2"/>
              <a:buChar char="§"/>
            </a:pPr>
            <a:r>
              <a:rPr lang="es-ES" sz="12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For</a:t>
            </a:r>
            <a:r>
              <a:rPr lang="es-ES" sz="12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2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this</a:t>
            </a:r>
            <a:r>
              <a:rPr lang="es-ES" sz="12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2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intent</a:t>
            </a:r>
            <a:r>
              <a:rPr lang="es-ES" sz="12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Si solo activamos este campo, se llamará al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cuando estén completos todos los parámetros requeridos.</a:t>
            </a:r>
          </a:p>
          <a:p>
            <a:pPr marL="285750" lvl="0" indent="-285750" fontAlgn="base">
              <a:lnSpc>
                <a:spcPct val="150000"/>
              </a:lnSpc>
              <a:spcBef>
                <a:spcPct val="0"/>
              </a:spcBef>
              <a:spcAft>
                <a:spcPct val="0"/>
              </a:spcAft>
              <a:buFont typeface="Wingdings" panose="05000000000000000000" pitchFamily="2" charset="2"/>
              <a:buChar char="§"/>
            </a:pPr>
            <a:r>
              <a:rPr lang="es-ES" sz="12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For</a:t>
            </a:r>
            <a:r>
              <a:rPr lang="es-ES" sz="12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slot </a:t>
            </a:r>
            <a:r>
              <a:rPr lang="es-ES" sz="12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filling</a:t>
            </a:r>
            <a:r>
              <a:rPr lang="es-ES" sz="12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Si se activa esta opción se llamará al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para controlar también los parámetros requeridos. Es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utili</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por ejemplo para comprobar la validez de un parámetro. (Pedido que exista en una BD o por ejemplo que un DNI sea valido.)</a:t>
            </a:r>
          </a:p>
          <a:p>
            <a:pPr marL="285750" lvl="0" indent="-285750" fontAlgn="base">
              <a:lnSpc>
                <a:spcPct val="150000"/>
              </a:lnSpc>
              <a:spcBef>
                <a:spcPct val="0"/>
              </a:spcBef>
              <a:spcAft>
                <a:spcPct val="0"/>
              </a:spcAft>
              <a:buFont typeface="Wingdings" panose="05000000000000000000" pitchFamily="2" charset="2"/>
              <a:buChar char="§"/>
            </a:pPr>
            <a:endParaRPr lang="es-ES" sz="1200" u="sng"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35</a:t>
            </a:fld>
            <a:endParaRPr lang="es-ES"/>
          </a:p>
        </p:txBody>
      </p:sp>
    </p:spTree>
    <p:extLst>
      <p:ext uri="{BB962C8B-B14F-4D97-AF65-F5344CB8AC3E}">
        <p14:creationId xmlns:p14="http://schemas.microsoft.com/office/powerpoint/2010/main" val="2499785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Fondo para</a:t>
            </a:r>
            <a:r>
              <a:rPr lang="es-ES" baseline="0" dirty="0"/>
              <a:t> sección Versión 1</a:t>
            </a:r>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BDB223-EA76-4AFA-949F-9721550C0EE0}"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990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Fondo para</a:t>
            </a:r>
            <a:r>
              <a:rPr lang="es-ES" baseline="0" dirty="0"/>
              <a:t> sección Versión 1</a:t>
            </a:r>
            <a:endParaRPr lang="es-ES" dirty="0"/>
          </a:p>
        </p:txBody>
      </p:sp>
      <p:sp>
        <p:nvSpPr>
          <p:cNvPr id="4" name="Marcador de número de diapositiva 3"/>
          <p:cNvSpPr>
            <a:spLocks noGrp="1"/>
          </p:cNvSpPr>
          <p:nvPr>
            <p:ph type="sldNum" sz="quarter" idx="10"/>
          </p:nvPr>
        </p:nvSpPr>
        <p:spPr/>
        <p:txBody>
          <a:bodyPr/>
          <a:lstStyle/>
          <a:p>
            <a:fld id="{22BDB223-EA76-4AFA-949F-9721550C0EE0}" type="slidenum">
              <a:rPr lang="es-ES" smtClean="0">
                <a:solidFill>
                  <a:prstClr val="black"/>
                </a:solidFill>
              </a:rPr>
              <a:pPr/>
              <a:t>4</a:t>
            </a:fld>
            <a:endParaRPr lang="es-ES">
              <a:solidFill>
                <a:prstClr val="black"/>
              </a:solidFill>
            </a:endParaRPr>
          </a:p>
        </p:txBody>
      </p:sp>
    </p:spTree>
    <p:extLst>
      <p:ext uri="{BB962C8B-B14F-4D97-AF65-F5344CB8AC3E}">
        <p14:creationId xmlns:p14="http://schemas.microsoft.com/office/powerpoint/2010/main" val="122137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Para comenzar, deberemos darnos de alta en </a:t>
            </a:r>
            <a:r>
              <a:rPr lang="es-ES" sz="1200" u="sng" kern="1200" dirty="0">
                <a:solidFill>
                  <a:schemeClr val="tx1"/>
                </a:solidFill>
                <a:effectLst/>
                <a:latin typeface="+mn-lt"/>
                <a:ea typeface="+mn-ea"/>
                <a:cs typeface="+mn-cs"/>
                <a:hlinkClick r:id="rId3"/>
              </a:rPr>
              <a:t>DialogFlow</a:t>
            </a:r>
            <a:r>
              <a:rPr lang="es-ES" sz="1200" kern="1200" dirty="0">
                <a:solidFill>
                  <a:schemeClr val="tx1"/>
                </a:solidFill>
                <a:effectLst/>
                <a:latin typeface="+mn-lt"/>
                <a:ea typeface="+mn-ea"/>
                <a:cs typeface="+mn-cs"/>
              </a:rPr>
              <a:t> y crear un nuevo Agente que es como DialogFlow llama a cada </a:t>
            </a:r>
            <a:r>
              <a:rPr lang="es-ES" sz="1200" kern="1200" dirty="0" err="1">
                <a:solidFill>
                  <a:schemeClr val="tx1"/>
                </a:solidFill>
                <a:effectLst/>
                <a:latin typeface="+mn-lt"/>
                <a:ea typeface="+mn-ea"/>
                <a:cs typeface="+mn-cs"/>
              </a:rPr>
              <a:t>chatbot</a:t>
            </a:r>
            <a:r>
              <a:rPr lang="es-E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En este caso vamos a llamar al agente “</a:t>
            </a:r>
            <a:r>
              <a:rPr lang="es-ES" sz="1200" kern="1200" dirty="0" err="1">
                <a:solidFill>
                  <a:schemeClr val="tx1"/>
                </a:solidFill>
                <a:effectLst/>
                <a:latin typeface="+mn-lt"/>
                <a:ea typeface="+mn-ea"/>
                <a:cs typeface="+mn-cs"/>
              </a:rPr>
              <a:t>StarterBot</a:t>
            </a:r>
            <a:r>
              <a:rPr lang="es-ES" sz="1200" kern="1200" dirty="0">
                <a:solidFill>
                  <a:schemeClr val="tx1"/>
                </a:solidFill>
                <a:effectLst/>
                <a:latin typeface="+mn-lt"/>
                <a:ea typeface="+mn-ea"/>
                <a:cs typeface="+mn-cs"/>
              </a:rPr>
              <a:t>”. En este punto también tendremos que elegir el idioma por defecto del </a:t>
            </a:r>
            <a:r>
              <a:rPr lang="es-ES" sz="1200" kern="1200" dirty="0" err="1">
                <a:solidFill>
                  <a:schemeClr val="tx1"/>
                </a:solidFill>
                <a:effectLst/>
                <a:latin typeface="+mn-lt"/>
                <a:ea typeface="+mn-ea"/>
                <a:cs typeface="+mn-cs"/>
              </a:rPr>
              <a:t>bot</a:t>
            </a:r>
            <a:r>
              <a:rPr lang="es-ES" sz="1200" kern="1200" dirty="0">
                <a:solidFill>
                  <a:schemeClr val="tx1"/>
                </a:solidFill>
                <a:effectLst/>
                <a:latin typeface="+mn-lt"/>
                <a:ea typeface="+mn-ea"/>
                <a:cs typeface="+mn-cs"/>
              </a:rPr>
              <a:t> (luego se podrán añadir más)  </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5</a:t>
            </a:fld>
            <a:endParaRPr lang="es-ES"/>
          </a:p>
        </p:txBody>
      </p:sp>
    </p:spTree>
    <p:extLst>
      <p:ext uri="{BB962C8B-B14F-4D97-AF65-F5344CB8AC3E}">
        <p14:creationId xmlns:p14="http://schemas.microsoft.com/office/powerpoint/2010/main" val="205767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Fondo para</a:t>
            </a:r>
            <a:r>
              <a:rPr lang="es-ES" baseline="0" dirty="0"/>
              <a:t> sección Versión 2</a:t>
            </a:r>
            <a:endParaRPr lang="es-ES" dirty="0"/>
          </a:p>
        </p:txBody>
      </p:sp>
      <p:sp>
        <p:nvSpPr>
          <p:cNvPr id="4" name="Marcador de número de diapositiva 3"/>
          <p:cNvSpPr>
            <a:spLocks noGrp="1"/>
          </p:cNvSpPr>
          <p:nvPr>
            <p:ph type="sldNum" sz="quarter" idx="10"/>
          </p:nvPr>
        </p:nvSpPr>
        <p:spPr/>
        <p:txBody>
          <a:bodyPr/>
          <a:lstStyle/>
          <a:p>
            <a:fld id="{22BDB223-EA76-4AFA-949F-9721550C0EE0}" type="slidenum">
              <a:rPr lang="es-ES" smtClean="0"/>
              <a:pPr/>
              <a:t>6</a:t>
            </a:fld>
            <a:endParaRPr lang="es-ES"/>
          </a:p>
        </p:txBody>
      </p:sp>
    </p:spTree>
    <p:extLst>
      <p:ext uri="{BB962C8B-B14F-4D97-AF65-F5344CB8AC3E}">
        <p14:creationId xmlns:p14="http://schemas.microsoft.com/office/powerpoint/2010/main" val="378000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nuestro caso, DialogFlow es nuestro servicio de NLP y será el encargado de predecir la intención del usuario a partir del mensaje del mismo. </a:t>
            </a:r>
          </a:p>
          <a:p>
            <a:r>
              <a:rPr lang="es-ES" sz="1200" kern="1200" dirty="0">
                <a:solidFill>
                  <a:schemeClr val="tx1"/>
                </a:solidFill>
                <a:effectLst/>
                <a:latin typeface="+mn-lt"/>
                <a:ea typeface="+mn-ea"/>
                <a:cs typeface="+mn-cs"/>
              </a:rPr>
              <a:t>Podríamos clasificar las intenciones en dos grupos: </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7</a:t>
            </a:fld>
            <a:endParaRPr lang="es-ES"/>
          </a:p>
        </p:txBody>
      </p:sp>
    </p:spTree>
    <p:extLst>
      <p:ext uri="{BB962C8B-B14F-4D97-AF65-F5344CB8AC3E}">
        <p14:creationId xmlns:p14="http://schemas.microsoft.com/office/powerpoint/2010/main" val="3550442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nuestro caso, DialogFlow es nuestro servicio de NLP y será el encargado de predecir la intención del usuario a partir del mensaje del mismo. </a:t>
            </a:r>
          </a:p>
          <a:p>
            <a:r>
              <a:rPr lang="es-ES" sz="1200" kern="1200" dirty="0">
                <a:solidFill>
                  <a:schemeClr val="tx1"/>
                </a:solidFill>
                <a:effectLst/>
                <a:latin typeface="+mn-lt"/>
                <a:ea typeface="+mn-ea"/>
                <a:cs typeface="+mn-cs"/>
              </a:rPr>
              <a:t>Podríamos clasificar las intenciones en dos grupos: </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8</a:t>
            </a:fld>
            <a:endParaRPr lang="es-ES"/>
          </a:p>
        </p:txBody>
      </p:sp>
    </p:spTree>
    <p:extLst>
      <p:ext uri="{BB962C8B-B14F-4D97-AF65-F5344CB8AC3E}">
        <p14:creationId xmlns:p14="http://schemas.microsoft.com/office/powerpoint/2010/main" val="393777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Todas estas intenciones son iguales para DialogFlow y tenemos que crearlas y  “entrenarlas”. Para ello haremos </a:t>
            </a:r>
            <a:r>
              <a:rPr lang="es-ES" sz="1200" kern="1200" dirty="0" err="1">
                <a:solidFill>
                  <a:schemeClr val="tx1"/>
                </a:solidFill>
                <a:effectLst/>
                <a:latin typeface="+mn-lt"/>
                <a:ea typeface="+mn-ea"/>
                <a:cs typeface="+mn-cs"/>
              </a:rPr>
              <a:t>click</a:t>
            </a:r>
            <a:r>
              <a:rPr lang="es-ES" sz="1200" kern="1200" dirty="0">
                <a:solidFill>
                  <a:schemeClr val="tx1"/>
                </a:solidFill>
                <a:effectLst/>
                <a:latin typeface="+mn-lt"/>
                <a:ea typeface="+mn-ea"/>
                <a:cs typeface="+mn-cs"/>
              </a:rPr>
              <a:t> sobre el botón “</a:t>
            </a:r>
            <a:r>
              <a:rPr lang="es-ES" sz="1200" kern="1200" dirty="0" err="1">
                <a:solidFill>
                  <a:schemeClr val="tx1"/>
                </a:solidFill>
                <a:effectLst/>
                <a:latin typeface="+mn-lt"/>
                <a:ea typeface="+mn-ea"/>
                <a:cs typeface="+mn-cs"/>
              </a:rPr>
              <a:t>Create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Intent</a:t>
            </a:r>
            <a:r>
              <a:rPr lang="es-E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Añadimos un nombre descriptivo a nuestra intención y pulsamos sobre el botón "</a:t>
            </a:r>
            <a:r>
              <a:rPr lang="es-ES" sz="1200" kern="1200" dirty="0" err="1">
                <a:solidFill>
                  <a:schemeClr val="tx1"/>
                </a:solidFill>
                <a:effectLst/>
                <a:latin typeface="+mn-lt"/>
                <a:ea typeface="+mn-ea"/>
                <a:cs typeface="+mn-cs"/>
              </a:rPr>
              <a:t>Save</a:t>
            </a:r>
            <a:r>
              <a:rPr lang="es-ES" sz="1200" kern="1200" dirty="0">
                <a:solidFill>
                  <a:schemeClr val="tx1"/>
                </a:solidFill>
                <a:effectLst/>
                <a:latin typeface="+mn-lt"/>
                <a:ea typeface="+mn-ea"/>
                <a:cs typeface="+mn-cs"/>
              </a:rPr>
              <a:t>” para guardar los cambios. </a:t>
            </a:r>
          </a:p>
          <a:p>
            <a:endParaRPr lang="es-ES" dirty="0"/>
          </a:p>
        </p:txBody>
      </p:sp>
      <p:sp>
        <p:nvSpPr>
          <p:cNvPr id="4" name="Marcador de número de diapositiva 3"/>
          <p:cNvSpPr>
            <a:spLocks noGrp="1"/>
          </p:cNvSpPr>
          <p:nvPr>
            <p:ph type="sldNum" sz="quarter" idx="5"/>
          </p:nvPr>
        </p:nvSpPr>
        <p:spPr/>
        <p:txBody>
          <a:bodyPr/>
          <a:lstStyle/>
          <a:p>
            <a:fld id="{22BDB223-EA76-4AFA-949F-9721550C0EE0}" type="slidenum">
              <a:rPr lang="es-ES" smtClean="0"/>
              <a:pPr/>
              <a:t>9</a:t>
            </a:fld>
            <a:endParaRPr lang="es-ES"/>
          </a:p>
        </p:txBody>
      </p:sp>
    </p:spTree>
    <p:extLst>
      <p:ext uri="{BB962C8B-B14F-4D97-AF65-F5344CB8AC3E}">
        <p14:creationId xmlns:p14="http://schemas.microsoft.com/office/powerpoint/2010/main" val="428156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rgenes (Respetar)">
    <p:spTree>
      <p:nvGrpSpPr>
        <p:cNvPr id="1" name=""/>
        <p:cNvGrpSpPr/>
        <p:nvPr/>
      </p:nvGrpSpPr>
      <p:grpSpPr>
        <a:xfrm>
          <a:off x="0" y="0"/>
          <a:ext cx="0" cy="0"/>
          <a:chOff x="0" y="0"/>
          <a:chExt cx="0" cy="0"/>
        </a:xfrm>
      </p:grpSpPr>
      <p:sp>
        <p:nvSpPr>
          <p:cNvPr id="7" name="Rectangle 6"/>
          <p:cNvSpPr/>
          <p:nvPr userDrawn="1"/>
        </p:nvSpPr>
        <p:spPr>
          <a:xfrm>
            <a:off x="0" y="0"/>
            <a:ext cx="608804"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angle 7"/>
          <p:cNvSpPr/>
          <p:nvPr userDrawn="1"/>
        </p:nvSpPr>
        <p:spPr>
          <a:xfrm>
            <a:off x="11583196" y="0"/>
            <a:ext cx="608804"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8"/>
          <p:cNvSpPr/>
          <p:nvPr userDrawn="1"/>
        </p:nvSpPr>
        <p:spPr>
          <a:xfrm>
            <a:off x="608804" y="0"/>
            <a:ext cx="11146316" cy="5892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angle 9"/>
          <p:cNvSpPr/>
          <p:nvPr userDrawn="1"/>
        </p:nvSpPr>
        <p:spPr>
          <a:xfrm>
            <a:off x="436880" y="6268720"/>
            <a:ext cx="11146316" cy="5892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9429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logo VASS ">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202" y="5931024"/>
            <a:ext cx="857249" cy="339365"/>
          </a:xfrm>
          <a:prstGeom prst="rect">
            <a:avLst/>
          </a:prstGeom>
        </p:spPr>
      </p:pic>
    </p:spTree>
    <p:extLst>
      <p:ext uri="{BB962C8B-B14F-4D97-AF65-F5344CB8AC3E}">
        <p14:creationId xmlns:p14="http://schemas.microsoft.com/office/powerpoint/2010/main" val="4412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logo VASS y Cliente">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202" y="5960867"/>
            <a:ext cx="857249" cy="339365"/>
          </a:xfrm>
          <a:prstGeom prst="rect">
            <a:avLst/>
          </a:prstGeom>
        </p:spPr>
      </p:pic>
      <p:cxnSp>
        <p:nvCxnSpPr>
          <p:cNvPr id="11" name="Conector recto 13"/>
          <p:cNvCxnSpPr/>
          <p:nvPr userDrawn="1"/>
        </p:nvCxnSpPr>
        <p:spPr>
          <a:xfrm>
            <a:off x="1642928" y="6017394"/>
            <a:ext cx="0" cy="2263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uadroTexto 2"/>
          <p:cNvSpPr txBox="1"/>
          <p:nvPr userDrawn="1"/>
        </p:nvSpPr>
        <p:spPr>
          <a:xfrm>
            <a:off x="5798917" y="6088284"/>
            <a:ext cx="5868508" cy="246221"/>
          </a:xfrm>
          <a:prstGeom prst="rect">
            <a:avLst/>
          </a:prstGeom>
          <a:noFill/>
        </p:spPr>
        <p:txBody>
          <a:bodyPr wrap="square" rtlCol="0">
            <a:spAutoFit/>
          </a:bodyPr>
          <a:lstStyle/>
          <a:p>
            <a:pPr algn="r"/>
            <a:r>
              <a:rPr lang="es-ES" sz="1000" kern="1200" dirty="0">
                <a:solidFill>
                  <a:schemeClr val="bg1">
                    <a:lumMod val="50000"/>
                  </a:schemeClr>
                </a:solidFill>
                <a:effectLst/>
                <a:latin typeface="Open Sans" panose="020B0606030504020204" pitchFamily="34" charset="0"/>
                <a:ea typeface="Open Sans" panose="020B0606030504020204" pitchFamily="34" charset="0"/>
                <a:cs typeface="Open Sans" panose="020B0606030504020204" pitchFamily="34" charset="0"/>
              </a:rPr>
              <a:t>© Grupo VASS ·  </a:t>
            </a:r>
            <a:fld id="{4DCD1340-328F-4D02-A096-DA8470B72567}" type="slidenum">
              <a:rPr lang="es-ES" sz="1000" kern="1200" smtClean="0">
                <a:solidFill>
                  <a:schemeClr val="bg1">
                    <a:lumMod val="50000"/>
                  </a:schemeClr>
                </a:solidFill>
                <a:effectLst/>
                <a:latin typeface="Open Sans" panose="020B0606030504020204" pitchFamily="34" charset="0"/>
                <a:ea typeface="Open Sans" panose="020B0606030504020204" pitchFamily="34" charset="0"/>
                <a:cs typeface="Open Sans" panose="020B0606030504020204" pitchFamily="34" charset="0"/>
              </a:rPr>
              <a:t>‹Nº›</a:t>
            </a:fld>
            <a:endParaRPr lang="es-E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499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0179" y="5899926"/>
            <a:ext cx="927294" cy="370463"/>
          </a:xfrm>
          <a:prstGeom prst="rect">
            <a:avLst/>
          </a:prstGeom>
        </p:spPr>
      </p:pic>
    </p:spTree>
    <p:extLst>
      <p:ext uri="{BB962C8B-B14F-4D97-AF65-F5344CB8AC3E}">
        <p14:creationId xmlns:p14="http://schemas.microsoft.com/office/powerpoint/2010/main" val="123920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9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jilla 24 Logos ">
    <p:spTree>
      <p:nvGrpSpPr>
        <p:cNvPr id="1" name=""/>
        <p:cNvGrpSpPr/>
        <p:nvPr/>
      </p:nvGrpSpPr>
      <p:grpSpPr>
        <a:xfrm>
          <a:off x="0" y="0"/>
          <a:ext cx="0" cy="0"/>
          <a:chOff x="0" y="0"/>
          <a:chExt cx="0" cy="0"/>
        </a:xfrm>
      </p:grpSpPr>
      <p:grpSp>
        <p:nvGrpSpPr>
          <p:cNvPr id="29" name="Grupo 28"/>
          <p:cNvGrpSpPr/>
          <p:nvPr userDrawn="1"/>
        </p:nvGrpSpPr>
        <p:grpSpPr>
          <a:xfrm>
            <a:off x="571414" y="1446504"/>
            <a:ext cx="11019826" cy="3736013"/>
            <a:chOff x="625202" y="1446504"/>
            <a:chExt cx="11019826" cy="3736013"/>
          </a:xfrm>
        </p:grpSpPr>
        <p:sp>
          <p:nvSpPr>
            <p:cNvPr id="3" name="Rectángulo 2"/>
            <p:cNvSpPr/>
            <p:nvPr userDrawn="1"/>
          </p:nvSpPr>
          <p:spPr>
            <a:xfrm>
              <a:off x="625202"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p:cNvSpPr/>
            <p:nvPr userDrawn="1"/>
          </p:nvSpPr>
          <p:spPr>
            <a:xfrm>
              <a:off x="2011481"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p:cNvSpPr/>
            <p:nvPr userDrawn="1"/>
          </p:nvSpPr>
          <p:spPr>
            <a:xfrm>
              <a:off x="3397759"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userDrawn="1"/>
          </p:nvSpPr>
          <p:spPr>
            <a:xfrm>
              <a:off x="4784037"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userDrawn="1"/>
          </p:nvSpPr>
          <p:spPr>
            <a:xfrm>
              <a:off x="6170316"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p:cNvSpPr/>
            <p:nvPr userDrawn="1"/>
          </p:nvSpPr>
          <p:spPr>
            <a:xfrm>
              <a:off x="625202"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userDrawn="1"/>
          </p:nvSpPr>
          <p:spPr>
            <a:xfrm>
              <a:off x="2011481"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p:cNvSpPr/>
            <p:nvPr userDrawn="1"/>
          </p:nvSpPr>
          <p:spPr>
            <a:xfrm>
              <a:off x="3397759"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p:cNvSpPr/>
            <p:nvPr userDrawn="1"/>
          </p:nvSpPr>
          <p:spPr>
            <a:xfrm>
              <a:off x="4784037"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userDrawn="1"/>
          </p:nvSpPr>
          <p:spPr>
            <a:xfrm>
              <a:off x="6170316"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p:cNvSpPr/>
            <p:nvPr userDrawn="1"/>
          </p:nvSpPr>
          <p:spPr>
            <a:xfrm>
              <a:off x="7556593"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userDrawn="1"/>
          </p:nvSpPr>
          <p:spPr>
            <a:xfrm>
              <a:off x="7556593"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userDrawn="1"/>
          </p:nvSpPr>
          <p:spPr>
            <a:xfrm>
              <a:off x="7556593"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15"/>
            <p:cNvSpPr/>
            <p:nvPr userDrawn="1"/>
          </p:nvSpPr>
          <p:spPr>
            <a:xfrm>
              <a:off x="625202"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p:cNvSpPr/>
            <p:nvPr userDrawn="1"/>
          </p:nvSpPr>
          <p:spPr>
            <a:xfrm>
              <a:off x="2011481"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p:cNvSpPr/>
            <p:nvPr userDrawn="1"/>
          </p:nvSpPr>
          <p:spPr>
            <a:xfrm>
              <a:off x="3397759"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p:cNvSpPr/>
            <p:nvPr userDrawn="1"/>
          </p:nvSpPr>
          <p:spPr>
            <a:xfrm>
              <a:off x="4784037"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p:cNvSpPr/>
            <p:nvPr userDrawn="1"/>
          </p:nvSpPr>
          <p:spPr>
            <a:xfrm>
              <a:off x="6170316"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p:cNvSpPr/>
            <p:nvPr userDrawn="1"/>
          </p:nvSpPr>
          <p:spPr>
            <a:xfrm>
              <a:off x="8951579" y="1447887"/>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p:cNvSpPr/>
            <p:nvPr userDrawn="1"/>
          </p:nvSpPr>
          <p:spPr>
            <a:xfrm>
              <a:off x="8951579" y="272698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22"/>
            <p:cNvSpPr/>
            <p:nvPr userDrawn="1"/>
          </p:nvSpPr>
          <p:spPr>
            <a:xfrm>
              <a:off x="8951579" y="4006082"/>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Rectángulo 23"/>
            <p:cNvSpPr/>
            <p:nvPr userDrawn="1"/>
          </p:nvSpPr>
          <p:spPr>
            <a:xfrm>
              <a:off x="10357903"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p:cNvSpPr/>
            <p:nvPr userDrawn="1"/>
          </p:nvSpPr>
          <p:spPr>
            <a:xfrm>
              <a:off x="10357903"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p:cNvSpPr/>
            <p:nvPr userDrawn="1"/>
          </p:nvSpPr>
          <p:spPr>
            <a:xfrm>
              <a:off x="10357903"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27" name="Imagen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202" y="5931024"/>
            <a:ext cx="857249" cy="339365"/>
          </a:xfrm>
          <a:prstGeom prst="rect">
            <a:avLst/>
          </a:prstGeom>
        </p:spPr>
      </p:pic>
    </p:spTree>
    <p:extLst>
      <p:ext uri="{BB962C8B-B14F-4D97-AF65-F5344CB8AC3E}">
        <p14:creationId xmlns:p14="http://schemas.microsoft.com/office/powerpoint/2010/main" val="253833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jilla 21 logos">
    <p:spTree>
      <p:nvGrpSpPr>
        <p:cNvPr id="1" name=""/>
        <p:cNvGrpSpPr/>
        <p:nvPr/>
      </p:nvGrpSpPr>
      <p:grpSpPr>
        <a:xfrm>
          <a:off x="0" y="0"/>
          <a:ext cx="0" cy="0"/>
          <a:chOff x="0" y="0"/>
          <a:chExt cx="0" cy="0"/>
        </a:xfrm>
      </p:grpSpPr>
      <p:pic>
        <p:nvPicPr>
          <p:cNvPr id="27" name="Imagen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202" y="5931024"/>
            <a:ext cx="857249" cy="339365"/>
          </a:xfrm>
          <a:prstGeom prst="rect">
            <a:avLst/>
          </a:prstGeom>
        </p:spPr>
      </p:pic>
      <p:grpSp>
        <p:nvGrpSpPr>
          <p:cNvPr id="67" name="Grupo 66"/>
          <p:cNvGrpSpPr/>
          <p:nvPr userDrawn="1"/>
        </p:nvGrpSpPr>
        <p:grpSpPr>
          <a:xfrm>
            <a:off x="564510" y="1446504"/>
            <a:ext cx="11018686" cy="3734630"/>
            <a:chOff x="564510" y="1446504"/>
            <a:chExt cx="10727361" cy="3734630"/>
          </a:xfrm>
        </p:grpSpPr>
        <p:sp>
          <p:nvSpPr>
            <p:cNvPr id="68" name="Rectángulo 67"/>
            <p:cNvSpPr/>
            <p:nvPr userDrawn="1"/>
          </p:nvSpPr>
          <p:spPr>
            <a:xfrm>
              <a:off x="564510" y="1446504"/>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Rectángulo 68"/>
            <p:cNvSpPr/>
            <p:nvPr userDrawn="1"/>
          </p:nvSpPr>
          <p:spPr>
            <a:xfrm>
              <a:off x="2112812" y="1446504"/>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Rectángulo 69"/>
            <p:cNvSpPr/>
            <p:nvPr userDrawn="1"/>
          </p:nvSpPr>
          <p:spPr>
            <a:xfrm>
              <a:off x="3661112" y="1446504"/>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Rectángulo 70"/>
            <p:cNvSpPr/>
            <p:nvPr userDrawn="1"/>
          </p:nvSpPr>
          <p:spPr>
            <a:xfrm>
              <a:off x="5209411" y="1446504"/>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Rectángulo 71"/>
            <p:cNvSpPr/>
            <p:nvPr userDrawn="1"/>
          </p:nvSpPr>
          <p:spPr>
            <a:xfrm>
              <a:off x="6757713" y="1446504"/>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Rectángulo 72"/>
            <p:cNvSpPr/>
            <p:nvPr userDrawn="1"/>
          </p:nvSpPr>
          <p:spPr>
            <a:xfrm>
              <a:off x="564510" y="2725601"/>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Rectángulo 73"/>
            <p:cNvSpPr/>
            <p:nvPr userDrawn="1"/>
          </p:nvSpPr>
          <p:spPr>
            <a:xfrm>
              <a:off x="2112812" y="2725601"/>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5" name="Rectángulo 74"/>
            <p:cNvSpPr/>
            <p:nvPr userDrawn="1"/>
          </p:nvSpPr>
          <p:spPr>
            <a:xfrm>
              <a:off x="3661112" y="2725601"/>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Rectángulo 75"/>
            <p:cNvSpPr/>
            <p:nvPr userDrawn="1"/>
          </p:nvSpPr>
          <p:spPr>
            <a:xfrm>
              <a:off x="5209411" y="2725601"/>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Rectángulo 76"/>
            <p:cNvSpPr/>
            <p:nvPr userDrawn="1"/>
          </p:nvSpPr>
          <p:spPr>
            <a:xfrm>
              <a:off x="6757713" y="2725601"/>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Rectángulo 77"/>
            <p:cNvSpPr/>
            <p:nvPr userDrawn="1"/>
          </p:nvSpPr>
          <p:spPr>
            <a:xfrm>
              <a:off x="8306013" y="1446504"/>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Rectángulo 78"/>
            <p:cNvSpPr/>
            <p:nvPr userDrawn="1"/>
          </p:nvSpPr>
          <p:spPr>
            <a:xfrm>
              <a:off x="8306013" y="2725601"/>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Rectángulo 79"/>
            <p:cNvSpPr/>
            <p:nvPr userDrawn="1"/>
          </p:nvSpPr>
          <p:spPr>
            <a:xfrm>
              <a:off x="8306013" y="4004699"/>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Rectángulo 80"/>
            <p:cNvSpPr/>
            <p:nvPr userDrawn="1"/>
          </p:nvSpPr>
          <p:spPr>
            <a:xfrm>
              <a:off x="564510" y="4004699"/>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81"/>
            <p:cNvSpPr/>
            <p:nvPr userDrawn="1"/>
          </p:nvSpPr>
          <p:spPr>
            <a:xfrm>
              <a:off x="2112811" y="4004699"/>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82"/>
            <p:cNvSpPr/>
            <p:nvPr userDrawn="1"/>
          </p:nvSpPr>
          <p:spPr>
            <a:xfrm>
              <a:off x="3661112" y="4004699"/>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Rectángulo 83"/>
            <p:cNvSpPr/>
            <p:nvPr userDrawn="1"/>
          </p:nvSpPr>
          <p:spPr>
            <a:xfrm>
              <a:off x="5209411" y="4004699"/>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Rectángulo 84"/>
            <p:cNvSpPr/>
            <p:nvPr userDrawn="1"/>
          </p:nvSpPr>
          <p:spPr>
            <a:xfrm>
              <a:off x="6757711" y="4004699"/>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Rectángulo 85"/>
            <p:cNvSpPr/>
            <p:nvPr userDrawn="1"/>
          </p:nvSpPr>
          <p:spPr>
            <a:xfrm>
              <a:off x="9854313" y="1446504"/>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Rectángulo 86"/>
            <p:cNvSpPr/>
            <p:nvPr userDrawn="1"/>
          </p:nvSpPr>
          <p:spPr>
            <a:xfrm>
              <a:off x="9854313" y="2725601"/>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Rectángulo 87"/>
            <p:cNvSpPr/>
            <p:nvPr userDrawn="1"/>
          </p:nvSpPr>
          <p:spPr>
            <a:xfrm>
              <a:off x="9854313" y="4004699"/>
              <a:ext cx="1437558"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96578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jilla 18 logos">
    <p:spTree>
      <p:nvGrpSpPr>
        <p:cNvPr id="1" name=""/>
        <p:cNvGrpSpPr/>
        <p:nvPr/>
      </p:nvGrpSpPr>
      <p:grpSpPr>
        <a:xfrm>
          <a:off x="0" y="0"/>
          <a:ext cx="0" cy="0"/>
          <a:chOff x="0" y="0"/>
          <a:chExt cx="0" cy="0"/>
        </a:xfrm>
      </p:grpSpPr>
      <p:pic>
        <p:nvPicPr>
          <p:cNvPr id="27" name="Imagen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202" y="5931024"/>
            <a:ext cx="857249" cy="339365"/>
          </a:xfrm>
          <a:prstGeom prst="rect">
            <a:avLst/>
          </a:prstGeom>
        </p:spPr>
      </p:pic>
      <p:grpSp>
        <p:nvGrpSpPr>
          <p:cNvPr id="53" name="Grupo 52"/>
          <p:cNvGrpSpPr/>
          <p:nvPr userDrawn="1"/>
        </p:nvGrpSpPr>
        <p:grpSpPr>
          <a:xfrm>
            <a:off x="571414" y="1446504"/>
            <a:ext cx="11033212" cy="3734630"/>
            <a:chOff x="571414" y="1446504"/>
            <a:chExt cx="8218516" cy="3734630"/>
          </a:xfrm>
        </p:grpSpPr>
        <p:sp>
          <p:nvSpPr>
            <p:cNvPr id="54" name="Rectángulo 53"/>
            <p:cNvSpPr/>
            <p:nvPr userDrawn="1"/>
          </p:nvSpPr>
          <p:spPr>
            <a:xfrm>
              <a:off x="571414"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Rectángulo 54"/>
            <p:cNvSpPr/>
            <p:nvPr userDrawn="1"/>
          </p:nvSpPr>
          <p:spPr>
            <a:xfrm>
              <a:off x="1957693"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Rectángulo 55"/>
            <p:cNvSpPr/>
            <p:nvPr userDrawn="1"/>
          </p:nvSpPr>
          <p:spPr>
            <a:xfrm>
              <a:off x="3343971"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Rectángulo 56"/>
            <p:cNvSpPr/>
            <p:nvPr userDrawn="1"/>
          </p:nvSpPr>
          <p:spPr>
            <a:xfrm>
              <a:off x="4730249"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Rectángulo 57"/>
            <p:cNvSpPr/>
            <p:nvPr userDrawn="1"/>
          </p:nvSpPr>
          <p:spPr>
            <a:xfrm>
              <a:off x="6116528"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Rectángulo 58"/>
            <p:cNvSpPr/>
            <p:nvPr userDrawn="1"/>
          </p:nvSpPr>
          <p:spPr>
            <a:xfrm>
              <a:off x="571414"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Rectángulo 59"/>
            <p:cNvSpPr/>
            <p:nvPr userDrawn="1"/>
          </p:nvSpPr>
          <p:spPr>
            <a:xfrm>
              <a:off x="1957693"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Rectángulo 60"/>
            <p:cNvSpPr/>
            <p:nvPr userDrawn="1"/>
          </p:nvSpPr>
          <p:spPr>
            <a:xfrm>
              <a:off x="3343971"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Rectángulo 61"/>
            <p:cNvSpPr/>
            <p:nvPr userDrawn="1"/>
          </p:nvSpPr>
          <p:spPr>
            <a:xfrm>
              <a:off x="4730249"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Rectángulo 62"/>
            <p:cNvSpPr/>
            <p:nvPr userDrawn="1"/>
          </p:nvSpPr>
          <p:spPr>
            <a:xfrm>
              <a:off x="6116528"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Rectángulo 63"/>
            <p:cNvSpPr/>
            <p:nvPr userDrawn="1"/>
          </p:nvSpPr>
          <p:spPr>
            <a:xfrm>
              <a:off x="7502805" y="1446504"/>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Rectángulo 64"/>
            <p:cNvSpPr/>
            <p:nvPr userDrawn="1"/>
          </p:nvSpPr>
          <p:spPr>
            <a:xfrm>
              <a:off x="7502805" y="2725601"/>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Rectángulo 65"/>
            <p:cNvSpPr/>
            <p:nvPr userDrawn="1"/>
          </p:nvSpPr>
          <p:spPr>
            <a:xfrm>
              <a:off x="7502805"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Rectángulo 66"/>
            <p:cNvSpPr/>
            <p:nvPr userDrawn="1"/>
          </p:nvSpPr>
          <p:spPr>
            <a:xfrm>
              <a:off x="571414"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Rectángulo 67"/>
            <p:cNvSpPr/>
            <p:nvPr userDrawn="1"/>
          </p:nvSpPr>
          <p:spPr>
            <a:xfrm>
              <a:off x="1957693"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Rectángulo 68"/>
            <p:cNvSpPr/>
            <p:nvPr userDrawn="1"/>
          </p:nvSpPr>
          <p:spPr>
            <a:xfrm>
              <a:off x="3343971"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Rectángulo 69"/>
            <p:cNvSpPr/>
            <p:nvPr userDrawn="1"/>
          </p:nvSpPr>
          <p:spPr>
            <a:xfrm>
              <a:off x="4730249"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Rectángulo 70"/>
            <p:cNvSpPr/>
            <p:nvPr userDrawn="1"/>
          </p:nvSpPr>
          <p:spPr>
            <a:xfrm>
              <a:off x="6116528" y="4004699"/>
              <a:ext cx="1287125" cy="117643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1300675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5202" y="5960867"/>
            <a:ext cx="857249" cy="339365"/>
          </a:xfrm>
          <a:prstGeom prst="rect">
            <a:avLst/>
          </a:prstGeom>
        </p:spPr>
      </p:pic>
      <p:cxnSp>
        <p:nvCxnSpPr>
          <p:cNvPr id="5" name="Conector recto 13"/>
          <p:cNvCxnSpPr/>
          <p:nvPr/>
        </p:nvCxnSpPr>
        <p:spPr>
          <a:xfrm>
            <a:off x="1642928" y="6017394"/>
            <a:ext cx="0" cy="2263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CuadroTexto 2"/>
          <p:cNvSpPr txBox="1"/>
          <p:nvPr userDrawn="1"/>
        </p:nvSpPr>
        <p:spPr>
          <a:xfrm>
            <a:off x="5798917" y="6088284"/>
            <a:ext cx="5868508" cy="246221"/>
          </a:xfrm>
          <a:prstGeom prst="rect">
            <a:avLst/>
          </a:prstGeom>
          <a:noFill/>
        </p:spPr>
        <p:txBody>
          <a:bodyPr wrap="square" rtlCol="0">
            <a:spAutoFit/>
          </a:bodyPr>
          <a:lstStyle/>
          <a:p>
            <a:pPr algn="r"/>
            <a:r>
              <a:rPr lang="es-ES" sz="1000" kern="1200" dirty="0">
                <a:solidFill>
                  <a:schemeClr val="bg1">
                    <a:lumMod val="50000"/>
                  </a:schemeClr>
                </a:solidFill>
                <a:effectLst/>
                <a:latin typeface="Open Sans" panose="020B0606030504020204" pitchFamily="34" charset="0"/>
                <a:ea typeface="Open Sans" panose="020B0606030504020204" pitchFamily="34" charset="0"/>
                <a:cs typeface="Open Sans" panose="020B0606030504020204" pitchFamily="34" charset="0"/>
              </a:rPr>
              <a:t>© Grupo VASS ·  </a:t>
            </a:r>
            <a:fld id="{4DCD1340-328F-4D02-A096-DA8470B72567}" type="slidenum">
              <a:rPr lang="es-ES" sz="1000" kern="1200" smtClean="0">
                <a:solidFill>
                  <a:schemeClr val="bg1">
                    <a:lumMod val="50000"/>
                  </a:schemeClr>
                </a:solidFill>
                <a:effectLst/>
                <a:latin typeface="Open Sans" panose="020B0606030504020204" pitchFamily="34" charset="0"/>
                <a:ea typeface="Open Sans" panose="020B0606030504020204" pitchFamily="34" charset="0"/>
                <a:cs typeface="Open Sans" panose="020B0606030504020204" pitchFamily="34" charset="0"/>
              </a:rPr>
              <a:t>‹Nº›</a:t>
            </a:fld>
            <a:endParaRPr lang="es-ES" sz="10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9414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613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3" r:id="rId4"/>
    <p:sldLayoutId id="2147483650" r:id="rId5"/>
    <p:sldLayoutId id="2147483654" r:id="rId6"/>
    <p:sldLayoutId id="2147483656" r:id="rId7"/>
    <p:sldLayoutId id="2147483655"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jorgeVass/starterBot.git"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jorgeVass/starterBot.git"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jorgeVass/starterBot.git"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3732723" y="2954110"/>
            <a:ext cx="4726615" cy="707886"/>
          </a:xfrm>
          <a:prstGeom prst="rect">
            <a:avLst/>
          </a:prstGeom>
          <a:noFill/>
        </p:spPr>
        <p:txBody>
          <a:bodyPr wrap="none" rtlCol="0" anchor="t">
            <a:spAutoFit/>
          </a:bodyPr>
          <a:lstStyle/>
          <a:p>
            <a:pPr algn="ctr"/>
            <a:r>
              <a:rPr lang="es-ES" sz="4000" dirty="0">
                <a:solidFill>
                  <a:srgbClr val="002855"/>
                </a:solidFill>
                <a:latin typeface="Caecilia LT Std Light"/>
              </a:rPr>
              <a:t>Formación </a:t>
            </a:r>
            <a:r>
              <a:rPr lang="es-ES" sz="4000" dirty="0" err="1">
                <a:solidFill>
                  <a:srgbClr val="002855"/>
                </a:solidFill>
                <a:latin typeface="Caecilia LT Std Light"/>
              </a:rPr>
              <a:t>Dialogflow</a:t>
            </a:r>
            <a:endParaRPr lang="es-ES" sz="4000" dirty="0">
              <a:solidFill>
                <a:srgbClr val="002855"/>
              </a:solidFill>
              <a:latin typeface="Caecilia LT Std Light"/>
            </a:endParaRPr>
          </a:p>
        </p:txBody>
      </p:sp>
      <p:grpSp>
        <p:nvGrpSpPr>
          <p:cNvPr id="9" name="Grupo 8"/>
          <p:cNvGrpSpPr/>
          <p:nvPr/>
        </p:nvGrpSpPr>
        <p:grpSpPr>
          <a:xfrm>
            <a:off x="4417853" y="1268811"/>
            <a:ext cx="1574558" cy="548802"/>
            <a:chOff x="4100101" y="1407204"/>
            <a:chExt cx="1574558" cy="548802"/>
          </a:xfrm>
        </p:grpSpPr>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0101" y="1407204"/>
              <a:ext cx="1386299" cy="548802"/>
            </a:xfrm>
            <a:prstGeom prst="rect">
              <a:avLst/>
            </a:prstGeom>
          </p:spPr>
        </p:pic>
        <p:cxnSp>
          <p:nvCxnSpPr>
            <p:cNvPr id="3" name="Conector recto 2"/>
            <p:cNvCxnSpPr/>
            <p:nvPr/>
          </p:nvCxnSpPr>
          <p:spPr>
            <a:xfrm>
              <a:off x="5674659" y="1573306"/>
              <a:ext cx="0" cy="3692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3" name="Imagen 10"/>
          <p:cNvPicPr/>
          <p:nvPr/>
        </p:nvPicPr>
        <p:blipFill>
          <a:blip r:embed="rId5" cstate="print"/>
          <a:srcRect/>
          <a:stretch>
            <a:fillRect/>
          </a:stretch>
        </p:blipFill>
        <p:spPr bwMode="auto">
          <a:xfrm>
            <a:off x="4931379" y="5148749"/>
            <a:ext cx="2294065" cy="1137724"/>
          </a:xfrm>
          <a:prstGeom prst="rect">
            <a:avLst/>
          </a:prstGeom>
          <a:noFill/>
          <a:ln w="9525">
            <a:noFill/>
            <a:miter lim="800000"/>
            <a:headEnd/>
            <a:tailEnd/>
          </a:ln>
        </p:spPr>
      </p:pic>
      <p:sp>
        <p:nvSpPr>
          <p:cNvPr id="10" name="Rectángulo 9"/>
          <p:cNvSpPr/>
          <p:nvPr/>
        </p:nvSpPr>
        <p:spPr>
          <a:xfrm>
            <a:off x="7225444" y="4662643"/>
            <a:ext cx="421910" cy="261610"/>
          </a:xfrm>
          <a:prstGeom prst="rect">
            <a:avLst/>
          </a:prstGeom>
        </p:spPr>
        <p:txBody>
          <a:bodyPr wrap="none">
            <a:spAutoFit/>
          </a:bodyPr>
          <a:lstStyle/>
          <a:p>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14" name="Imagen 13" descr="C:\Users\elena.almeida\AppData\Local\Microsoft\Windows\INetCache\Content.Word\30900 DEV Color.png">
            <a:extLst>
              <a:ext uri="{FF2B5EF4-FFF2-40B4-BE49-F238E27FC236}">
                <a16:creationId xmlns:a16="http://schemas.microsoft.com/office/drawing/2014/main" id="{81820572-F0F6-4A90-99BE-5796EE46927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1379" y="4660836"/>
            <a:ext cx="2294065" cy="443204"/>
          </a:xfrm>
          <a:prstGeom prst="rect">
            <a:avLst/>
          </a:prstGeom>
          <a:noFill/>
          <a:ln>
            <a:noFill/>
          </a:ln>
        </p:spPr>
      </p:pic>
    </p:spTree>
    <p:extLst>
      <p:ext uri="{BB962C8B-B14F-4D97-AF65-F5344CB8AC3E}">
        <p14:creationId xmlns:p14="http://schemas.microsoft.com/office/powerpoint/2010/main" val="217716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adroTexto 53"/>
          <p:cNvSpPr txBox="1"/>
          <p:nvPr/>
        </p:nvSpPr>
        <p:spPr>
          <a:xfrm>
            <a:off x="530914" y="494819"/>
            <a:ext cx="10658454" cy="369332"/>
          </a:xfrm>
          <a:prstGeom prst="rect">
            <a:avLst/>
          </a:prstGeom>
          <a:noFill/>
        </p:spPr>
        <p:txBody>
          <a:bodyPr wrap="square" rtlCol="0">
            <a:spAutoFit/>
          </a:bodyPr>
          <a:lstStyle/>
          <a:p>
            <a:pPr lvl="0"/>
            <a:r>
              <a:rPr lang="es-ES" dirty="0">
                <a:solidFill>
                  <a:schemeClr val="bg1">
                    <a:lumMod val="65000"/>
                  </a:schemeClr>
                </a:solidFill>
                <a:latin typeface="+mj-lt"/>
              </a:rPr>
              <a:t>2 | </a:t>
            </a:r>
            <a:r>
              <a:rPr lang="es-ES" dirty="0" err="1">
                <a:solidFill>
                  <a:schemeClr val="bg1">
                    <a:lumMod val="65000"/>
                  </a:schemeClr>
                </a:solidFill>
                <a:latin typeface="+mj-lt"/>
              </a:rPr>
              <a:t>Intents</a:t>
            </a:r>
            <a:endParaRPr lang="es-ES" dirty="0">
              <a:solidFill>
                <a:prstClr val="black">
                  <a:lumMod val="65000"/>
                  <a:lumOff val="35000"/>
                </a:prstClr>
              </a:solidFill>
              <a:latin typeface="Caecilia LT Std Roman" panose="02060503050505020204" pitchFamily="18" charset="0"/>
            </a:endParaRPr>
          </a:p>
        </p:txBody>
      </p:sp>
      <p:pic>
        <p:nvPicPr>
          <p:cNvPr id="5" name="picture" descr="C:\Users\jorge.rueda\AppData\Local\Packages\Microsoft.Office.Desktop_8wekyb3d8bbwe\AC\INetCache\Content.MSO\1FBC42D5.tmp">
            <a:extLst>
              <a:ext uri="{FF2B5EF4-FFF2-40B4-BE49-F238E27FC236}">
                <a16:creationId xmlns:a16="http://schemas.microsoft.com/office/drawing/2014/main" id="{69091300-45B1-477C-8ACB-8D811291BB1F}"/>
              </a:ext>
            </a:extLst>
          </p:cNvPr>
          <p:cNvPicPr/>
          <p:nvPr/>
        </p:nvPicPr>
        <p:blipFill>
          <a:blip r:embed="rId3">
            <a:extLst>
              <a:ext uri="{28A0092B-C50C-407E-A947-70E740481C1C}">
                <a14:useLocalDpi xmlns:a14="http://schemas.microsoft.com/office/drawing/2010/main" val="0"/>
              </a:ext>
            </a:extLst>
          </a:blip>
          <a:stretch>
            <a:fillRect/>
          </a:stretch>
        </p:blipFill>
        <p:spPr>
          <a:xfrm>
            <a:off x="530914" y="1810275"/>
            <a:ext cx="4776148" cy="1921350"/>
          </a:xfrm>
          <a:prstGeom prst="rect">
            <a:avLst/>
          </a:prstGeom>
        </p:spPr>
      </p:pic>
      <p:sp>
        <p:nvSpPr>
          <p:cNvPr id="8" name="CuadroTexto 7">
            <a:extLst>
              <a:ext uri="{FF2B5EF4-FFF2-40B4-BE49-F238E27FC236}">
                <a16:creationId xmlns:a16="http://schemas.microsoft.com/office/drawing/2014/main" id="{95D64BE9-872B-4B6C-A584-57EBFCA35A5C}"/>
              </a:ext>
            </a:extLst>
          </p:cNvPr>
          <p:cNvSpPr txBox="1"/>
          <p:nvPr/>
        </p:nvSpPr>
        <p:spPr>
          <a:xfrm>
            <a:off x="530913" y="1011881"/>
            <a:ext cx="9635551" cy="650664"/>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Las “Training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Phrases</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son las frases que se espera que escriba el usuario cuando intente realizar una acción y que activaran la intención</a:t>
            </a:r>
          </a:p>
        </p:txBody>
      </p:sp>
      <p:pic>
        <p:nvPicPr>
          <p:cNvPr id="9" name="picture" descr="C:\Users\jorge.rueda\AppData\Local\Packages\Microsoft.Office.Desktop_8wekyb3d8bbwe\AC\INetCache\Content.MSO\5CFE10AB.tmp">
            <a:extLst>
              <a:ext uri="{FF2B5EF4-FFF2-40B4-BE49-F238E27FC236}">
                <a16:creationId xmlns:a16="http://schemas.microsoft.com/office/drawing/2014/main" id="{77F4CD08-0F97-4B7A-A802-81424650C1FA}"/>
              </a:ext>
            </a:extLst>
          </p:cNvPr>
          <p:cNvPicPr/>
          <p:nvPr/>
        </p:nvPicPr>
        <p:blipFill>
          <a:blip r:embed="rId4">
            <a:extLst>
              <a:ext uri="{28A0092B-C50C-407E-A947-70E740481C1C}">
                <a14:useLocalDpi xmlns:a14="http://schemas.microsoft.com/office/drawing/2010/main" val="0"/>
              </a:ext>
            </a:extLst>
          </a:blip>
          <a:stretch>
            <a:fillRect/>
          </a:stretch>
        </p:blipFill>
        <p:spPr>
          <a:xfrm>
            <a:off x="5535174" y="1679629"/>
            <a:ext cx="5171617" cy="2072778"/>
          </a:xfrm>
          <a:prstGeom prst="rect">
            <a:avLst/>
          </a:prstGeom>
        </p:spPr>
      </p:pic>
    </p:spTree>
    <p:extLst>
      <p:ext uri="{BB962C8B-B14F-4D97-AF65-F5344CB8AC3E}">
        <p14:creationId xmlns:p14="http://schemas.microsoft.com/office/powerpoint/2010/main" val="304087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2937724" y="480316"/>
            <a:ext cx="617770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0" i="0" u="none" strike="noStrike" kern="1200" cap="none" spc="0" normalizeH="0" baseline="0" noProof="0" dirty="0">
                <a:ln>
                  <a:noFill/>
                </a:ln>
                <a:solidFill>
                  <a:srgbClr val="70BBE2"/>
                </a:solidFill>
                <a:effectLst/>
                <a:uLnTx/>
                <a:uFillTx/>
                <a:latin typeface="Caecilia LT Std Roman" panose="02060503050505020204" pitchFamily="18" charset="0"/>
                <a:ea typeface="+mn-ea"/>
                <a:cs typeface="+mn-cs"/>
              </a:rPr>
              <a:t>Ejercicio</a:t>
            </a:r>
          </a:p>
        </p:txBody>
      </p:sp>
      <p:cxnSp>
        <p:nvCxnSpPr>
          <p:cNvPr id="5" name="Conector recto 4"/>
          <p:cNvCxnSpPr/>
          <p:nvPr/>
        </p:nvCxnSpPr>
        <p:spPr>
          <a:xfrm>
            <a:off x="2804986" y="480316"/>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BB66F345-3F1A-4B1B-98CD-EE184DE3A0A3}"/>
              </a:ext>
            </a:extLst>
          </p:cNvPr>
          <p:cNvSpPr txBox="1"/>
          <p:nvPr/>
        </p:nvSpPr>
        <p:spPr>
          <a:xfrm>
            <a:off x="4428163" y="2274838"/>
            <a:ext cx="5969284" cy="2308324"/>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bg1"/>
                </a:solidFill>
              </a:rPr>
              <a:t>Crear una intención que se llame </a:t>
            </a:r>
            <a:r>
              <a:rPr lang="es-ES" dirty="0" err="1">
                <a:solidFill>
                  <a:schemeClr val="accent4"/>
                </a:solidFill>
              </a:rPr>
              <a:t>CheckOrderStatus</a:t>
            </a:r>
            <a:r>
              <a:rPr lang="es-ES" dirty="0">
                <a:solidFill>
                  <a:schemeClr val="bg1"/>
                </a:solidFill>
              </a:rPr>
              <a:t> que se active con frases tipo : “</a:t>
            </a:r>
            <a:r>
              <a:rPr lang="es-ES" dirty="0">
                <a:solidFill>
                  <a:schemeClr val="accent6"/>
                </a:solidFill>
              </a:rPr>
              <a:t>quiero saber el estado de mi pedido</a:t>
            </a:r>
            <a:r>
              <a:rPr lang="es-ES" dirty="0">
                <a:solidFill>
                  <a:schemeClr val="bg1"/>
                </a:solidFill>
              </a:rPr>
              <a:t>”</a:t>
            </a:r>
          </a:p>
          <a:p>
            <a:pPr marL="285750" indent="-285750">
              <a:buFont typeface="Arial" panose="020B0604020202020204" pitchFamily="34" charset="0"/>
              <a:buChar char="•"/>
            </a:pPr>
            <a:endParaRPr lang="es-ES" dirty="0">
              <a:solidFill>
                <a:schemeClr val="bg1"/>
              </a:solidFill>
            </a:endParaRPr>
          </a:p>
          <a:p>
            <a:pPr marL="285750" indent="-285750">
              <a:buFont typeface="Arial" panose="020B0604020202020204" pitchFamily="34" charset="0"/>
              <a:buChar char="•"/>
            </a:pPr>
            <a:endParaRPr lang="es-ES" dirty="0">
              <a:solidFill>
                <a:schemeClr val="bg1"/>
              </a:solidFill>
            </a:endParaRPr>
          </a:p>
          <a:p>
            <a:endParaRPr lang="es-ES" dirty="0">
              <a:solidFill>
                <a:schemeClr val="bg1"/>
              </a:solidFill>
            </a:endParaRPr>
          </a:p>
          <a:p>
            <a:pPr marL="285750" indent="-285750">
              <a:buFont typeface="Arial" panose="020B0604020202020204" pitchFamily="34" charset="0"/>
              <a:buChar char="•"/>
            </a:pPr>
            <a:r>
              <a:rPr lang="es-ES" dirty="0">
                <a:solidFill>
                  <a:schemeClr val="bg1"/>
                </a:solidFill>
              </a:rPr>
              <a:t>Crear otra intención que se llame </a:t>
            </a:r>
            <a:r>
              <a:rPr lang="es-ES" dirty="0" err="1">
                <a:solidFill>
                  <a:schemeClr val="accent4"/>
                </a:solidFill>
              </a:rPr>
              <a:t>CancelOrder</a:t>
            </a:r>
            <a:r>
              <a:rPr lang="es-ES" dirty="0">
                <a:solidFill>
                  <a:schemeClr val="bg1"/>
                </a:solidFill>
              </a:rPr>
              <a:t> que se active con frases tipo: “</a:t>
            </a:r>
            <a:r>
              <a:rPr lang="es-ES" dirty="0">
                <a:solidFill>
                  <a:schemeClr val="accent6"/>
                </a:solidFill>
              </a:rPr>
              <a:t>quiero cancelar mi pedido</a:t>
            </a:r>
            <a:r>
              <a:rPr lang="es-ES" dirty="0">
                <a:solidFill>
                  <a:schemeClr val="bg1"/>
                </a:solidFill>
              </a:rPr>
              <a:t>”</a:t>
            </a:r>
          </a:p>
        </p:txBody>
      </p:sp>
    </p:spTree>
    <p:extLst>
      <p:ext uri="{BB962C8B-B14F-4D97-AF65-F5344CB8AC3E}">
        <p14:creationId xmlns:p14="http://schemas.microsoft.com/office/powerpoint/2010/main" val="340454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4766523" y="3166941"/>
            <a:ext cx="6177702" cy="707886"/>
          </a:xfrm>
          <a:prstGeom prst="rect">
            <a:avLst/>
          </a:prstGeom>
          <a:noFill/>
        </p:spPr>
        <p:txBody>
          <a:bodyPr wrap="square" rtlCol="0">
            <a:spAutoFit/>
          </a:bodyPr>
          <a:lstStyle/>
          <a:p>
            <a:r>
              <a:rPr lang="es-ES" sz="4000" dirty="0" err="1">
                <a:solidFill>
                  <a:srgbClr val="70BBE2"/>
                </a:solidFill>
                <a:latin typeface="Caecilia LT Std Roman" panose="02060503050505020204" pitchFamily="18" charset="0"/>
              </a:rPr>
              <a:t>Testing</a:t>
            </a:r>
            <a:endParaRPr lang="es-ES" sz="4000" dirty="0">
              <a:solidFill>
                <a:srgbClr val="70BBE2"/>
              </a:solidFill>
              <a:latin typeface="Caecilia LT Std Roman" panose="02060503050505020204" pitchFamily="18" charset="0"/>
            </a:endParaRPr>
          </a:p>
        </p:txBody>
      </p:sp>
      <p:sp>
        <p:nvSpPr>
          <p:cNvPr id="8" name="CuadroTexto 7"/>
          <p:cNvSpPr txBox="1"/>
          <p:nvPr/>
        </p:nvSpPr>
        <p:spPr>
          <a:xfrm>
            <a:off x="4075424" y="3185361"/>
            <a:ext cx="365768" cy="707886"/>
          </a:xfrm>
          <a:prstGeom prst="rect">
            <a:avLst/>
          </a:prstGeom>
          <a:noFill/>
        </p:spPr>
        <p:txBody>
          <a:bodyPr wrap="square" rtlCol="0">
            <a:spAutoFit/>
          </a:bodyPr>
          <a:lstStyle/>
          <a:p>
            <a:r>
              <a:rPr lang="es-ES" sz="4000" dirty="0">
                <a:solidFill>
                  <a:srgbClr val="70BBE2"/>
                </a:solidFill>
                <a:latin typeface="Caecilia LT Std Roman" panose="02060503050505020204" pitchFamily="18" charset="0"/>
              </a:rPr>
              <a:t>3</a:t>
            </a:r>
          </a:p>
        </p:txBody>
      </p:sp>
      <p:cxnSp>
        <p:nvCxnSpPr>
          <p:cNvPr id="5" name="Conector recto 4"/>
          <p:cNvCxnSpPr/>
          <p:nvPr/>
        </p:nvCxnSpPr>
        <p:spPr>
          <a:xfrm>
            <a:off x="4633785" y="3166941"/>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64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pPr lvl="0"/>
            <a:r>
              <a:rPr lang="es-ES" dirty="0">
                <a:solidFill>
                  <a:schemeClr val="bg1">
                    <a:lumMod val="65000"/>
                  </a:schemeClr>
                </a:solidFill>
                <a:latin typeface="+mj-lt"/>
              </a:rPr>
              <a:t>3 | </a:t>
            </a:r>
            <a:r>
              <a:rPr lang="es-ES" dirty="0" err="1">
                <a:solidFill>
                  <a:schemeClr val="bg1">
                    <a:lumMod val="65000"/>
                  </a:schemeClr>
                </a:solidFill>
                <a:latin typeface="+mj-lt"/>
              </a:rPr>
              <a:t>Testing</a:t>
            </a:r>
            <a:endParaRPr lang="es-ES" dirty="0">
              <a:solidFill>
                <a:prstClr val="black">
                  <a:lumMod val="65000"/>
                  <a:lumOff val="35000"/>
                </a:prstClr>
              </a:solidFill>
              <a:latin typeface="Caecilia LT Std Roman" panose="02060503050505020204" pitchFamily="18" charset="0"/>
            </a:endParaRPr>
          </a:p>
        </p:txBody>
      </p:sp>
      <p:sp>
        <p:nvSpPr>
          <p:cNvPr id="3" name="CuadroTexto 2">
            <a:extLst>
              <a:ext uri="{FF2B5EF4-FFF2-40B4-BE49-F238E27FC236}">
                <a16:creationId xmlns:a16="http://schemas.microsoft.com/office/drawing/2014/main" id="{923935F6-3AED-4F02-B924-AF17054905F9}"/>
              </a:ext>
            </a:extLst>
          </p:cNvPr>
          <p:cNvSpPr txBox="1"/>
          <p:nvPr/>
        </p:nvSpPr>
        <p:spPr>
          <a:xfrm>
            <a:off x="530914" y="1011881"/>
            <a:ext cx="5977952" cy="1255408"/>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comprobar el comportamiento del Bot según lo que le vamos enseñando, DialogFlow nos proporciona la Pestaña “Try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now</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en la parte derecha de la web donde podremos escribir al Bot como si fuésemos un usuario.</a:t>
            </a:r>
          </a:p>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Si escribimos ‘Hola’, el Bot detectará la intención saludo: </a:t>
            </a:r>
          </a:p>
        </p:txBody>
      </p:sp>
      <p:pic>
        <p:nvPicPr>
          <p:cNvPr id="2" name="Imagen 1">
            <a:extLst>
              <a:ext uri="{FF2B5EF4-FFF2-40B4-BE49-F238E27FC236}">
                <a16:creationId xmlns:a16="http://schemas.microsoft.com/office/drawing/2014/main" id="{AD4656F3-20DA-48B3-94AE-A33FC7DF6755}"/>
              </a:ext>
            </a:extLst>
          </p:cNvPr>
          <p:cNvPicPr>
            <a:picLocks noChangeAspect="1"/>
          </p:cNvPicPr>
          <p:nvPr/>
        </p:nvPicPr>
        <p:blipFill rotWithShape="1">
          <a:blip r:embed="rId3"/>
          <a:srcRect l="861"/>
          <a:stretch/>
        </p:blipFill>
        <p:spPr>
          <a:xfrm>
            <a:off x="7640320" y="1011881"/>
            <a:ext cx="3361690" cy="3257550"/>
          </a:xfrm>
          <a:prstGeom prst="rect">
            <a:avLst/>
          </a:prstGeom>
        </p:spPr>
      </p:pic>
    </p:spTree>
    <p:extLst>
      <p:ext uri="{BB962C8B-B14F-4D97-AF65-F5344CB8AC3E}">
        <p14:creationId xmlns:p14="http://schemas.microsoft.com/office/powerpoint/2010/main" val="351609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pPr lvl="0"/>
            <a:r>
              <a:rPr lang="es-ES" dirty="0">
                <a:solidFill>
                  <a:schemeClr val="bg1">
                    <a:lumMod val="65000"/>
                  </a:schemeClr>
                </a:solidFill>
                <a:latin typeface="+mj-lt"/>
              </a:rPr>
              <a:t>3 | </a:t>
            </a:r>
            <a:r>
              <a:rPr lang="es-ES" dirty="0" err="1">
                <a:solidFill>
                  <a:schemeClr val="bg1">
                    <a:lumMod val="65000"/>
                  </a:schemeClr>
                </a:solidFill>
                <a:latin typeface="+mj-lt"/>
              </a:rPr>
              <a:t>Testing</a:t>
            </a:r>
            <a:endParaRPr lang="es-ES" dirty="0">
              <a:solidFill>
                <a:prstClr val="black">
                  <a:lumMod val="65000"/>
                  <a:lumOff val="35000"/>
                </a:prstClr>
              </a:solidFill>
              <a:latin typeface="Caecilia LT Std Roman" panose="02060503050505020204" pitchFamily="18" charset="0"/>
            </a:endParaRPr>
          </a:p>
        </p:txBody>
      </p:sp>
      <p:sp>
        <p:nvSpPr>
          <p:cNvPr id="3" name="CuadroTexto 2">
            <a:extLst>
              <a:ext uri="{FF2B5EF4-FFF2-40B4-BE49-F238E27FC236}">
                <a16:creationId xmlns:a16="http://schemas.microsoft.com/office/drawing/2014/main" id="{923935F6-3AED-4F02-B924-AF17054905F9}"/>
              </a:ext>
            </a:extLst>
          </p:cNvPr>
          <p:cNvSpPr txBox="1"/>
          <p:nvPr/>
        </p:nvSpPr>
        <p:spPr>
          <a:xfrm>
            <a:off x="530914" y="1011881"/>
            <a:ext cx="5977952" cy="1255408"/>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comprobar el comportamiento del Bot según lo que le vamos enseñando, DialogFlow nos proporciona la Pestaña “Try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now</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en la parte derecha de la web donde podremos escribir al Bot como si fuésemos un usuario.</a:t>
            </a:r>
          </a:p>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Si escribimos ‘Hola’, el Bot detectará la intención saludo: </a:t>
            </a:r>
          </a:p>
        </p:txBody>
      </p:sp>
      <p:pic>
        <p:nvPicPr>
          <p:cNvPr id="2" name="Imagen 1">
            <a:extLst>
              <a:ext uri="{FF2B5EF4-FFF2-40B4-BE49-F238E27FC236}">
                <a16:creationId xmlns:a16="http://schemas.microsoft.com/office/drawing/2014/main" id="{8D895CD7-5D17-4D0D-82ED-1595E732F256}"/>
              </a:ext>
            </a:extLst>
          </p:cNvPr>
          <p:cNvPicPr>
            <a:picLocks noChangeAspect="1"/>
          </p:cNvPicPr>
          <p:nvPr/>
        </p:nvPicPr>
        <p:blipFill>
          <a:blip r:embed="rId3"/>
          <a:stretch>
            <a:fillRect/>
          </a:stretch>
        </p:blipFill>
        <p:spPr>
          <a:xfrm>
            <a:off x="7559675" y="864151"/>
            <a:ext cx="3006725" cy="4926273"/>
          </a:xfrm>
          <a:prstGeom prst="rect">
            <a:avLst/>
          </a:prstGeom>
        </p:spPr>
      </p:pic>
    </p:spTree>
    <p:extLst>
      <p:ext uri="{BB962C8B-B14F-4D97-AF65-F5344CB8AC3E}">
        <p14:creationId xmlns:p14="http://schemas.microsoft.com/office/powerpoint/2010/main" val="3393125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4766523" y="3166941"/>
            <a:ext cx="5025866" cy="707886"/>
          </a:xfrm>
          <a:prstGeom prst="rect">
            <a:avLst/>
          </a:prstGeom>
          <a:noFill/>
        </p:spPr>
        <p:txBody>
          <a:bodyPr wrap="square" rtlCol="0">
            <a:spAutoFit/>
          </a:bodyPr>
          <a:lstStyle/>
          <a:p>
            <a:r>
              <a:rPr lang="es-ES" sz="4000" dirty="0" err="1">
                <a:solidFill>
                  <a:srgbClr val="70BBE2"/>
                </a:solidFill>
                <a:latin typeface="Caecilia LT Std Roman" panose="02060503050505020204" pitchFamily="18" charset="0"/>
              </a:rPr>
              <a:t>Entities</a:t>
            </a:r>
            <a:endParaRPr lang="es-ES" sz="4000" dirty="0">
              <a:solidFill>
                <a:srgbClr val="70BBE2"/>
              </a:solidFill>
              <a:latin typeface="Caecilia LT Std Roman" panose="02060503050505020204" pitchFamily="18" charset="0"/>
            </a:endParaRPr>
          </a:p>
        </p:txBody>
      </p:sp>
      <p:sp>
        <p:nvSpPr>
          <p:cNvPr id="7" name="CuadroTexto 6"/>
          <p:cNvSpPr txBox="1"/>
          <p:nvPr/>
        </p:nvSpPr>
        <p:spPr>
          <a:xfrm>
            <a:off x="4792649" y="3825399"/>
            <a:ext cx="5025867" cy="427233"/>
          </a:xfrm>
          <a:prstGeom prst="rect">
            <a:avLst/>
          </a:prstGeom>
          <a:noFill/>
        </p:spPr>
        <p:txBody>
          <a:bodyPr wrap="square" rtlCol="0">
            <a:spAutoFit/>
          </a:bodyPr>
          <a:lstStyle/>
          <a:p>
            <a:pPr>
              <a:lnSpc>
                <a:spcPts val="3000"/>
              </a:lnSpc>
            </a:pPr>
            <a:r>
              <a:rPr lang="es-ES" sz="1400" dirty="0">
                <a:solidFill>
                  <a:prstClr val="white">
                    <a:lumMod val="95000"/>
                  </a:prstClr>
                </a:solidFill>
                <a:ea typeface="Open Sans" panose="020B0606030504020204" pitchFamily="34" charset="0"/>
                <a:cs typeface="Open Sans" panose="020B0606030504020204" pitchFamily="34" charset="0"/>
              </a:rPr>
              <a:t>Marco metodológico para el desarrollo de los trabajos.</a:t>
            </a:r>
          </a:p>
        </p:txBody>
      </p:sp>
      <p:sp>
        <p:nvSpPr>
          <p:cNvPr id="8" name="CuadroTexto 7"/>
          <p:cNvSpPr txBox="1"/>
          <p:nvPr/>
        </p:nvSpPr>
        <p:spPr>
          <a:xfrm>
            <a:off x="4075424" y="3185361"/>
            <a:ext cx="365768" cy="707886"/>
          </a:xfrm>
          <a:prstGeom prst="rect">
            <a:avLst/>
          </a:prstGeom>
          <a:noFill/>
        </p:spPr>
        <p:txBody>
          <a:bodyPr wrap="square" rtlCol="0">
            <a:spAutoFit/>
          </a:bodyPr>
          <a:lstStyle/>
          <a:p>
            <a:r>
              <a:rPr lang="es-ES" sz="4000" dirty="0">
                <a:solidFill>
                  <a:srgbClr val="70BBE2"/>
                </a:solidFill>
                <a:latin typeface="Caecilia LT Std Roman" panose="02060503050505020204" pitchFamily="18" charset="0"/>
              </a:rPr>
              <a:t>4</a:t>
            </a:r>
          </a:p>
        </p:txBody>
      </p:sp>
      <p:cxnSp>
        <p:nvCxnSpPr>
          <p:cNvPr id="5" name="Conector recto 4"/>
          <p:cNvCxnSpPr/>
          <p:nvPr/>
        </p:nvCxnSpPr>
        <p:spPr>
          <a:xfrm>
            <a:off x="4633785" y="3166941"/>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85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pPr lvl="0"/>
            <a:r>
              <a:rPr lang="es-ES" dirty="0">
                <a:solidFill>
                  <a:schemeClr val="bg1">
                    <a:lumMod val="65000"/>
                  </a:schemeClr>
                </a:solidFill>
                <a:latin typeface="+mj-lt"/>
              </a:rPr>
              <a:t>4 | </a:t>
            </a:r>
            <a:r>
              <a:rPr lang="es-ES" dirty="0" err="1">
                <a:solidFill>
                  <a:schemeClr val="bg1">
                    <a:lumMod val="65000"/>
                  </a:schemeClr>
                </a:solidFill>
                <a:latin typeface="+mj-lt"/>
              </a:rPr>
              <a:t>Entities</a:t>
            </a:r>
            <a:r>
              <a:rPr lang="es-ES" dirty="0">
                <a:solidFill>
                  <a:schemeClr val="bg1">
                    <a:lumMod val="65000"/>
                  </a:schemeClr>
                </a:solidFill>
                <a:latin typeface="+mj-lt"/>
              </a:rPr>
              <a:t>.</a:t>
            </a:r>
            <a:endParaRPr lang="es-ES" dirty="0">
              <a:solidFill>
                <a:prstClr val="black">
                  <a:lumMod val="65000"/>
                  <a:lumOff val="35000"/>
                </a:prstClr>
              </a:solidFill>
              <a:latin typeface="Caecilia LT Std Roman" panose="02060503050505020204" pitchFamily="18" charset="0"/>
            </a:endParaRPr>
          </a:p>
        </p:txBody>
      </p:sp>
      <p:sp>
        <p:nvSpPr>
          <p:cNvPr id="5" name="CuadroTexto 4">
            <a:extLst>
              <a:ext uri="{FF2B5EF4-FFF2-40B4-BE49-F238E27FC236}">
                <a16:creationId xmlns:a16="http://schemas.microsoft.com/office/drawing/2014/main" id="{F4451AAA-2DC4-4050-BE5A-1A58799540F4}"/>
              </a:ext>
            </a:extLst>
          </p:cNvPr>
          <p:cNvSpPr txBox="1"/>
          <p:nvPr/>
        </p:nvSpPr>
        <p:spPr>
          <a:xfrm>
            <a:off x="530914" y="1011881"/>
            <a:ext cx="5977952" cy="655244"/>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Las entidades son parámetros que podemos extraer de la entrada del usuario. Y así poder realizar la acción que pide el usuario</a:t>
            </a:r>
          </a:p>
        </p:txBody>
      </p:sp>
      <p:sp>
        <p:nvSpPr>
          <p:cNvPr id="6" name="CuadroTexto 5">
            <a:extLst>
              <a:ext uri="{FF2B5EF4-FFF2-40B4-BE49-F238E27FC236}">
                <a16:creationId xmlns:a16="http://schemas.microsoft.com/office/drawing/2014/main" id="{42885CB2-8EA1-455D-BC18-4DDE0107BF38}"/>
              </a:ext>
            </a:extLst>
          </p:cNvPr>
          <p:cNvSpPr txBox="1"/>
          <p:nvPr/>
        </p:nvSpPr>
        <p:spPr>
          <a:xfrm>
            <a:off x="530914" y="1814855"/>
            <a:ext cx="5977952" cy="2155655"/>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Hay dos tipos de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Entities</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p>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marL="285750" lvl="0" indent="-285750" fontAlgn="base">
              <a:lnSpc>
                <a:spcPct val="150000"/>
              </a:lnSpc>
              <a:spcBef>
                <a:spcPct val="0"/>
              </a:spcBef>
              <a:spcAft>
                <a:spcPct val="0"/>
              </a:spcAft>
              <a:buFont typeface="Wingdings" panose="05000000000000000000" pitchFamily="2" charset="2"/>
              <a:buChar char="§"/>
            </a:pP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System</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Entities</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entidades predefinidas que nos proporciona DialogFlow que nos ayudan a detectar conceptos comunes como fechas, lugares, números, etc. </a:t>
            </a:r>
          </a:p>
          <a:p>
            <a:pPr marL="285750" lvl="0" indent="-285750" fontAlgn="base">
              <a:lnSpc>
                <a:spcPct val="150000"/>
              </a:lnSpc>
              <a:spcBef>
                <a:spcPct val="0"/>
              </a:spcBef>
              <a:spcAft>
                <a:spcPct val="0"/>
              </a:spcAft>
              <a:buFont typeface="Wingdings" panose="05000000000000000000" pitchFamily="2" charset="2"/>
              <a:buChar char="§"/>
            </a:pP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Developer</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Entities</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entidades propias de nuestro dominio. Por ejemplo, podríamos crear una entidad “Ítem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list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para crear una lista de la compra.</a:t>
            </a:r>
          </a:p>
        </p:txBody>
      </p:sp>
      <p:pic>
        <p:nvPicPr>
          <p:cNvPr id="4" name="Imagen 3">
            <a:extLst>
              <a:ext uri="{FF2B5EF4-FFF2-40B4-BE49-F238E27FC236}">
                <a16:creationId xmlns:a16="http://schemas.microsoft.com/office/drawing/2014/main" id="{5A59970B-03B2-46B4-A98C-4B2526BAB079}"/>
              </a:ext>
            </a:extLst>
          </p:cNvPr>
          <p:cNvPicPr>
            <a:picLocks noChangeAspect="1"/>
          </p:cNvPicPr>
          <p:nvPr/>
        </p:nvPicPr>
        <p:blipFill rotWithShape="1">
          <a:blip r:embed="rId3"/>
          <a:srcRect r="2745"/>
          <a:stretch/>
        </p:blipFill>
        <p:spPr>
          <a:xfrm>
            <a:off x="7023410" y="864151"/>
            <a:ext cx="3770281" cy="3762375"/>
          </a:xfrm>
          <a:prstGeom prst="rect">
            <a:avLst/>
          </a:prstGeom>
        </p:spPr>
      </p:pic>
    </p:spTree>
    <p:extLst>
      <p:ext uri="{BB962C8B-B14F-4D97-AF65-F5344CB8AC3E}">
        <p14:creationId xmlns:p14="http://schemas.microsoft.com/office/powerpoint/2010/main" val="79862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pPr lvl="0"/>
            <a:r>
              <a:rPr lang="es-ES" dirty="0">
                <a:solidFill>
                  <a:schemeClr val="bg1">
                    <a:lumMod val="65000"/>
                  </a:schemeClr>
                </a:solidFill>
                <a:latin typeface="+mj-lt"/>
              </a:rPr>
              <a:t>4 | </a:t>
            </a:r>
            <a:r>
              <a:rPr lang="es-ES" dirty="0" err="1">
                <a:solidFill>
                  <a:schemeClr val="bg1">
                    <a:lumMod val="65000"/>
                  </a:schemeClr>
                </a:solidFill>
                <a:latin typeface="+mj-lt"/>
              </a:rPr>
              <a:t>Entities</a:t>
            </a:r>
            <a:r>
              <a:rPr lang="es-ES" dirty="0">
                <a:solidFill>
                  <a:schemeClr val="bg1">
                    <a:lumMod val="65000"/>
                  </a:schemeClr>
                </a:solidFill>
                <a:latin typeface="+mj-lt"/>
              </a:rPr>
              <a:t>.</a:t>
            </a:r>
            <a:endParaRPr lang="es-ES" dirty="0">
              <a:solidFill>
                <a:prstClr val="black">
                  <a:lumMod val="65000"/>
                  <a:lumOff val="35000"/>
                </a:prstClr>
              </a:solidFill>
              <a:latin typeface="Caecilia LT Std Roman" panose="02060503050505020204" pitchFamily="18" charset="0"/>
            </a:endParaRPr>
          </a:p>
        </p:txBody>
      </p:sp>
      <p:sp>
        <p:nvSpPr>
          <p:cNvPr id="5" name="CuadroTexto 4">
            <a:extLst>
              <a:ext uri="{FF2B5EF4-FFF2-40B4-BE49-F238E27FC236}">
                <a16:creationId xmlns:a16="http://schemas.microsoft.com/office/drawing/2014/main" id="{F4451AAA-2DC4-4050-BE5A-1A58799540F4}"/>
              </a:ext>
            </a:extLst>
          </p:cNvPr>
          <p:cNvSpPr txBox="1"/>
          <p:nvPr/>
        </p:nvSpPr>
        <p:spPr>
          <a:xfrm>
            <a:off x="530914" y="1011881"/>
            <a:ext cx="5977952" cy="655244"/>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Las entidades son parámetros que podemos extraer de la entrada del usuario. Y así poder realizar la acción que pide el usuario</a:t>
            </a:r>
          </a:p>
        </p:txBody>
      </p:sp>
      <p:pic>
        <p:nvPicPr>
          <p:cNvPr id="7" name="picture" descr="C:\Users\jorge.rueda\AppData\Local\Packages\Microsoft.Office.Desktop_8wekyb3d8bbwe\AC\INetCache\Content.MSO\2C95F043.tmp">
            <a:extLst>
              <a:ext uri="{FF2B5EF4-FFF2-40B4-BE49-F238E27FC236}">
                <a16:creationId xmlns:a16="http://schemas.microsoft.com/office/drawing/2014/main" id="{4481FACF-7144-45C8-A71A-3368138C9B93}"/>
              </a:ext>
            </a:extLst>
          </p:cNvPr>
          <p:cNvPicPr/>
          <p:nvPr/>
        </p:nvPicPr>
        <p:blipFill>
          <a:blip r:embed="rId3">
            <a:extLst>
              <a:ext uri="{28A0092B-C50C-407E-A947-70E740481C1C}">
                <a14:useLocalDpi xmlns:a14="http://schemas.microsoft.com/office/drawing/2010/main" val="0"/>
              </a:ext>
            </a:extLst>
          </a:blip>
          <a:stretch>
            <a:fillRect/>
          </a:stretch>
        </p:blipFill>
        <p:spPr>
          <a:xfrm>
            <a:off x="3395980" y="2317115"/>
            <a:ext cx="5400040" cy="1111885"/>
          </a:xfrm>
          <a:prstGeom prst="rect">
            <a:avLst/>
          </a:prstGeom>
        </p:spPr>
      </p:pic>
    </p:spTree>
    <p:extLst>
      <p:ext uri="{BB962C8B-B14F-4D97-AF65-F5344CB8AC3E}">
        <p14:creationId xmlns:p14="http://schemas.microsoft.com/office/powerpoint/2010/main" val="333036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pPr lvl="0"/>
            <a:r>
              <a:rPr lang="es-ES" dirty="0">
                <a:solidFill>
                  <a:schemeClr val="bg1">
                    <a:lumMod val="65000"/>
                  </a:schemeClr>
                </a:solidFill>
                <a:latin typeface="+mj-lt"/>
              </a:rPr>
              <a:t>4 | </a:t>
            </a:r>
            <a:r>
              <a:rPr lang="es-ES" dirty="0" err="1">
                <a:solidFill>
                  <a:schemeClr val="bg1">
                    <a:lumMod val="65000"/>
                  </a:schemeClr>
                </a:solidFill>
                <a:latin typeface="+mj-lt"/>
              </a:rPr>
              <a:t>Entities</a:t>
            </a:r>
            <a:r>
              <a:rPr lang="es-ES" dirty="0">
                <a:solidFill>
                  <a:schemeClr val="bg1">
                    <a:lumMod val="65000"/>
                  </a:schemeClr>
                </a:solidFill>
                <a:latin typeface="+mj-lt"/>
              </a:rPr>
              <a:t>.</a:t>
            </a:r>
            <a:endParaRPr lang="es-ES" dirty="0">
              <a:solidFill>
                <a:prstClr val="black">
                  <a:lumMod val="65000"/>
                  <a:lumOff val="35000"/>
                </a:prstClr>
              </a:solidFill>
              <a:latin typeface="Caecilia LT Std Roman" panose="02060503050505020204" pitchFamily="18" charset="0"/>
            </a:endParaRPr>
          </a:p>
        </p:txBody>
      </p:sp>
      <p:sp>
        <p:nvSpPr>
          <p:cNvPr id="5" name="CuadroTexto 4">
            <a:extLst>
              <a:ext uri="{FF2B5EF4-FFF2-40B4-BE49-F238E27FC236}">
                <a16:creationId xmlns:a16="http://schemas.microsoft.com/office/drawing/2014/main" id="{F4451AAA-2DC4-4050-BE5A-1A58799540F4}"/>
              </a:ext>
            </a:extLst>
          </p:cNvPr>
          <p:cNvSpPr txBox="1"/>
          <p:nvPr/>
        </p:nvSpPr>
        <p:spPr>
          <a:xfrm>
            <a:off x="530914" y="1011881"/>
            <a:ext cx="5977952" cy="1555490"/>
          </a:xfrm>
          <a:prstGeom prst="rect">
            <a:avLst/>
          </a:prstGeom>
          <a:noFill/>
        </p:spPr>
        <p:txBody>
          <a:bodyPr wrap="square" rtlCol="0">
            <a:spAutoFit/>
          </a:bodyPr>
          <a:lstStyle/>
          <a:p>
            <a:pPr marL="285750" lvl="0" indent="-285750" fontAlgn="base">
              <a:lnSpc>
                <a:spcPct val="150000"/>
              </a:lnSpc>
              <a:spcBef>
                <a:spcPct val="0"/>
              </a:spcBef>
              <a:spcAft>
                <a:spcPct val="0"/>
              </a:spcAft>
              <a:buFont typeface="Wingdings" panose="05000000000000000000" pitchFamily="2" charset="2"/>
              <a:buChar char="§"/>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Las entidades en DialogFlow pueden ser obligatorias o no.</a:t>
            </a:r>
          </a:p>
          <a:p>
            <a:pPr marL="285750" lvl="0" indent="-285750" fontAlgn="base">
              <a:lnSpc>
                <a:spcPct val="150000"/>
              </a:lnSpc>
              <a:spcBef>
                <a:spcPct val="0"/>
              </a:spcBef>
              <a:spcAft>
                <a:spcPct val="0"/>
              </a:spcAft>
              <a:buFont typeface="Wingdings" panose="05000000000000000000" pitchFamily="2" charset="2"/>
              <a:buChar char="§"/>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Si una entidad es obligatoria y no se ha detectado en la frase, se preguntará al usuario por ella</a:t>
            </a:r>
          </a:p>
          <a:p>
            <a:pPr marL="285750" lvl="0" indent="-285750" fontAlgn="base">
              <a:lnSpc>
                <a:spcPct val="150000"/>
              </a:lnSpc>
              <a:spcBef>
                <a:spcPct val="0"/>
              </a:spcBef>
              <a:spcAft>
                <a:spcPct val="0"/>
              </a:spcAft>
              <a:buFont typeface="Wingdings" panose="05000000000000000000" pitchFamily="2" charset="2"/>
              <a:buChar char="§"/>
            </a:pP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Prompts</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personalizados para cada entidad.</a:t>
            </a:r>
          </a:p>
          <a:p>
            <a:pPr marL="285750" lvl="0" indent="-285750" fontAlgn="base">
              <a:lnSpc>
                <a:spcPct val="150000"/>
              </a:lnSpc>
              <a:spcBef>
                <a:spcPct val="0"/>
              </a:spcBef>
              <a:spcAft>
                <a:spcPct val="0"/>
              </a:spcAft>
              <a:buFont typeface="Wingdings" panose="05000000000000000000" pitchFamily="2" charset="2"/>
              <a:buChar char="§"/>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descr="C:\Users\jorge.rueda\AppData\Local\Packages\Microsoft.Office.Desktop_8wekyb3d8bbwe\AC\INetCache\Content.MSO\E5151649.tmp">
            <a:extLst>
              <a:ext uri="{FF2B5EF4-FFF2-40B4-BE49-F238E27FC236}">
                <a16:creationId xmlns:a16="http://schemas.microsoft.com/office/drawing/2014/main" id="{F7CE2B7F-75CB-4E7C-81BD-2DC660D21B8F}"/>
              </a:ext>
            </a:extLst>
          </p:cNvPr>
          <p:cNvPicPr/>
          <p:nvPr/>
        </p:nvPicPr>
        <p:blipFill>
          <a:blip r:embed="rId3">
            <a:extLst>
              <a:ext uri="{28A0092B-C50C-407E-A947-70E740481C1C}">
                <a14:useLocalDpi xmlns:a14="http://schemas.microsoft.com/office/drawing/2010/main" val="0"/>
              </a:ext>
            </a:extLst>
          </a:blip>
          <a:stretch>
            <a:fillRect/>
          </a:stretch>
        </p:blipFill>
        <p:spPr>
          <a:xfrm>
            <a:off x="530914" y="2865824"/>
            <a:ext cx="5400040" cy="1296035"/>
          </a:xfrm>
          <a:prstGeom prst="rect">
            <a:avLst/>
          </a:prstGeom>
        </p:spPr>
      </p:pic>
      <p:pic>
        <p:nvPicPr>
          <p:cNvPr id="8" name="Imagen 7" descr="C:\Users\jorge.rueda\AppData\Local\Packages\Microsoft.Office.Desktop_8wekyb3d8bbwe\AC\INetCache\Content.MSO\3DFF583F.tmp">
            <a:extLst>
              <a:ext uri="{FF2B5EF4-FFF2-40B4-BE49-F238E27FC236}">
                <a16:creationId xmlns:a16="http://schemas.microsoft.com/office/drawing/2014/main" id="{15ABFA20-413F-4E17-8FE6-B5BE61F900E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61048" y="2244476"/>
            <a:ext cx="4572000" cy="2538730"/>
          </a:xfrm>
          <a:prstGeom prst="rect">
            <a:avLst/>
          </a:prstGeom>
          <a:noFill/>
          <a:ln>
            <a:noFill/>
          </a:ln>
        </p:spPr>
      </p:pic>
    </p:spTree>
    <p:extLst>
      <p:ext uri="{BB962C8B-B14F-4D97-AF65-F5344CB8AC3E}">
        <p14:creationId xmlns:p14="http://schemas.microsoft.com/office/powerpoint/2010/main" val="364657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4766523" y="3166941"/>
            <a:ext cx="5025866" cy="707886"/>
          </a:xfrm>
          <a:prstGeom prst="rect">
            <a:avLst/>
          </a:prstGeom>
          <a:noFill/>
        </p:spPr>
        <p:txBody>
          <a:bodyPr wrap="square" rtlCol="0">
            <a:spAutoFit/>
          </a:bodyPr>
          <a:lstStyle/>
          <a:p>
            <a:r>
              <a:rPr lang="es-ES" sz="4000" dirty="0">
                <a:solidFill>
                  <a:srgbClr val="70BBE2"/>
                </a:solidFill>
                <a:latin typeface="Caecilia LT Std Roman" panose="02060503050505020204" pitchFamily="18" charset="0"/>
              </a:rPr>
              <a:t>Respuestas</a:t>
            </a:r>
          </a:p>
        </p:txBody>
      </p:sp>
      <p:sp>
        <p:nvSpPr>
          <p:cNvPr id="7" name="CuadroTexto 6"/>
          <p:cNvSpPr txBox="1"/>
          <p:nvPr/>
        </p:nvSpPr>
        <p:spPr>
          <a:xfrm>
            <a:off x="4792649" y="3825399"/>
            <a:ext cx="5025867" cy="477054"/>
          </a:xfrm>
          <a:prstGeom prst="rect">
            <a:avLst/>
          </a:prstGeom>
          <a:noFill/>
        </p:spPr>
        <p:txBody>
          <a:bodyPr wrap="square" rtlCol="0">
            <a:spAutoFit/>
          </a:bodyPr>
          <a:lstStyle/>
          <a:p>
            <a:pPr>
              <a:lnSpc>
                <a:spcPts val="3000"/>
              </a:lnSpc>
            </a:pPr>
            <a:r>
              <a:rPr lang="es-ES" sz="1400" dirty="0">
                <a:solidFill>
                  <a:prstClr val="white">
                    <a:lumMod val="95000"/>
                  </a:prstClr>
                </a:solidFill>
                <a:ea typeface="Open Sans" panose="020B0606030504020204" pitchFamily="34" charset="0"/>
                <a:cs typeface="Open Sans" panose="020B0606030504020204" pitchFamily="34" charset="0"/>
              </a:rPr>
              <a:t>Plan formativo propuesto para el equipo del cliente.</a:t>
            </a:r>
          </a:p>
        </p:txBody>
      </p:sp>
      <p:sp>
        <p:nvSpPr>
          <p:cNvPr id="8" name="CuadroTexto 7"/>
          <p:cNvSpPr txBox="1"/>
          <p:nvPr/>
        </p:nvSpPr>
        <p:spPr>
          <a:xfrm>
            <a:off x="4075424" y="3185361"/>
            <a:ext cx="365768" cy="707886"/>
          </a:xfrm>
          <a:prstGeom prst="rect">
            <a:avLst/>
          </a:prstGeom>
          <a:noFill/>
        </p:spPr>
        <p:txBody>
          <a:bodyPr wrap="square" rtlCol="0">
            <a:spAutoFit/>
          </a:bodyPr>
          <a:lstStyle/>
          <a:p>
            <a:r>
              <a:rPr lang="es-ES" sz="4000" dirty="0">
                <a:solidFill>
                  <a:srgbClr val="70BBE2"/>
                </a:solidFill>
                <a:latin typeface="Caecilia LT Std Roman" panose="02060503050505020204" pitchFamily="18" charset="0"/>
              </a:rPr>
              <a:t>5</a:t>
            </a:r>
          </a:p>
        </p:txBody>
      </p:sp>
      <p:cxnSp>
        <p:nvCxnSpPr>
          <p:cNvPr id="5" name="Conector recto 4"/>
          <p:cNvCxnSpPr/>
          <p:nvPr/>
        </p:nvCxnSpPr>
        <p:spPr>
          <a:xfrm>
            <a:off x="4633785" y="3166941"/>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48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22300" y="1112620"/>
            <a:ext cx="10969625" cy="142738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830206657"/>
              </p:ext>
            </p:extLst>
          </p:nvPr>
        </p:nvGraphicFramePr>
        <p:xfrm>
          <a:off x="774700" y="1242235"/>
          <a:ext cx="10579100" cy="976530"/>
        </p:xfrm>
        <a:graphic>
          <a:graphicData uri="http://schemas.openxmlformats.org/drawingml/2006/table">
            <a:tbl>
              <a:tblPr firstRow="1" bandRow="1">
                <a:tableStyleId>{5C22544A-7EE6-4342-B048-85BDC9FD1C3A}</a:tableStyleId>
              </a:tblPr>
              <a:tblGrid>
                <a:gridCol w="1946410">
                  <a:extLst>
                    <a:ext uri="{9D8B030D-6E8A-4147-A177-3AD203B41FA5}">
                      <a16:colId xmlns:a16="http://schemas.microsoft.com/office/drawing/2014/main" val="20000"/>
                    </a:ext>
                  </a:extLst>
                </a:gridCol>
                <a:gridCol w="2018499">
                  <a:extLst>
                    <a:ext uri="{9D8B030D-6E8A-4147-A177-3AD203B41FA5}">
                      <a16:colId xmlns:a16="http://schemas.microsoft.com/office/drawing/2014/main" val="20001"/>
                    </a:ext>
                  </a:extLst>
                </a:gridCol>
                <a:gridCol w="2981991">
                  <a:extLst>
                    <a:ext uri="{9D8B030D-6E8A-4147-A177-3AD203B41FA5}">
                      <a16:colId xmlns:a16="http://schemas.microsoft.com/office/drawing/2014/main" val="20002"/>
                    </a:ext>
                  </a:extLst>
                </a:gridCol>
                <a:gridCol w="3632200">
                  <a:extLst>
                    <a:ext uri="{9D8B030D-6E8A-4147-A177-3AD203B41FA5}">
                      <a16:colId xmlns:a16="http://schemas.microsoft.com/office/drawing/2014/main" val="20003"/>
                    </a:ext>
                  </a:extLst>
                </a:gridCol>
              </a:tblGrid>
              <a:tr h="488265">
                <a:tc>
                  <a:txBody>
                    <a:bodyPr/>
                    <a:lstStyle/>
                    <a:p>
                      <a:r>
                        <a:rPr lang="es-ES" sz="1600" b="0" noProof="0" dirty="0">
                          <a:solidFill>
                            <a:srgbClr val="18335C"/>
                          </a:solidFill>
                          <a:latin typeface="Open Sans" panose="020B0606030504020204" pitchFamily="34" charset="0"/>
                          <a:ea typeface="Open Sans" panose="020B0606030504020204" pitchFamily="34" charset="0"/>
                          <a:cs typeface="Open Sans" panose="020B0606030504020204" pitchFamily="34" charset="0"/>
                        </a:rPr>
                        <a:t>Fecha</a:t>
                      </a:r>
                    </a:p>
                  </a:txBody>
                  <a:tcPr anchor="ctr">
                    <a:lnL w="12700" cmpd="sng">
                      <a:noFill/>
                    </a:lnL>
                    <a:lnR w="12700" cmpd="sng">
                      <a:noFill/>
                    </a:lnR>
                    <a:lnT w="12700" cmpd="sng">
                      <a:noFill/>
                    </a:lnT>
                    <a:lnB w="28575" cap="flat" cmpd="sng" algn="ctr">
                      <a:solidFill>
                        <a:srgbClr val="18335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600" b="0" noProof="0" dirty="0">
                          <a:solidFill>
                            <a:srgbClr val="18335C"/>
                          </a:solidFill>
                          <a:latin typeface="Open Sans" panose="020B0606030504020204" pitchFamily="34" charset="0"/>
                          <a:ea typeface="Open Sans" panose="020B0606030504020204" pitchFamily="34" charset="0"/>
                          <a:cs typeface="Open Sans" panose="020B0606030504020204" pitchFamily="34" charset="0"/>
                        </a:rPr>
                        <a:t>Versión</a:t>
                      </a:r>
                    </a:p>
                  </a:txBody>
                  <a:tcPr anchor="ctr">
                    <a:lnL w="12700" cmpd="sng">
                      <a:noFill/>
                    </a:lnL>
                    <a:lnR w="12700" cmpd="sng">
                      <a:noFill/>
                    </a:lnR>
                    <a:lnT w="12700" cmpd="sng">
                      <a:noFill/>
                    </a:lnT>
                    <a:lnB w="28575" cap="flat" cmpd="sng" algn="ctr">
                      <a:solidFill>
                        <a:srgbClr val="18335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ES" sz="1600" b="0" noProof="0" dirty="0">
                          <a:solidFill>
                            <a:srgbClr val="18335C"/>
                          </a:solidFill>
                          <a:latin typeface="Open Sans" panose="020B0606030504020204" pitchFamily="34" charset="0"/>
                          <a:ea typeface="Open Sans" panose="020B0606030504020204" pitchFamily="34" charset="0"/>
                          <a:cs typeface="Open Sans" panose="020B0606030504020204" pitchFamily="34" charset="0"/>
                        </a:rPr>
                        <a:t>Autor</a:t>
                      </a:r>
                    </a:p>
                  </a:txBody>
                  <a:tcPr anchor="ctr">
                    <a:lnL w="12700" cmpd="sng">
                      <a:noFill/>
                    </a:lnL>
                    <a:lnR w="12700" cmpd="sng">
                      <a:noFill/>
                    </a:lnR>
                    <a:lnT w="12700" cmpd="sng">
                      <a:noFill/>
                    </a:lnT>
                    <a:lnB w="28575" cap="flat" cmpd="sng" algn="ctr">
                      <a:solidFill>
                        <a:srgbClr val="18335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ES" sz="1600" b="0" noProof="0" dirty="0">
                          <a:solidFill>
                            <a:srgbClr val="18335C"/>
                          </a:solidFill>
                          <a:latin typeface="Open Sans" panose="020B0606030504020204" pitchFamily="34" charset="0"/>
                          <a:ea typeface="Open Sans" panose="020B0606030504020204" pitchFamily="34" charset="0"/>
                          <a:cs typeface="Open Sans" panose="020B0606030504020204" pitchFamily="34" charset="0"/>
                        </a:rPr>
                        <a:t>Comentarios</a:t>
                      </a:r>
                    </a:p>
                  </a:txBody>
                  <a:tcPr anchor="ctr">
                    <a:lnL w="12700" cmpd="sng">
                      <a:noFill/>
                    </a:lnL>
                    <a:lnR w="12700" cmpd="sng">
                      <a:noFill/>
                    </a:lnR>
                    <a:lnT w="12700" cmpd="sng">
                      <a:noFill/>
                    </a:lnT>
                    <a:lnB w="28575" cap="flat" cmpd="sng" algn="ctr">
                      <a:solidFill>
                        <a:srgbClr val="18335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88265">
                <a:tc>
                  <a:txBody>
                    <a:bodyPr/>
                    <a:lstStyle/>
                    <a:p>
                      <a:pPr algn="l"/>
                      <a:r>
                        <a:rPr lang="es-ES" sz="1400" noProof="0" dirty="0">
                          <a:solidFill>
                            <a:srgbClr val="647696"/>
                          </a:solidFill>
                          <a:latin typeface="Open Sans" panose="020B0606030504020204" pitchFamily="34" charset="0"/>
                          <a:ea typeface="Open Sans" panose="020B0606030504020204" pitchFamily="34" charset="0"/>
                          <a:cs typeface="Open Sans" panose="020B0606030504020204" pitchFamily="34" charset="0"/>
                        </a:rPr>
                        <a:t>30/11/2018</a:t>
                      </a:r>
                    </a:p>
                  </a:txBody>
                  <a:tcPr anchor="ctr">
                    <a:lnL w="12700" cmpd="sng">
                      <a:noFill/>
                    </a:lnL>
                    <a:lnR w="12700" cmpd="sng">
                      <a:noFill/>
                    </a:lnR>
                    <a:lnT w="28575" cap="flat" cmpd="sng" algn="ctr">
                      <a:solidFill>
                        <a:srgbClr val="18335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ctr"/>
                      <a:r>
                        <a:rPr lang="es-ES" sz="1400" b="1" noProof="0" dirty="0">
                          <a:solidFill>
                            <a:srgbClr val="647696"/>
                          </a:solidFill>
                          <a:latin typeface="Open Sans" panose="020B0606030504020204" pitchFamily="34" charset="0"/>
                          <a:ea typeface="Open Sans" panose="020B0606030504020204" pitchFamily="34" charset="0"/>
                          <a:cs typeface="Open Sans" panose="020B0606030504020204" pitchFamily="34" charset="0"/>
                        </a:rPr>
                        <a:t>1.0</a:t>
                      </a:r>
                    </a:p>
                  </a:txBody>
                  <a:tcPr anchor="ctr">
                    <a:lnL w="12700" cmpd="sng">
                      <a:noFill/>
                    </a:lnL>
                    <a:lnR w="12700" cmpd="sng">
                      <a:noFill/>
                    </a:lnR>
                    <a:lnT w="28575" cap="flat" cmpd="sng" algn="ctr">
                      <a:solidFill>
                        <a:srgbClr val="18335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l"/>
                      <a:r>
                        <a:rPr lang="es-ES" sz="1400" noProof="0" dirty="0">
                          <a:solidFill>
                            <a:srgbClr val="647696"/>
                          </a:solidFill>
                          <a:latin typeface="Open Sans" panose="020B0606030504020204" pitchFamily="34" charset="0"/>
                          <a:ea typeface="Open Sans" panose="020B0606030504020204" pitchFamily="34" charset="0"/>
                          <a:cs typeface="Open Sans" panose="020B0606030504020204" pitchFamily="34" charset="0"/>
                        </a:rPr>
                        <a:t>Jorge Rueda</a:t>
                      </a:r>
                    </a:p>
                  </a:txBody>
                  <a:tcPr anchor="ctr">
                    <a:lnL w="12700" cmpd="sng">
                      <a:noFill/>
                    </a:lnL>
                    <a:lnR w="12700" cmpd="sng">
                      <a:noFill/>
                    </a:lnR>
                    <a:lnT w="28575" cap="flat" cmpd="sng" algn="ctr">
                      <a:solidFill>
                        <a:srgbClr val="18335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pPr algn="l"/>
                      <a:r>
                        <a:rPr lang="es-ES" sz="1400" noProof="0" dirty="0">
                          <a:solidFill>
                            <a:srgbClr val="647696"/>
                          </a:solidFill>
                          <a:latin typeface="Open Sans" panose="020B0606030504020204" pitchFamily="34" charset="0"/>
                          <a:ea typeface="Open Sans" panose="020B0606030504020204" pitchFamily="34" charset="0"/>
                          <a:cs typeface="Open Sans" panose="020B0606030504020204" pitchFamily="34" charset="0"/>
                        </a:rPr>
                        <a:t>Versión inicial</a:t>
                      </a:r>
                    </a:p>
                  </a:txBody>
                  <a:tcPr anchor="ctr">
                    <a:lnL w="12700" cmpd="sng">
                      <a:noFill/>
                    </a:lnL>
                    <a:lnR w="12700" cmpd="sng">
                      <a:noFill/>
                    </a:lnR>
                    <a:lnT w="28575" cap="flat" cmpd="sng" algn="ctr">
                      <a:solidFill>
                        <a:srgbClr val="18335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0001"/>
                  </a:ext>
                </a:extLst>
              </a:tr>
            </a:tbl>
          </a:graphicData>
        </a:graphic>
      </p:graphicFrame>
      <p:sp>
        <p:nvSpPr>
          <p:cNvPr id="6" name="CuadroTexto 5"/>
          <p:cNvSpPr txBox="1"/>
          <p:nvPr/>
        </p:nvSpPr>
        <p:spPr>
          <a:xfrm>
            <a:off x="530914" y="494819"/>
            <a:ext cx="10658454" cy="369332"/>
          </a:xfrm>
          <a:prstGeom prst="rect">
            <a:avLst/>
          </a:prstGeom>
          <a:noFill/>
        </p:spPr>
        <p:txBody>
          <a:bodyPr wrap="square" rtlCol="0">
            <a:spAutoFit/>
          </a:bodyPr>
          <a:lstStyle/>
          <a:p>
            <a:r>
              <a:rPr lang="es-ES" dirty="0">
                <a:solidFill>
                  <a:schemeClr val="tx1">
                    <a:lumMod val="65000"/>
                    <a:lumOff val="35000"/>
                  </a:schemeClr>
                </a:solidFill>
                <a:latin typeface="Caecilia LT Std Roman" panose="02060503050505020204" pitchFamily="18" charset="0"/>
              </a:rPr>
              <a:t>Control de Cambios</a:t>
            </a:r>
          </a:p>
        </p:txBody>
      </p:sp>
      <p:sp>
        <p:nvSpPr>
          <p:cNvPr id="7" name="Rectangle 1"/>
          <p:cNvSpPr>
            <a:spLocks noChangeArrowheads="1"/>
          </p:cNvSpPr>
          <p:nvPr/>
        </p:nvSpPr>
        <p:spPr bwMode="auto">
          <a:xfrm>
            <a:off x="687052" y="3974027"/>
            <a:ext cx="10895348"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2700338" algn="ctr"/>
                <a:tab pos="5400675" algn="r"/>
              </a:tabLst>
            </a:pP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La información contenida en el presente documento es propiedad de VASS Consultoría de Sistemas S.L. Ninguna parte de este documento puede ser reproducida, almacenada o transmitida, de manera alguna, por ningún medio, ya sea éste, electrónico, mecánico, óptico, de grabación magnética, o fotocopiado, así como su difusión, sin el consentimiento por escrito de VASS Consultoría de Sistemas, S.L.</a:t>
            </a:r>
          </a:p>
          <a:p>
            <a:pPr lvl="0" algn="just" fontAlgn="base">
              <a:spcBef>
                <a:spcPct val="0"/>
              </a:spcBef>
              <a:spcAft>
                <a:spcPct val="0"/>
              </a:spcAft>
              <a:tabLst>
                <a:tab pos="2700338" algn="ctr"/>
                <a:tab pos="5400675" algn="r"/>
              </a:tabLst>
            </a:pPr>
            <a:endPar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lvl="0" algn="just" fontAlgn="base">
              <a:spcBef>
                <a:spcPct val="0"/>
              </a:spcBef>
              <a:spcAft>
                <a:spcPct val="0"/>
              </a:spcAft>
              <a:tabLst>
                <a:tab pos="2700338" algn="ctr"/>
                <a:tab pos="5400675" algn="r"/>
              </a:tabLst>
            </a:pP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algn="just" fontAlgn="base">
              <a:spcBef>
                <a:spcPct val="0"/>
              </a:spcBef>
              <a:spcAft>
                <a:spcPct val="0"/>
              </a:spcAft>
              <a:tabLst>
                <a:tab pos="2700338" algn="ctr"/>
                <a:tab pos="5400675" algn="r"/>
              </a:tabLst>
            </a:pP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VASS Madrid</a:t>
            </a:r>
          </a:p>
          <a:p>
            <a:pPr lvl="0" algn="just" fontAlgn="base">
              <a:spcBef>
                <a:spcPct val="0"/>
              </a:spcBef>
              <a:spcAft>
                <a:spcPct val="0"/>
              </a:spcAft>
              <a:tabLst>
                <a:tab pos="2700338" algn="ctr"/>
                <a:tab pos="5400675" algn="r"/>
              </a:tabLst>
            </a:pP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CMMI-DEV v1.3 (</a:t>
            </a:r>
            <a:r>
              <a:rPr lang="es-ES" sz="11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Staged</a:t>
            </a: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1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Maturity</a:t>
            </a: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1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Level</a:t>
            </a: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Web Portal </a:t>
            </a:r>
            <a:r>
              <a:rPr lang="es-ES" sz="11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Development</a:t>
            </a: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1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Projects</a:t>
            </a:r>
            <a:endPar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lvl="0" algn="just" fontAlgn="base">
              <a:spcBef>
                <a:spcPct val="0"/>
              </a:spcBef>
              <a:spcAft>
                <a:spcPct val="0"/>
              </a:spcAft>
              <a:tabLst>
                <a:tab pos="2700338" algn="ctr"/>
                <a:tab pos="5400675" algn="r"/>
              </a:tabLst>
            </a:pP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UNE-EN ISO 9001:2015 Diseño, desarrollo e implantación portales web y plataformas de soporte a los procesos de negocio y a la gestión documental </a:t>
            </a:r>
          </a:p>
          <a:p>
            <a:pPr lvl="0" algn="just" fontAlgn="base">
              <a:spcBef>
                <a:spcPct val="0"/>
              </a:spcBef>
              <a:spcAft>
                <a:spcPct val="0"/>
              </a:spcAft>
              <a:tabLst>
                <a:tab pos="2700338" algn="ctr"/>
                <a:tab pos="5400675" algn="r"/>
              </a:tabLst>
            </a:pPr>
            <a:r>
              <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UNE-EN ISO 14001:2015 Diseño, desarrollo e implantación portales web y plataformas de soporte a los procesos de negocio y a la gestión documental.</a:t>
            </a:r>
          </a:p>
          <a:p>
            <a:endParaRPr lang="es-ES" sz="11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52613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5 | Respuestas</a:t>
            </a:r>
            <a:endParaRPr lang="es-ES" dirty="0">
              <a:solidFill>
                <a:prstClr val="black">
                  <a:lumMod val="65000"/>
                  <a:lumOff val="35000"/>
                </a:prstClr>
              </a:solidFill>
              <a:latin typeface="Caecilia LT Std Roman" panose="02060503050505020204" pitchFamily="18" charset="0"/>
            </a:endParaRPr>
          </a:p>
        </p:txBody>
      </p:sp>
      <p:pic>
        <p:nvPicPr>
          <p:cNvPr id="3" name="Imagen 2">
            <a:extLst>
              <a:ext uri="{FF2B5EF4-FFF2-40B4-BE49-F238E27FC236}">
                <a16:creationId xmlns:a16="http://schemas.microsoft.com/office/drawing/2014/main" id="{971F472D-AD82-4077-992F-2C2E5A1E9E7F}"/>
              </a:ext>
            </a:extLst>
          </p:cNvPr>
          <p:cNvPicPr/>
          <p:nvPr/>
        </p:nvPicPr>
        <p:blipFill>
          <a:blip r:embed="rId3"/>
          <a:stretch>
            <a:fillRect/>
          </a:stretch>
        </p:blipFill>
        <p:spPr>
          <a:xfrm>
            <a:off x="3160121" y="2096194"/>
            <a:ext cx="5400040" cy="2288540"/>
          </a:xfrm>
          <a:prstGeom prst="rect">
            <a:avLst/>
          </a:prstGeom>
        </p:spPr>
      </p:pic>
      <p:sp>
        <p:nvSpPr>
          <p:cNvPr id="4" name="CuadroTexto 3">
            <a:extLst>
              <a:ext uri="{FF2B5EF4-FFF2-40B4-BE49-F238E27FC236}">
                <a16:creationId xmlns:a16="http://schemas.microsoft.com/office/drawing/2014/main" id="{5338FE35-F895-4C40-8AA0-51712B2DE641}"/>
              </a:ext>
            </a:extLst>
          </p:cNvPr>
          <p:cNvSpPr txBox="1"/>
          <p:nvPr/>
        </p:nvSpPr>
        <p:spPr>
          <a:xfrm>
            <a:off x="530914" y="1011881"/>
            <a:ext cx="5977952" cy="655244"/>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En la sección “Responses” del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intent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escribiremos la respuesta que queramos, pudiendo utilizar incluso parámetros que hayamos detectado en la intención.</a:t>
            </a:r>
          </a:p>
        </p:txBody>
      </p:sp>
    </p:spTree>
    <p:extLst>
      <p:ext uri="{BB962C8B-B14F-4D97-AF65-F5344CB8AC3E}">
        <p14:creationId xmlns:p14="http://schemas.microsoft.com/office/powerpoint/2010/main" val="3681173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2937724" y="480316"/>
            <a:ext cx="617770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0" i="0" u="none" strike="noStrike" kern="1200" cap="none" spc="0" normalizeH="0" baseline="0" noProof="0" dirty="0">
                <a:ln>
                  <a:noFill/>
                </a:ln>
                <a:solidFill>
                  <a:srgbClr val="70BBE2"/>
                </a:solidFill>
                <a:effectLst/>
                <a:uLnTx/>
                <a:uFillTx/>
                <a:latin typeface="Caecilia LT Std Roman" panose="02060503050505020204" pitchFamily="18" charset="0"/>
                <a:ea typeface="+mn-ea"/>
                <a:cs typeface="+mn-cs"/>
              </a:rPr>
              <a:t>Ejercicio</a:t>
            </a:r>
          </a:p>
        </p:txBody>
      </p:sp>
      <p:cxnSp>
        <p:nvCxnSpPr>
          <p:cNvPr id="5" name="Conector recto 4"/>
          <p:cNvCxnSpPr/>
          <p:nvPr/>
        </p:nvCxnSpPr>
        <p:spPr>
          <a:xfrm>
            <a:off x="2804986" y="480316"/>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BB66F345-3F1A-4B1B-98CD-EE184DE3A0A3}"/>
              </a:ext>
            </a:extLst>
          </p:cNvPr>
          <p:cNvSpPr txBox="1"/>
          <p:nvPr/>
        </p:nvSpPr>
        <p:spPr>
          <a:xfrm>
            <a:off x="4428163" y="2274838"/>
            <a:ext cx="5969284" cy="25853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800" b="0" i="0" u="none" strike="noStrike" kern="1200" cap="none" spc="0" normalizeH="0" baseline="0" noProof="0" dirty="0">
                <a:ln>
                  <a:noFill/>
                </a:ln>
                <a:solidFill>
                  <a:prstClr val="white"/>
                </a:solidFill>
                <a:effectLst/>
                <a:uLnTx/>
                <a:uFillTx/>
                <a:latin typeface="Open Sans"/>
                <a:ea typeface="+mn-ea"/>
                <a:cs typeface="+mn-cs"/>
              </a:rPr>
              <a:t>Crear una </a:t>
            </a:r>
            <a:r>
              <a:rPr kumimoji="0" lang="es-ES" sz="1800" b="0" i="0" u="none" strike="noStrike" kern="1200" cap="none" spc="0" normalizeH="0" baseline="0" noProof="0" dirty="0" err="1">
                <a:ln>
                  <a:noFill/>
                </a:ln>
                <a:solidFill>
                  <a:prstClr val="white"/>
                </a:solidFill>
                <a:effectLst/>
                <a:uLnTx/>
                <a:uFillTx/>
                <a:latin typeface="Open Sans"/>
                <a:ea typeface="+mn-ea"/>
                <a:cs typeface="+mn-cs"/>
              </a:rPr>
              <a:t>Entity</a:t>
            </a:r>
            <a:r>
              <a:rPr kumimoji="0" lang="es-ES" sz="1800" b="0" i="0" u="none" strike="noStrike" kern="1200" cap="none" spc="0" normalizeH="0" baseline="0" noProof="0" dirty="0">
                <a:ln>
                  <a:noFill/>
                </a:ln>
                <a:solidFill>
                  <a:prstClr val="white"/>
                </a:solidFill>
                <a:effectLst/>
                <a:uLnTx/>
                <a:uFillTx/>
                <a:latin typeface="Open Sans"/>
                <a:ea typeface="+mn-ea"/>
                <a:cs typeface="+mn-cs"/>
              </a:rPr>
              <a:t> (</a:t>
            </a:r>
            <a:r>
              <a:rPr kumimoji="0" lang="es-ES" sz="1800" b="0" i="0" u="none" strike="noStrike" kern="1200" cap="none" spc="0" normalizeH="0" baseline="0" noProof="0" dirty="0" err="1">
                <a:ln>
                  <a:noFill/>
                </a:ln>
                <a:solidFill>
                  <a:schemeClr val="accent4"/>
                </a:solidFill>
                <a:effectLst/>
                <a:uLnTx/>
                <a:uFillTx/>
                <a:latin typeface="Open Sans"/>
                <a:ea typeface="+mn-ea"/>
                <a:cs typeface="+mn-cs"/>
              </a:rPr>
              <a:t>OrderDate</a:t>
            </a:r>
            <a:r>
              <a:rPr kumimoji="0" lang="es-ES" sz="1800" b="0" i="0" u="none" strike="noStrike" kern="1200" cap="none" spc="0" normalizeH="0" baseline="0" noProof="0" dirty="0">
                <a:ln>
                  <a:noFill/>
                </a:ln>
                <a:solidFill>
                  <a:prstClr val="white"/>
                </a:solidFill>
                <a:effectLst/>
                <a:uLnTx/>
                <a:uFillTx/>
                <a:latin typeface="Open Sans"/>
                <a:ea typeface="+mn-ea"/>
                <a:cs typeface="+mn-cs"/>
              </a:rPr>
              <a:t>) en la intención </a:t>
            </a:r>
            <a:r>
              <a:rPr kumimoji="0" lang="es-ES" sz="1800" b="0" i="0" u="none" strike="noStrike" kern="1200" cap="none" spc="0" normalizeH="0" baseline="0" noProof="0" dirty="0" err="1">
                <a:ln>
                  <a:noFill/>
                </a:ln>
                <a:solidFill>
                  <a:schemeClr val="accent6"/>
                </a:solidFill>
                <a:effectLst/>
                <a:uLnTx/>
                <a:uFillTx/>
                <a:latin typeface="Open Sans"/>
                <a:ea typeface="+mn-ea"/>
                <a:cs typeface="+mn-cs"/>
              </a:rPr>
              <a:t>CheckOrderStatus</a:t>
            </a:r>
            <a:r>
              <a:rPr kumimoji="0" lang="es-ES" sz="1800" b="0" i="0" u="none" strike="noStrike" kern="1200" cap="none" spc="0" normalizeH="0" baseline="0" noProof="0" dirty="0">
                <a:ln>
                  <a:noFill/>
                </a:ln>
                <a:solidFill>
                  <a:prstClr val="white"/>
                </a:solidFill>
                <a:effectLst/>
                <a:uLnTx/>
                <a:uFillTx/>
                <a:latin typeface="Open Sans"/>
                <a:ea typeface="+mn-ea"/>
                <a:cs typeface="+mn-cs"/>
              </a:rPr>
              <a:t> que recoja la fecha del pedido y sea obligatorio.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ES" sz="18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Open Sans"/>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800" b="0" i="0" u="none" strike="noStrike" kern="1200" cap="none" spc="0" normalizeH="0" baseline="0" noProof="0" dirty="0">
                <a:ln>
                  <a:noFill/>
                </a:ln>
                <a:solidFill>
                  <a:prstClr val="white"/>
                </a:solidFill>
                <a:effectLst/>
                <a:uLnTx/>
                <a:uFillTx/>
                <a:latin typeface="Open Sans"/>
                <a:ea typeface="+mn-ea"/>
                <a:cs typeface="+mn-cs"/>
              </a:rPr>
              <a:t>Crear otra </a:t>
            </a:r>
            <a:r>
              <a:rPr kumimoji="0" lang="es-ES" sz="1800" b="0" i="0" u="none" strike="noStrike" kern="1200" cap="none" spc="0" normalizeH="0" baseline="0" noProof="0" dirty="0" err="1">
                <a:ln>
                  <a:noFill/>
                </a:ln>
                <a:solidFill>
                  <a:prstClr val="white"/>
                </a:solidFill>
                <a:effectLst/>
                <a:uLnTx/>
                <a:uFillTx/>
                <a:latin typeface="Open Sans"/>
                <a:ea typeface="+mn-ea"/>
                <a:cs typeface="+mn-cs"/>
              </a:rPr>
              <a:t>Entity</a:t>
            </a:r>
            <a:r>
              <a:rPr kumimoji="0" lang="es-ES" sz="1800" b="0" i="0" u="none" strike="noStrike" kern="1200" cap="none" spc="0" normalizeH="0" baseline="0" noProof="0" dirty="0">
                <a:ln>
                  <a:noFill/>
                </a:ln>
                <a:solidFill>
                  <a:prstClr val="white"/>
                </a:solidFill>
                <a:effectLst/>
                <a:uLnTx/>
                <a:uFillTx/>
                <a:latin typeface="Open Sans"/>
                <a:ea typeface="+mn-ea"/>
                <a:cs typeface="+mn-cs"/>
              </a:rPr>
              <a:t> (</a:t>
            </a:r>
            <a:r>
              <a:rPr kumimoji="0" lang="es-ES" sz="1800" b="0" i="0" u="none" strike="noStrike" kern="1200" cap="none" spc="0" normalizeH="0" baseline="0" noProof="0" dirty="0" err="1">
                <a:ln>
                  <a:noFill/>
                </a:ln>
                <a:solidFill>
                  <a:schemeClr val="accent4"/>
                </a:solidFill>
                <a:effectLst/>
                <a:uLnTx/>
                <a:uFillTx/>
                <a:latin typeface="Open Sans"/>
                <a:ea typeface="+mn-ea"/>
                <a:cs typeface="+mn-cs"/>
              </a:rPr>
              <a:t>CompanyName</a:t>
            </a:r>
            <a:r>
              <a:rPr kumimoji="0" lang="es-ES" sz="1800" b="0" i="0" u="none" strike="noStrike" kern="1200" cap="none" spc="0" normalizeH="0" baseline="0" noProof="0" dirty="0">
                <a:ln>
                  <a:noFill/>
                </a:ln>
                <a:solidFill>
                  <a:prstClr val="white"/>
                </a:solidFill>
                <a:effectLst/>
                <a:uLnTx/>
                <a:uFillTx/>
                <a:latin typeface="Open Sans"/>
                <a:ea typeface="+mn-ea"/>
                <a:cs typeface="+mn-cs"/>
              </a:rPr>
              <a:t>) en la misma intención que recoja la compañía de envió. (</a:t>
            </a:r>
            <a:r>
              <a:rPr kumimoji="0" lang="es-ES" sz="1800" b="0" i="0" u="none" strike="noStrike" kern="1200" cap="none" spc="0" normalizeH="0" baseline="0" noProof="0" dirty="0" err="1">
                <a:ln>
                  <a:noFill/>
                </a:ln>
                <a:solidFill>
                  <a:prstClr val="white"/>
                </a:solidFill>
                <a:effectLst/>
                <a:uLnTx/>
                <a:uFillTx/>
                <a:latin typeface="Open Sans"/>
                <a:ea typeface="+mn-ea"/>
                <a:cs typeface="+mn-cs"/>
              </a:rPr>
              <a:t>Fedex</a:t>
            </a:r>
            <a:r>
              <a:rPr kumimoji="0" lang="es-ES" sz="1800" b="0" i="0" u="none" strike="noStrike" kern="1200" cap="none" spc="0" normalizeH="0" baseline="0" noProof="0" dirty="0">
                <a:ln>
                  <a:noFill/>
                </a:ln>
                <a:solidFill>
                  <a:prstClr val="white"/>
                </a:solidFill>
                <a:effectLst/>
                <a:uLnTx/>
                <a:uFillTx/>
                <a:latin typeface="Open Sans"/>
                <a:ea typeface="+mn-ea"/>
                <a:cs typeface="+mn-cs"/>
              </a:rPr>
              <a:t>, MRW o Ups). Esta intención también será obligatoria.</a:t>
            </a:r>
          </a:p>
          <a:p>
            <a:pPr marR="0" lvl="0" algn="l" defTabSz="914400" rtl="0" eaLnBrk="1" fontAlgn="auto" latinLnBrk="0" hangingPunct="1">
              <a:lnSpc>
                <a:spcPct val="100000"/>
              </a:lnSpc>
              <a:spcBef>
                <a:spcPts val="0"/>
              </a:spcBef>
              <a:spcAft>
                <a:spcPts val="0"/>
              </a:spcAft>
              <a:buClrTx/>
              <a:buSzTx/>
              <a:tabLst/>
              <a:defRPr/>
            </a:pPr>
            <a:endParaRPr kumimoji="0" lang="es-ES" sz="1800" b="0" i="0" u="none" strike="noStrike" kern="1200" cap="none" spc="0" normalizeH="0" baseline="0" noProof="0" dirty="0">
              <a:ln>
                <a:noFill/>
              </a:ln>
              <a:solidFill>
                <a:prstClr val="white"/>
              </a:solidFill>
              <a:effectLst/>
              <a:uLnTx/>
              <a:uFillTx/>
              <a:latin typeface="Open Sans"/>
              <a:ea typeface="+mn-ea"/>
              <a:cs typeface="+mn-cs"/>
            </a:endParaRPr>
          </a:p>
        </p:txBody>
      </p:sp>
    </p:spTree>
    <p:extLst>
      <p:ext uri="{BB962C8B-B14F-4D97-AF65-F5344CB8AC3E}">
        <p14:creationId xmlns:p14="http://schemas.microsoft.com/office/powerpoint/2010/main" val="2425195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4766523" y="3166941"/>
            <a:ext cx="5025866" cy="707886"/>
          </a:xfrm>
          <a:prstGeom prst="rect">
            <a:avLst/>
          </a:prstGeom>
          <a:noFill/>
        </p:spPr>
        <p:txBody>
          <a:bodyPr wrap="square" rtlCol="0">
            <a:spAutoFit/>
          </a:bodyPr>
          <a:lstStyle/>
          <a:p>
            <a:r>
              <a:rPr lang="es-ES" sz="4000" dirty="0">
                <a:solidFill>
                  <a:srgbClr val="70BBE2"/>
                </a:solidFill>
                <a:latin typeface="Caecilia LT Std Roman" panose="02060503050505020204" pitchFamily="18" charset="0"/>
              </a:rPr>
              <a:t>Contextos</a:t>
            </a:r>
          </a:p>
        </p:txBody>
      </p:sp>
      <p:sp>
        <p:nvSpPr>
          <p:cNvPr id="7" name="CuadroTexto 6"/>
          <p:cNvSpPr txBox="1"/>
          <p:nvPr/>
        </p:nvSpPr>
        <p:spPr>
          <a:xfrm>
            <a:off x="4792649" y="3825399"/>
            <a:ext cx="5025867" cy="861774"/>
          </a:xfrm>
          <a:prstGeom prst="rect">
            <a:avLst/>
          </a:prstGeom>
          <a:noFill/>
        </p:spPr>
        <p:txBody>
          <a:bodyPr wrap="square" rtlCol="0">
            <a:spAutoFit/>
          </a:bodyPr>
          <a:lstStyle/>
          <a:p>
            <a:pPr>
              <a:lnSpc>
                <a:spcPts val="3000"/>
              </a:lnSpc>
            </a:pPr>
            <a:r>
              <a:rPr lang="es-ES" sz="1400" dirty="0">
                <a:solidFill>
                  <a:prstClr val="white">
                    <a:lumMod val="95000"/>
                  </a:prstClr>
                </a:solidFill>
                <a:ea typeface="Open Sans" panose="020B0606030504020204" pitchFamily="34" charset="0"/>
                <a:cs typeface="Open Sans" panose="020B0606030504020204" pitchFamily="34" charset="0"/>
              </a:rPr>
              <a:t>Capacidades y experiencia de VASS para llevar a cabo este proyecto.</a:t>
            </a:r>
          </a:p>
        </p:txBody>
      </p:sp>
      <p:sp>
        <p:nvSpPr>
          <p:cNvPr id="8" name="CuadroTexto 7"/>
          <p:cNvSpPr txBox="1"/>
          <p:nvPr/>
        </p:nvSpPr>
        <p:spPr>
          <a:xfrm>
            <a:off x="4075424" y="3185361"/>
            <a:ext cx="365768" cy="707886"/>
          </a:xfrm>
          <a:prstGeom prst="rect">
            <a:avLst/>
          </a:prstGeom>
          <a:noFill/>
        </p:spPr>
        <p:txBody>
          <a:bodyPr wrap="square" rtlCol="0">
            <a:spAutoFit/>
          </a:bodyPr>
          <a:lstStyle/>
          <a:p>
            <a:r>
              <a:rPr lang="es-ES" sz="4000" dirty="0">
                <a:solidFill>
                  <a:srgbClr val="70BBE2"/>
                </a:solidFill>
                <a:latin typeface="Caecilia LT Std Roman" panose="02060503050505020204" pitchFamily="18" charset="0"/>
              </a:rPr>
              <a:t>6</a:t>
            </a:r>
          </a:p>
        </p:txBody>
      </p:sp>
      <p:cxnSp>
        <p:nvCxnSpPr>
          <p:cNvPr id="5" name="Conector recto 4"/>
          <p:cNvCxnSpPr/>
          <p:nvPr/>
        </p:nvCxnSpPr>
        <p:spPr>
          <a:xfrm>
            <a:off x="4633785" y="3166941"/>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9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6 | Contextos</a:t>
            </a:r>
            <a:endParaRPr lang="es-ES" dirty="0">
              <a:solidFill>
                <a:prstClr val="black">
                  <a:lumMod val="65000"/>
                  <a:lumOff val="35000"/>
                </a:prstClr>
              </a:solidFill>
              <a:latin typeface="Caecilia LT Std Roman" panose="02060503050505020204" pitchFamily="18" charset="0"/>
            </a:endParaRPr>
          </a:p>
        </p:txBody>
      </p:sp>
      <p:sp>
        <p:nvSpPr>
          <p:cNvPr id="3" name="CuadroTexto 2">
            <a:extLst>
              <a:ext uri="{FF2B5EF4-FFF2-40B4-BE49-F238E27FC236}">
                <a16:creationId xmlns:a16="http://schemas.microsoft.com/office/drawing/2014/main" id="{62840188-F43F-4871-BFE1-49E4C939EBF5}"/>
              </a:ext>
            </a:extLst>
          </p:cNvPr>
          <p:cNvSpPr txBox="1"/>
          <p:nvPr/>
        </p:nvSpPr>
        <p:spPr>
          <a:xfrm>
            <a:off x="530914" y="1011881"/>
            <a:ext cx="5977952" cy="655244"/>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mantener la comprensión de los mensajes, es necesario no perder el contexto de la conversación y así poder tener información de la frase anterior.</a:t>
            </a:r>
          </a:p>
        </p:txBody>
      </p:sp>
      <p:sp>
        <p:nvSpPr>
          <p:cNvPr id="6" name="CuadroTexto 5">
            <a:extLst>
              <a:ext uri="{FF2B5EF4-FFF2-40B4-BE49-F238E27FC236}">
                <a16:creationId xmlns:a16="http://schemas.microsoft.com/office/drawing/2014/main" id="{26612E68-F3B1-446C-908E-72CE5800E683}"/>
              </a:ext>
            </a:extLst>
          </p:cNvPr>
          <p:cNvSpPr txBox="1"/>
          <p:nvPr/>
        </p:nvSpPr>
        <p:spPr>
          <a:xfrm>
            <a:off x="530914" y="1920358"/>
            <a:ext cx="5977952" cy="1255408"/>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El contexto en DialogFlow nos permite:</a:t>
            </a:r>
          </a:p>
          <a:p>
            <a:pPr marL="285750" lvl="0" indent="-285750" fontAlgn="base">
              <a:lnSpc>
                <a:spcPct val="150000"/>
              </a:lnSpc>
              <a:spcBef>
                <a:spcPct val="0"/>
              </a:spcBef>
              <a:spcAft>
                <a:spcPct val="0"/>
              </a:spcAft>
              <a:buFont typeface="Wingdings" panose="05000000000000000000" pitchFamily="2" charset="2"/>
              <a:buChar char="§"/>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Guardar el valor de las entidades que hayamos detectado previamente</a:t>
            </a:r>
          </a:p>
          <a:p>
            <a:pPr marL="285750" lvl="0" indent="-285750" fontAlgn="base">
              <a:lnSpc>
                <a:spcPct val="150000"/>
              </a:lnSpc>
              <a:spcBef>
                <a:spcPct val="0"/>
              </a:spcBef>
              <a:spcAft>
                <a:spcPct val="0"/>
              </a:spcAft>
              <a:buFont typeface="Wingdings" panose="05000000000000000000" pitchFamily="2" charset="2"/>
              <a:buChar char="§"/>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Manejar el flujo de la conversación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Follow</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-up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Intent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321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85393"/>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6 | Contextos</a:t>
            </a:r>
            <a:endParaRPr lang="es-ES" dirty="0">
              <a:solidFill>
                <a:prstClr val="black">
                  <a:lumMod val="65000"/>
                  <a:lumOff val="35000"/>
                </a:prstClr>
              </a:solidFill>
              <a:latin typeface="Caecilia LT Std Roman" panose="02060503050505020204" pitchFamily="18" charset="0"/>
            </a:endParaRPr>
          </a:p>
        </p:txBody>
      </p:sp>
      <p:sp>
        <p:nvSpPr>
          <p:cNvPr id="6" name="CuadroTexto 5">
            <a:extLst>
              <a:ext uri="{FF2B5EF4-FFF2-40B4-BE49-F238E27FC236}">
                <a16:creationId xmlns:a16="http://schemas.microsoft.com/office/drawing/2014/main" id="{26612E68-F3B1-446C-908E-72CE5800E683}"/>
              </a:ext>
            </a:extLst>
          </p:cNvPr>
          <p:cNvSpPr txBox="1"/>
          <p:nvPr/>
        </p:nvSpPr>
        <p:spPr>
          <a:xfrm>
            <a:off x="530914" y="1920358"/>
            <a:ext cx="5977952" cy="355162"/>
          </a:xfrm>
          <a:prstGeom prst="rect">
            <a:avLst/>
          </a:prstGeom>
          <a:noFill/>
        </p:spPr>
        <p:txBody>
          <a:bodyPr wrap="square" rtlCol="0">
            <a:spAutoFit/>
          </a:bodyPr>
          <a:lstStyle/>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agen 1">
            <a:extLst>
              <a:ext uri="{FF2B5EF4-FFF2-40B4-BE49-F238E27FC236}">
                <a16:creationId xmlns:a16="http://schemas.microsoft.com/office/drawing/2014/main" id="{154F4BFC-0B27-44FE-B8C5-27937D939845}"/>
              </a:ext>
            </a:extLst>
          </p:cNvPr>
          <p:cNvPicPr>
            <a:picLocks noChangeAspect="1"/>
          </p:cNvPicPr>
          <p:nvPr/>
        </p:nvPicPr>
        <p:blipFill rotWithShape="1">
          <a:blip r:embed="rId3"/>
          <a:srcRect r="3202"/>
          <a:stretch/>
        </p:blipFill>
        <p:spPr>
          <a:xfrm>
            <a:off x="4198638" y="854725"/>
            <a:ext cx="3135416" cy="4244624"/>
          </a:xfrm>
          <a:prstGeom prst="rect">
            <a:avLst/>
          </a:prstGeom>
        </p:spPr>
      </p:pic>
    </p:spTree>
    <p:extLst>
      <p:ext uri="{BB962C8B-B14F-4D97-AF65-F5344CB8AC3E}">
        <p14:creationId xmlns:p14="http://schemas.microsoft.com/office/powerpoint/2010/main" val="1626164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85393"/>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6 | Contextos</a:t>
            </a:r>
            <a:endParaRPr lang="es-ES" dirty="0">
              <a:solidFill>
                <a:prstClr val="black">
                  <a:lumMod val="65000"/>
                  <a:lumOff val="35000"/>
                </a:prstClr>
              </a:solidFill>
              <a:latin typeface="Caecilia LT Std Roman" panose="02060503050505020204" pitchFamily="18" charset="0"/>
            </a:endParaRPr>
          </a:p>
        </p:txBody>
      </p:sp>
      <p:sp>
        <p:nvSpPr>
          <p:cNvPr id="6" name="CuadroTexto 5">
            <a:extLst>
              <a:ext uri="{FF2B5EF4-FFF2-40B4-BE49-F238E27FC236}">
                <a16:creationId xmlns:a16="http://schemas.microsoft.com/office/drawing/2014/main" id="{26612E68-F3B1-446C-908E-72CE5800E683}"/>
              </a:ext>
            </a:extLst>
          </p:cNvPr>
          <p:cNvSpPr txBox="1"/>
          <p:nvPr/>
        </p:nvSpPr>
        <p:spPr>
          <a:xfrm>
            <a:off x="530914" y="1920358"/>
            <a:ext cx="5977952" cy="355162"/>
          </a:xfrm>
          <a:prstGeom prst="rect">
            <a:avLst/>
          </a:prstGeom>
          <a:noFill/>
        </p:spPr>
        <p:txBody>
          <a:bodyPr wrap="square" rtlCol="0">
            <a:spAutoFit/>
          </a:bodyPr>
          <a:lstStyle/>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agen 1">
            <a:extLst>
              <a:ext uri="{FF2B5EF4-FFF2-40B4-BE49-F238E27FC236}">
                <a16:creationId xmlns:a16="http://schemas.microsoft.com/office/drawing/2014/main" id="{154F4BFC-0B27-44FE-B8C5-27937D939845}"/>
              </a:ext>
            </a:extLst>
          </p:cNvPr>
          <p:cNvPicPr>
            <a:picLocks noChangeAspect="1"/>
          </p:cNvPicPr>
          <p:nvPr/>
        </p:nvPicPr>
        <p:blipFill rotWithShape="1">
          <a:blip r:embed="rId3"/>
          <a:srcRect r="3202"/>
          <a:stretch/>
        </p:blipFill>
        <p:spPr>
          <a:xfrm>
            <a:off x="4198638" y="854725"/>
            <a:ext cx="3135416" cy="4244624"/>
          </a:xfrm>
          <a:prstGeom prst="rect">
            <a:avLst/>
          </a:prstGeom>
        </p:spPr>
      </p:pic>
      <p:sp>
        <p:nvSpPr>
          <p:cNvPr id="8" name="CuadroTexto 7">
            <a:extLst>
              <a:ext uri="{FF2B5EF4-FFF2-40B4-BE49-F238E27FC236}">
                <a16:creationId xmlns:a16="http://schemas.microsoft.com/office/drawing/2014/main" id="{2B06F75D-EBD4-4A60-8C62-D6B4D5B89303}"/>
              </a:ext>
            </a:extLst>
          </p:cNvPr>
          <p:cNvSpPr txBox="1"/>
          <p:nvPr/>
        </p:nvSpPr>
        <p:spPr>
          <a:xfrm>
            <a:off x="8034650" y="1920358"/>
            <a:ext cx="2308230" cy="355162"/>
          </a:xfrm>
          <a:prstGeom prst="rect">
            <a:avLst/>
          </a:prstGeom>
          <a:noFill/>
        </p:spPr>
        <p:txBody>
          <a:bodyPr wrap="square" rtlCol="0">
            <a:spAutoFit/>
          </a:bodyPr>
          <a:lstStyle/>
          <a:p>
            <a:pPr lvl="0" fontAlgn="base">
              <a:lnSpc>
                <a:spcPct val="150000"/>
              </a:lnSpc>
              <a:spcBef>
                <a:spcPct val="0"/>
              </a:spcBef>
              <a:spcAft>
                <a:spcPct val="0"/>
              </a:spcAft>
            </a:pPr>
            <a:r>
              <a:rPr lang="es-ES" sz="1300"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Intent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CheckOrderStatus</a:t>
            </a: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uadroTexto 8">
            <a:extLst>
              <a:ext uri="{FF2B5EF4-FFF2-40B4-BE49-F238E27FC236}">
                <a16:creationId xmlns:a16="http://schemas.microsoft.com/office/drawing/2014/main" id="{8A549EA4-7A63-4892-A208-DF93B5D71563}"/>
              </a:ext>
            </a:extLst>
          </p:cNvPr>
          <p:cNvSpPr txBox="1"/>
          <p:nvPr/>
        </p:nvSpPr>
        <p:spPr>
          <a:xfrm>
            <a:off x="8034650" y="2799456"/>
            <a:ext cx="2054230" cy="355162"/>
          </a:xfrm>
          <a:prstGeom prst="rect">
            <a:avLst/>
          </a:prstGeom>
          <a:noFill/>
        </p:spPr>
        <p:txBody>
          <a:bodyPr wrap="square" rtlCol="0">
            <a:spAutoFit/>
          </a:bodyPr>
          <a:lstStyle/>
          <a:p>
            <a:pPr lvl="0" fontAlgn="base">
              <a:lnSpc>
                <a:spcPct val="150000"/>
              </a:lnSpc>
              <a:spcBef>
                <a:spcPct val="0"/>
              </a:spcBef>
              <a:spcAft>
                <a:spcPct val="0"/>
              </a:spcAft>
            </a:pPr>
            <a:r>
              <a:rPr lang="es-ES" sz="1300"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Intent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CancelOrder</a:t>
            </a: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 name="Conector recto de flecha 9">
            <a:extLst>
              <a:ext uri="{FF2B5EF4-FFF2-40B4-BE49-F238E27FC236}">
                <a16:creationId xmlns:a16="http://schemas.microsoft.com/office/drawing/2014/main" id="{B27476F7-4F61-41FA-8CA9-847DF122BEDB}"/>
              </a:ext>
            </a:extLst>
          </p:cNvPr>
          <p:cNvCxnSpPr/>
          <p:nvPr/>
        </p:nvCxnSpPr>
        <p:spPr>
          <a:xfrm>
            <a:off x="6843860" y="2177592"/>
            <a:ext cx="1046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EFE319DB-6F8F-4FC8-8847-B2ED0EB29425}"/>
              </a:ext>
            </a:extLst>
          </p:cNvPr>
          <p:cNvCxnSpPr/>
          <p:nvPr/>
        </p:nvCxnSpPr>
        <p:spPr>
          <a:xfrm>
            <a:off x="6843860" y="3073138"/>
            <a:ext cx="1046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ángulo 3">
            <a:extLst>
              <a:ext uri="{FF2B5EF4-FFF2-40B4-BE49-F238E27FC236}">
                <a16:creationId xmlns:a16="http://schemas.microsoft.com/office/drawing/2014/main" id="{A6FBD3CE-1418-4FF7-91E4-88D54A700FBB}"/>
              </a:ext>
            </a:extLst>
          </p:cNvPr>
          <p:cNvSpPr/>
          <p:nvPr/>
        </p:nvSpPr>
        <p:spPr>
          <a:xfrm>
            <a:off x="6239971" y="3478490"/>
            <a:ext cx="226243" cy="179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S"/>
          </a:p>
        </p:txBody>
      </p:sp>
      <p:sp>
        <p:nvSpPr>
          <p:cNvPr id="12" name="Rectángulo 11">
            <a:extLst>
              <a:ext uri="{FF2B5EF4-FFF2-40B4-BE49-F238E27FC236}">
                <a16:creationId xmlns:a16="http://schemas.microsoft.com/office/drawing/2014/main" id="{CB3DA9B2-F1F8-40AD-848A-F5E0D86DE8C9}"/>
              </a:ext>
            </a:extLst>
          </p:cNvPr>
          <p:cNvSpPr/>
          <p:nvPr/>
        </p:nvSpPr>
        <p:spPr>
          <a:xfrm>
            <a:off x="5348661" y="2545137"/>
            <a:ext cx="226243" cy="1791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801693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85393"/>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6 | Contextos</a:t>
            </a:r>
            <a:endParaRPr lang="es-ES" dirty="0">
              <a:solidFill>
                <a:prstClr val="black">
                  <a:lumMod val="65000"/>
                  <a:lumOff val="35000"/>
                </a:prstClr>
              </a:solidFill>
              <a:latin typeface="Caecilia LT Std Roman" panose="02060503050505020204" pitchFamily="18" charset="0"/>
            </a:endParaRPr>
          </a:p>
        </p:txBody>
      </p:sp>
      <p:sp>
        <p:nvSpPr>
          <p:cNvPr id="6" name="CuadroTexto 5">
            <a:extLst>
              <a:ext uri="{FF2B5EF4-FFF2-40B4-BE49-F238E27FC236}">
                <a16:creationId xmlns:a16="http://schemas.microsoft.com/office/drawing/2014/main" id="{26612E68-F3B1-446C-908E-72CE5800E683}"/>
              </a:ext>
            </a:extLst>
          </p:cNvPr>
          <p:cNvSpPr txBox="1"/>
          <p:nvPr/>
        </p:nvSpPr>
        <p:spPr>
          <a:xfrm>
            <a:off x="530914" y="1920358"/>
            <a:ext cx="5977952" cy="355162"/>
          </a:xfrm>
          <a:prstGeom prst="rect">
            <a:avLst/>
          </a:prstGeom>
          <a:noFill/>
        </p:spPr>
        <p:txBody>
          <a:bodyPr wrap="square" rtlCol="0">
            <a:spAutoFit/>
          </a:bodyPr>
          <a:lstStyle/>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Imagen 1">
            <a:extLst>
              <a:ext uri="{FF2B5EF4-FFF2-40B4-BE49-F238E27FC236}">
                <a16:creationId xmlns:a16="http://schemas.microsoft.com/office/drawing/2014/main" id="{154F4BFC-0B27-44FE-B8C5-27937D939845}"/>
              </a:ext>
            </a:extLst>
          </p:cNvPr>
          <p:cNvPicPr>
            <a:picLocks noChangeAspect="1"/>
          </p:cNvPicPr>
          <p:nvPr/>
        </p:nvPicPr>
        <p:blipFill rotWithShape="1">
          <a:blip r:embed="rId3"/>
          <a:srcRect r="3202"/>
          <a:stretch/>
        </p:blipFill>
        <p:spPr>
          <a:xfrm>
            <a:off x="4198638" y="854725"/>
            <a:ext cx="3135416" cy="4244624"/>
          </a:xfrm>
          <a:prstGeom prst="rect">
            <a:avLst/>
          </a:prstGeom>
        </p:spPr>
      </p:pic>
      <p:sp>
        <p:nvSpPr>
          <p:cNvPr id="8" name="CuadroTexto 7">
            <a:extLst>
              <a:ext uri="{FF2B5EF4-FFF2-40B4-BE49-F238E27FC236}">
                <a16:creationId xmlns:a16="http://schemas.microsoft.com/office/drawing/2014/main" id="{2B06F75D-EBD4-4A60-8C62-D6B4D5B89303}"/>
              </a:ext>
            </a:extLst>
          </p:cNvPr>
          <p:cNvSpPr txBox="1"/>
          <p:nvPr/>
        </p:nvSpPr>
        <p:spPr>
          <a:xfrm>
            <a:off x="8735245" y="3300909"/>
            <a:ext cx="2454123" cy="355159"/>
          </a:xfrm>
          <a:prstGeom prst="rect">
            <a:avLst/>
          </a:prstGeom>
          <a:noFill/>
        </p:spPr>
        <p:txBody>
          <a:bodyPr wrap="square" rtlCol="0">
            <a:spAutoFit/>
          </a:bodyPr>
          <a:lstStyle/>
          <a:p>
            <a:pPr lvl="0" fontAlgn="base">
              <a:lnSpc>
                <a:spcPct val="150000"/>
              </a:lnSpc>
              <a:spcBef>
                <a:spcPct val="0"/>
              </a:spcBef>
              <a:spcAft>
                <a:spcPct val="0"/>
              </a:spcAft>
            </a:pPr>
            <a:r>
              <a:rPr lang="es-ES" sz="1300"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Intent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ConfirmCancelOrder</a:t>
            </a: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uadroTexto 8">
            <a:extLst>
              <a:ext uri="{FF2B5EF4-FFF2-40B4-BE49-F238E27FC236}">
                <a16:creationId xmlns:a16="http://schemas.microsoft.com/office/drawing/2014/main" id="{8A549EA4-7A63-4892-A208-DF93B5D71563}"/>
              </a:ext>
            </a:extLst>
          </p:cNvPr>
          <p:cNvSpPr txBox="1"/>
          <p:nvPr/>
        </p:nvSpPr>
        <p:spPr>
          <a:xfrm>
            <a:off x="8034650" y="2799456"/>
            <a:ext cx="2237110" cy="369310"/>
          </a:xfrm>
          <a:prstGeom prst="rect">
            <a:avLst/>
          </a:prstGeom>
          <a:noFill/>
        </p:spPr>
        <p:txBody>
          <a:bodyPr wrap="square" rtlCol="0">
            <a:spAutoFit/>
          </a:bodyPr>
          <a:lstStyle/>
          <a:p>
            <a:pPr lvl="0" fontAlgn="base">
              <a:lnSpc>
                <a:spcPct val="150000"/>
              </a:lnSpc>
              <a:spcBef>
                <a:spcPct val="0"/>
              </a:spcBef>
              <a:spcAft>
                <a:spcPct val="0"/>
              </a:spcAft>
            </a:pPr>
            <a:r>
              <a:rPr lang="es-ES" sz="1300"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Intent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CancelOrder</a:t>
            </a: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 name="Conector recto de flecha 9">
            <a:extLst>
              <a:ext uri="{FF2B5EF4-FFF2-40B4-BE49-F238E27FC236}">
                <a16:creationId xmlns:a16="http://schemas.microsoft.com/office/drawing/2014/main" id="{B27476F7-4F61-41FA-8CA9-847DF122BEDB}"/>
              </a:ext>
            </a:extLst>
          </p:cNvPr>
          <p:cNvCxnSpPr/>
          <p:nvPr/>
        </p:nvCxnSpPr>
        <p:spPr>
          <a:xfrm>
            <a:off x="7511462" y="3559352"/>
            <a:ext cx="1046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EFE319DB-6F8F-4FC8-8847-B2ED0EB29425}"/>
              </a:ext>
            </a:extLst>
          </p:cNvPr>
          <p:cNvCxnSpPr/>
          <p:nvPr/>
        </p:nvCxnSpPr>
        <p:spPr>
          <a:xfrm>
            <a:off x="6843860" y="3073138"/>
            <a:ext cx="1046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753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85393"/>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6 | Contextos</a:t>
            </a:r>
            <a:endParaRPr lang="es-ES" dirty="0">
              <a:solidFill>
                <a:prstClr val="black">
                  <a:lumMod val="65000"/>
                  <a:lumOff val="35000"/>
                </a:prstClr>
              </a:solidFill>
              <a:latin typeface="Caecilia LT Std Roman" panose="02060503050505020204" pitchFamily="18" charset="0"/>
            </a:endParaRPr>
          </a:p>
        </p:txBody>
      </p:sp>
      <p:pic>
        <p:nvPicPr>
          <p:cNvPr id="3" name="Imagen 2">
            <a:extLst>
              <a:ext uri="{FF2B5EF4-FFF2-40B4-BE49-F238E27FC236}">
                <a16:creationId xmlns:a16="http://schemas.microsoft.com/office/drawing/2014/main" id="{DA0BB143-F4DC-4739-A083-3C579ABE33A0}"/>
              </a:ext>
            </a:extLst>
          </p:cNvPr>
          <p:cNvPicPr>
            <a:picLocks noChangeAspect="1"/>
          </p:cNvPicPr>
          <p:nvPr/>
        </p:nvPicPr>
        <p:blipFill>
          <a:blip r:embed="rId3"/>
          <a:stretch>
            <a:fillRect/>
          </a:stretch>
        </p:blipFill>
        <p:spPr>
          <a:xfrm>
            <a:off x="4276725" y="900113"/>
            <a:ext cx="3234737" cy="4496454"/>
          </a:xfrm>
          <a:prstGeom prst="rect">
            <a:avLst/>
          </a:prstGeom>
        </p:spPr>
      </p:pic>
    </p:spTree>
    <p:extLst>
      <p:ext uri="{BB962C8B-B14F-4D97-AF65-F5344CB8AC3E}">
        <p14:creationId xmlns:p14="http://schemas.microsoft.com/office/powerpoint/2010/main" val="3408824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85393"/>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6 | Contextos</a:t>
            </a:r>
            <a:endParaRPr lang="es-ES" dirty="0">
              <a:solidFill>
                <a:prstClr val="black">
                  <a:lumMod val="65000"/>
                  <a:lumOff val="35000"/>
                </a:prstClr>
              </a:solidFill>
              <a:latin typeface="Caecilia LT Std Roman" panose="02060503050505020204" pitchFamily="18" charset="0"/>
            </a:endParaRPr>
          </a:p>
        </p:txBody>
      </p:sp>
      <p:pic>
        <p:nvPicPr>
          <p:cNvPr id="2" name="Imagen 1">
            <a:extLst>
              <a:ext uri="{FF2B5EF4-FFF2-40B4-BE49-F238E27FC236}">
                <a16:creationId xmlns:a16="http://schemas.microsoft.com/office/drawing/2014/main" id="{4EDEEBBD-8626-438B-81CF-FC4863D6DE23}"/>
              </a:ext>
            </a:extLst>
          </p:cNvPr>
          <p:cNvPicPr>
            <a:picLocks noChangeAspect="1"/>
          </p:cNvPicPr>
          <p:nvPr/>
        </p:nvPicPr>
        <p:blipFill>
          <a:blip r:embed="rId3"/>
          <a:stretch>
            <a:fillRect/>
          </a:stretch>
        </p:blipFill>
        <p:spPr>
          <a:xfrm>
            <a:off x="4276725" y="940603"/>
            <a:ext cx="3208211" cy="4374833"/>
          </a:xfrm>
          <a:prstGeom prst="rect">
            <a:avLst/>
          </a:prstGeom>
        </p:spPr>
      </p:pic>
    </p:spTree>
    <p:extLst>
      <p:ext uri="{BB962C8B-B14F-4D97-AF65-F5344CB8AC3E}">
        <p14:creationId xmlns:p14="http://schemas.microsoft.com/office/powerpoint/2010/main" val="1548513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6 | Contextos</a:t>
            </a:r>
            <a:endParaRPr lang="es-ES" dirty="0">
              <a:solidFill>
                <a:prstClr val="black">
                  <a:lumMod val="65000"/>
                  <a:lumOff val="35000"/>
                </a:prstClr>
              </a:solidFill>
              <a:latin typeface="Caecilia LT Std Roman" panose="02060503050505020204" pitchFamily="18" charset="0"/>
            </a:endParaRPr>
          </a:p>
        </p:txBody>
      </p:sp>
      <p:sp>
        <p:nvSpPr>
          <p:cNvPr id="3" name="CuadroTexto 2">
            <a:extLst>
              <a:ext uri="{FF2B5EF4-FFF2-40B4-BE49-F238E27FC236}">
                <a16:creationId xmlns:a16="http://schemas.microsoft.com/office/drawing/2014/main" id="{62840188-F43F-4871-BFE1-49E4C939EBF5}"/>
              </a:ext>
            </a:extLst>
          </p:cNvPr>
          <p:cNvSpPr txBox="1"/>
          <p:nvPr/>
        </p:nvSpPr>
        <p:spPr>
          <a:xfrm>
            <a:off x="530914" y="1011881"/>
            <a:ext cx="5977952" cy="355162"/>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En la sección de Contexto dentro de una intención, podemos ver dos campos:</a:t>
            </a:r>
          </a:p>
        </p:txBody>
      </p:sp>
      <p:sp>
        <p:nvSpPr>
          <p:cNvPr id="6" name="CuadroTexto 5">
            <a:extLst>
              <a:ext uri="{FF2B5EF4-FFF2-40B4-BE49-F238E27FC236}">
                <a16:creationId xmlns:a16="http://schemas.microsoft.com/office/drawing/2014/main" id="{26612E68-F3B1-446C-908E-72CE5800E683}"/>
              </a:ext>
            </a:extLst>
          </p:cNvPr>
          <p:cNvSpPr txBox="1"/>
          <p:nvPr/>
        </p:nvSpPr>
        <p:spPr>
          <a:xfrm>
            <a:off x="530914" y="1514773"/>
            <a:ext cx="5977952" cy="955326"/>
          </a:xfrm>
          <a:prstGeom prst="rect">
            <a:avLst/>
          </a:prstGeom>
          <a:noFill/>
        </p:spPr>
        <p:txBody>
          <a:bodyPr wrap="square" rtlCol="0">
            <a:spAutoFit/>
          </a:bodyPr>
          <a:lstStyle/>
          <a:p>
            <a:pPr marL="285750" lvl="0" indent="-285750" fontAlgn="base">
              <a:lnSpc>
                <a:spcPct val="150000"/>
              </a:lnSpc>
              <a:spcBef>
                <a:spcPct val="0"/>
              </a:spcBef>
              <a:spcAft>
                <a:spcPct val="0"/>
              </a:spcAft>
              <a:buFont typeface="Wingdings" panose="05000000000000000000" pitchFamily="2" charset="2"/>
              <a:buChar char="§"/>
            </a:pP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Add</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input </a:t>
            </a: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context</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En este campo agregaremos el contexto que es necesario para entrar en la intención.</a:t>
            </a:r>
          </a:p>
          <a:p>
            <a:pPr marL="285750" lvl="0" indent="-285750" fontAlgn="base">
              <a:lnSpc>
                <a:spcPct val="150000"/>
              </a:lnSpc>
              <a:spcBef>
                <a:spcPct val="0"/>
              </a:spcBef>
              <a:spcAft>
                <a:spcPct val="0"/>
              </a:spcAft>
              <a:buFont typeface="Wingdings" panose="05000000000000000000" pitchFamily="2" charset="2"/>
              <a:buChar char="§"/>
            </a:pP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Add</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output </a:t>
            </a: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context</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En este campo agregaremos el contexto donde se </a:t>
            </a:r>
          </a:p>
        </p:txBody>
      </p:sp>
      <p:pic>
        <p:nvPicPr>
          <p:cNvPr id="2" name="Imagen 1">
            <a:extLst>
              <a:ext uri="{FF2B5EF4-FFF2-40B4-BE49-F238E27FC236}">
                <a16:creationId xmlns:a16="http://schemas.microsoft.com/office/drawing/2014/main" id="{6455C965-626A-46AE-9469-86AC407A2163}"/>
              </a:ext>
            </a:extLst>
          </p:cNvPr>
          <p:cNvPicPr>
            <a:picLocks noChangeAspect="1"/>
          </p:cNvPicPr>
          <p:nvPr/>
        </p:nvPicPr>
        <p:blipFill>
          <a:blip r:embed="rId3"/>
          <a:stretch>
            <a:fillRect/>
          </a:stretch>
        </p:blipFill>
        <p:spPr>
          <a:xfrm>
            <a:off x="2073953" y="2561927"/>
            <a:ext cx="7572375" cy="2781300"/>
          </a:xfrm>
          <a:prstGeom prst="rect">
            <a:avLst/>
          </a:prstGeom>
        </p:spPr>
      </p:pic>
    </p:spTree>
    <p:extLst>
      <p:ext uri="{BB962C8B-B14F-4D97-AF65-F5344CB8AC3E}">
        <p14:creationId xmlns:p14="http://schemas.microsoft.com/office/powerpoint/2010/main" val="14883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CuadroTexto 8"/>
          <p:cNvSpPr txBox="1"/>
          <p:nvPr/>
        </p:nvSpPr>
        <p:spPr>
          <a:xfrm>
            <a:off x="1326125" y="699475"/>
            <a:ext cx="6333000" cy="923330"/>
          </a:xfrm>
          <a:prstGeom prst="rect">
            <a:avLst/>
          </a:prstGeom>
          <a:noFill/>
        </p:spPr>
        <p:txBody>
          <a:bodyPr wrap="square" rtlCol="0">
            <a:spAutoFit/>
          </a:bodyPr>
          <a:lstStyle/>
          <a:p>
            <a:r>
              <a:rPr lang="es-ES" sz="5400" dirty="0">
                <a:solidFill>
                  <a:schemeClr val="bg1"/>
                </a:solidFill>
                <a:latin typeface="Caecilia LT Std Roman" panose="02060503050505020204" pitchFamily="18" charset="0"/>
              </a:rPr>
              <a:t>Índice</a:t>
            </a:r>
          </a:p>
        </p:txBody>
      </p:sp>
      <p:sp>
        <p:nvSpPr>
          <p:cNvPr id="10" name="CuadroTexto 8"/>
          <p:cNvSpPr txBox="1"/>
          <p:nvPr/>
        </p:nvSpPr>
        <p:spPr>
          <a:xfrm>
            <a:off x="2013724" y="1698660"/>
            <a:ext cx="6454001" cy="4031873"/>
          </a:xfrm>
          <a:prstGeom prst="rect">
            <a:avLst/>
          </a:prstGeom>
          <a:noFill/>
        </p:spPr>
        <p:txBody>
          <a:bodyPr wrap="square" rtlCol="0">
            <a:spAutoFit/>
          </a:bodyPr>
          <a:lstStyle/>
          <a:p>
            <a:pPr marL="742950" indent="-742950">
              <a:buAutoNum type="arabicPeriod"/>
            </a:pPr>
            <a:r>
              <a:rPr lang="es-ES" sz="3200" dirty="0">
                <a:solidFill>
                  <a:schemeClr val="bg1"/>
                </a:solidFill>
                <a:latin typeface="Caecilia LT Std Light" pitchFamily="18" charset="0"/>
              </a:rPr>
              <a:t>Creando el </a:t>
            </a:r>
            <a:r>
              <a:rPr lang="es-ES" sz="3200" dirty="0" err="1">
                <a:solidFill>
                  <a:schemeClr val="bg1"/>
                </a:solidFill>
                <a:latin typeface="Caecilia LT Std Light" pitchFamily="18" charset="0"/>
              </a:rPr>
              <a:t>Chatbot</a:t>
            </a:r>
            <a:endParaRPr lang="es-ES" sz="3200" dirty="0">
              <a:solidFill>
                <a:schemeClr val="bg1"/>
              </a:solidFill>
              <a:latin typeface="Caecilia LT Std Light" pitchFamily="18" charset="0"/>
            </a:endParaRPr>
          </a:p>
          <a:p>
            <a:pPr marL="742950" indent="-742950">
              <a:buAutoNum type="arabicPeriod"/>
            </a:pPr>
            <a:r>
              <a:rPr lang="es-ES" sz="3200" dirty="0" err="1">
                <a:solidFill>
                  <a:schemeClr val="bg1"/>
                </a:solidFill>
                <a:latin typeface="Caecilia LT Std Light" pitchFamily="18" charset="0"/>
              </a:rPr>
              <a:t>Intents</a:t>
            </a:r>
            <a:endParaRPr lang="es-ES" sz="3200" dirty="0">
              <a:solidFill>
                <a:schemeClr val="bg1"/>
              </a:solidFill>
              <a:latin typeface="Caecilia LT Std Light" pitchFamily="18" charset="0"/>
            </a:endParaRPr>
          </a:p>
          <a:p>
            <a:pPr marL="742950" indent="-742950">
              <a:buAutoNum type="arabicPeriod"/>
            </a:pPr>
            <a:r>
              <a:rPr lang="es-ES" sz="3200" dirty="0" err="1">
                <a:solidFill>
                  <a:schemeClr val="bg1"/>
                </a:solidFill>
                <a:latin typeface="Caecilia LT Std Light" pitchFamily="18" charset="0"/>
              </a:rPr>
              <a:t>Testing</a:t>
            </a:r>
            <a:endParaRPr lang="es-ES" sz="3200" dirty="0">
              <a:solidFill>
                <a:schemeClr val="bg1"/>
              </a:solidFill>
              <a:latin typeface="Caecilia LT Std Light" pitchFamily="18" charset="0"/>
            </a:endParaRPr>
          </a:p>
          <a:p>
            <a:pPr marL="742950" indent="-742950">
              <a:buAutoNum type="arabicPeriod"/>
            </a:pPr>
            <a:r>
              <a:rPr lang="es-ES" sz="3200" dirty="0" err="1">
                <a:solidFill>
                  <a:schemeClr val="bg1"/>
                </a:solidFill>
                <a:latin typeface="Caecilia LT Std Light" pitchFamily="18" charset="0"/>
              </a:rPr>
              <a:t>Entities</a:t>
            </a:r>
            <a:endParaRPr lang="es-ES" sz="3200" dirty="0">
              <a:solidFill>
                <a:schemeClr val="bg1"/>
              </a:solidFill>
              <a:latin typeface="Caecilia LT Std Light" pitchFamily="18" charset="0"/>
            </a:endParaRPr>
          </a:p>
          <a:p>
            <a:pPr marL="742950" indent="-742950">
              <a:buAutoNum type="arabicPeriod"/>
            </a:pPr>
            <a:r>
              <a:rPr lang="es-ES" sz="3200" dirty="0">
                <a:solidFill>
                  <a:schemeClr val="bg1"/>
                </a:solidFill>
                <a:latin typeface="Caecilia LT Std Light" pitchFamily="18" charset="0"/>
              </a:rPr>
              <a:t>Respuestas</a:t>
            </a:r>
          </a:p>
          <a:p>
            <a:pPr marL="742950" indent="-742950">
              <a:buAutoNum type="arabicPeriod"/>
            </a:pPr>
            <a:r>
              <a:rPr lang="es-ES" sz="3200" dirty="0">
                <a:solidFill>
                  <a:schemeClr val="bg1"/>
                </a:solidFill>
                <a:latin typeface="Caecilia LT Std Light" pitchFamily="18" charset="0"/>
              </a:rPr>
              <a:t>Contexto</a:t>
            </a:r>
          </a:p>
          <a:p>
            <a:pPr marL="742950" indent="-742950">
              <a:buAutoNum type="arabicPeriod"/>
            </a:pPr>
            <a:r>
              <a:rPr lang="es-ES" sz="3200" dirty="0" err="1">
                <a:solidFill>
                  <a:schemeClr val="bg1"/>
                </a:solidFill>
                <a:latin typeface="Caecilia LT Std Light" pitchFamily="18" charset="0"/>
              </a:rPr>
              <a:t>Webhooks</a:t>
            </a:r>
            <a:endParaRPr lang="es-ES" sz="3200" dirty="0">
              <a:solidFill>
                <a:schemeClr val="bg1"/>
              </a:solidFill>
              <a:latin typeface="Caecilia LT Std Light" pitchFamily="18" charset="0"/>
            </a:endParaRPr>
          </a:p>
          <a:p>
            <a:pPr marL="742950" indent="-742950">
              <a:buAutoNum type="arabicPeriod"/>
            </a:pPr>
            <a:r>
              <a:rPr lang="es-ES" sz="3200" dirty="0" err="1">
                <a:solidFill>
                  <a:schemeClr val="bg1"/>
                </a:solidFill>
                <a:latin typeface="Caecilia LT Std Light" pitchFamily="18" charset="0"/>
              </a:rPr>
              <a:t>CustomChannel</a:t>
            </a:r>
            <a:endParaRPr lang="es-ES" sz="3200" dirty="0">
              <a:solidFill>
                <a:schemeClr val="bg1"/>
              </a:solidFill>
              <a:latin typeface="Caecilia LT Std Light" pitchFamily="18" charset="0"/>
            </a:endParaRPr>
          </a:p>
        </p:txBody>
      </p:sp>
    </p:spTree>
    <p:extLst>
      <p:ext uri="{BB962C8B-B14F-4D97-AF65-F5344CB8AC3E}">
        <p14:creationId xmlns:p14="http://schemas.microsoft.com/office/powerpoint/2010/main" val="3530303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6 | Contextos</a:t>
            </a:r>
            <a:endParaRPr lang="es-ES" dirty="0">
              <a:solidFill>
                <a:prstClr val="black">
                  <a:lumMod val="65000"/>
                  <a:lumOff val="35000"/>
                </a:prstClr>
              </a:solidFill>
              <a:latin typeface="Caecilia LT Std Roman" panose="02060503050505020204" pitchFamily="18" charset="0"/>
            </a:endParaRPr>
          </a:p>
        </p:txBody>
      </p:sp>
      <p:pic>
        <p:nvPicPr>
          <p:cNvPr id="7" name="Imagen 6">
            <a:extLst>
              <a:ext uri="{FF2B5EF4-FFF2-40B4-BE49-F238E27FC236}">
                <a16:creationId xmlns:a16="http://schemas.microsoft.com/office/drawing/2014/main" id="{946D309E-A8C7-4EDB-BEC9-4B82AEF7626B}"/>
              </a:ext>
            </a:extLst>
          </p:cNvPr>
          <p:cNvPicPr/>
          <p:nvPr/>
        </p:nvPicPr>
        <p:blipFill>
          <a:blip r:embed="rId3"/>
          <a:stretch>
            <a:fillRect/>
          </a:stretch>
        </p:blipFill>
        <p:spPr>
          <a:xfrm>
            <a:off x="2735580" y="1972329"/>
            <a:ext cx="5400040" cy="1969135"/>
          </a:xfrm>
          <a:prstGeom prst="rect">
            <a:avLst/>
          </a:prstGeom>
        </p:spPr>
      </p:pic>
    </p:spTree>
    <p:extLst>
      <p:ext uri="{BB962C8B-B14F-4D97-AF65-F5344CB8AC3E}">
        <p14:creationId xmlns:p14="http://schemas.microsoft.com/office/powerpoint/2010/main" val="85171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6 | Contextos</a:t>
            </a:r>
            <a:endParaRPr lang="es-ES" dirty="0">
              <a:solidFill>
                <a:prstClr val="black">
                  <a:lumMod val="65000"/>
                  <a:lumOff val="35000"/>
                </a:prstClr>
              </a:solidFill>
              <a:latin typeface="Caecilia LT Std Roman" panose="02060503050505020204" pitchFamily="18" charset="0"/>
            </a:endParaRPr>
          </a:p>
        </p:txBody>
      </p:sp>
      <p:pic>
        <p:nvPicPr>
          <p:cNvPr id="4" name="Imagen 3">
            <a:extLst>
              <a:ext uri="{FF2B5EF4-FFF2-40B4-BE49-F238E27FC236}">
                <a16:creationId xmlns:a16="http://schemas.microsoft.com/office/drawing/2014/main" id="{AD75AB0B-51B9-403B-9EF6-CBE09DCD64B1}"/>
              </a:ext>
            </a:extLst>
          </p:cNvPr>
          <p:cNvPicPr/>
          <p:nvPr/>
        </p:nvPicPr>
        <p:blipFill>
          <a:blip r:embed="rId3"/>
          <a:stretch>
            <a:fillRect/>
          </a:stretch>
        </p:blipFill>
        <p:spPr>
          <a:xfrm>
            <a:off x="3395980" y="1637665"/>
            <a:ext cx="5400040" cy="2282190"/>
          </a:xfrm>
          <a:prstGeom prst="rect">
            <a:avLst/>
          </a:prstGeom>
        </p:spPr>
      </p:pic>
    </p:spTree>
    <p:extLst>
      <p:ext uri="{BB962C8B-B14F-4D97-AF65-F5344CB8AC3E}">
        <p14:creationId xmlns:p14="http://schemas.microsoft.com/office/powerpoint/2010/main" val="3077347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4766523" y="3166941"/>
            <a:ext cx="502586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0" i="0" u="none" strike="noStrike" kern="1200" cap="none" spc="0" normalizeH="0" baseline="0" noProof="0" dirty="0" err="1">
                <a:ln>
                  <a:noFill/>
                </a:ln>
                <a:solidFill>
                  <a:srgbClr val="70BBE2"/>
                </a:solidFill>
                <a:effectLst/>
                <a:uLnTx/>
                <a:uFillTx/>
                <a:latin typeface="Caecilia LT Std Roman" panose="02060503050505020204" pitchFamily="18" charset="0"/>
                <a:ea typeface="+mn-ea"/>
                <a:cs typeface="+mn-cs"/>
              </a:rPr>
              <a:t>Webhooks</a:t>
            </a:r>
            <a:endParaRPr kumimoji="0" lang="es-ES" sz="4000" b="0" i="0" u="none" strike="noStrike" kern="1200" cap="none" spc="0" normalizeH="0" baseline="0" noProof="0" dirty="0">
              <a:ln>
                <a:noFill/>
              </a:ln>
              <a:solidFill>
                <a:srgbClr val="70BBE2"/>
              </a:solidFill>
              <a:effectLst/>
              <a:uLnTx/>
              <a:uFillTx/>
              <a:latin typeface="Caecilia LT Std Roman" panose="02060503050505020204" pitchFamily="18" charset="0"/>
              <a:ea typeface="+mn-ea"/>
              <a:cs typeface="+mn-cs"/>
            </a:endParaRPr>
          </a:p>
        </p:txBody>
      </p:sp>
      <p:sp>
        <p:nvSpPr>
          <p:cNvPr id="8" name="CuadroTexto 7"/>
          <p:cNvSpPr txBox="1"/>
          <p:nvPr/>
        </p:nvSpPr>
        <p:spPr>
          <a:xfrm>
            <a:off x="4075424" y="3185361"/>
            <a:ext cx="36576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0" i="0" u="none" strike="noStrike" kern="1200" cap="none" spc="0" normalizeH="0" baseline="0" noProof="0" dirty="0">
                <a:ln>
                  <a:noFill/>
                </a:ln>
                <a:solidFill>
                  <a:srgbClr val="70BBE2"/>
                </a:solidFill>
                <a:effectLst/>
                <a:uLnTx/>
                <a:uFillTx/>
                <a:latin typeface="Caecilia LT Std Roman" panose="02060503050505020204" pitchFamily="18" charset="0"/>
                <a:ea typeface="+mn-ea"/>
                <a:cs typeface="+mn-cs"/>
              </a:rPr>
              <a:t>7</a:t>
            </a:r>
          </a:p>
        </p:txBody>
      </p:sp>
      <p:cxnSp>
        <p:nvCxnSpPr>
          <p:cNvPr id="5" name="Conector recto 4"/>
          <p:cNvCxnSpPr/>
          <p:nvPr/>
        </p:nvCxnSpPr>
        <p:spPr>
          <a:xfrm>
            <a:off x="4633785" y="3166941"/>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998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7 | </a:t>
            </a:r>
            <a:r>
              <a:rPr lang="es-ES" dirty="0" err="1">
                <a:solidFill>
                  <a:prstClr val="white">
                    <a:lumMod val="65000"/>
                  </a:prstClr>
                </a:solidFill>
                <a:latin typeface="Caecilia LT Std Roman"/>
              </a:rPr>
              <a:t>Webhooks</a:t>
            </a:r>
            <a:endParaRPr lang="es-ES" dirty="0">
              <a:solidFill>
                <a:prstClr val="black">
                  <a:lumMod val="65000"/>
                  <a:lumOff val="35000"/>
                </a:prstClr>
              </a:solidFill>
              <a:latin typeface="Caecilia LT Std Roman" panose="02060503050505020204" pitchFamily="18" charset="0"/>
            </a:endParaRPr>
          </a:p>
        </p:txBody>
      </p:sp>
      <p:sp>
        <p:nvSpPr>
          <p:cNvPr id="3" name="CuadroTexto 2">
            <a:extLst>
              <a:ext uri="{FF2B5EF4-FFF2-40B4-BE49-F238E27FC236}">
                <a16:creationId xmlns:a16="http://schemas.microsoft.com/office/drawing/2014/main" id="{62840188-F43F-4871-BFE1-49E4C939EBF5}"/>
              </a:ext>
            </a:extLst>
          </p:cNvPr>
          <p:cNvSpPr txBox="1"/>
          <p:nvPr/>
        </p:nvSpPr>
        <p:spPr>
          <a:xfrm>
            <a:off x="530914" y="1011881"/>
            <a:ext cx="5977952" cy="955326"/>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Antes de nada vamos a clonar un proyecto de ejemplo:</a:t>
            </a:r>
          </a:p>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hlinkClick r:id="rId3"/>
              </a:rPr>
              <a:t>https://github.com/jorgeVass/starterBot.git</a:t>
            </a: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CuadroTexto 6">
            <a:extLst>
              <a:ext uri="{FF2B5EF4-FFF2-40B4-BE49-F238E27FC236}">
                <a16:creationId xmlns:a16="http://schemas.microsoft.com/office/drawing/2014/main" id="{39092AA0-C4FE-431A-A0E0-81CD9613DE98}"/>
              </a:ext>
            </a:extLst>
          </p:cNvPr>
          <p:cNvSpPr txBox="1"/>
          <p:nvPr/>
        </p:nvSpPr>
        <p:spPr>
          <a:xfrm>
            <a:off x="530913" y="1905817"/>
            <a:ext cx="11048061" cy="1255408"/>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Hay casos en los que las respuestas simples que obtenemos del apartado “Response” de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DialogFlow</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no son suficientes. Así que tendremos que manejar la intención por medio de un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ello, dentro de la intención que queremos enviar a nuestro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habilitaremos el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fulfillment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Enable Fulfillment">
            <a:extLst>
              <a:ext uri="{FF2B5EF4-FFF2-40B4-BE49-F238E27FC236}">
                <a16:creationId xmlns:a16="http://schemas.microsoft.com/office/drawing/2014/main" id="{7DD238BF-943B-47E6-AB58-02727C70C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876" y="3161225"/>
            <a:ext cx="5452529" cy="190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05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7 | </a:t>
            </a:r>
            <a:r>
              <a:rPr lang="es-ES" dirty="0" err="1">
                <a:solidFill>
                  <a:prstClr val="white">
                    <a:lumMod val="65000"/>
                  </a:prstClr>
                </a:solidFill>
                <a:latin typeface="Caecilia LT Std Roman"/>
              </a:rPr>
              <a:t>Webhooks</a:t>
            </a:r>
            <a:endParaRPr lang="es-ES" dirty="0">
              <a:solidFill>
                <a:prstClr val="black">
                  <a:lumMod val="65000"/>
                  <a:lumOff val="35000"/>
                </a:prstClr>
              </a:solidFill>
              <a:latin typeface="Caecilia LT Std Roman" panose="02060503050505020204" pitchFamily="18" charset="0"/>
            </a:endParaRPr>
          </a:p>
        </p:txBody>
      </p:sp>
      <p:sp>
        <p:nvSpPr>
          <p:cNvPr id="3" name="CuadroTexto 2">
            <a:extLst>
              <a:ext uri="{FF2B5EF4-FFF2-40B4-BE49-F238E27FC236}">
                <a16:creationId xmlns:a16="http://schemas.microsoft.com/office/drawing/2014/main" id="{62840188-F43F-4871-BFE1-49E4C939EBF5}"/>
              </a:ext>
            </a:extLst>
          </p:cNvPr>
          <p:cNvSpPr txBox="1"/>
          <p:nvPr/>
        </p:nvSpPr>
        <p:spPr>
          <a:xfrm>
            <a:off x="530914" y="1011881"/>
            <a:ext cx="5977952" cy="955326"/>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Antes de nada vamos a clonar un proyecto de ejemplo:</a:t>
            </a:r>
          </a:p>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hlinkClick r:id="rId3"/>
              </a:rPr>
              <a:t>https://github.com/jorgeVass/starterBot.git</a:t>
            </a: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CuadroTexto 6">
            <a:extLst>
              <a:ext uri="{FF2B5EF4-FFF2-40B4-BE49-F238E27FC236}">
                <a16:creationId xmlns:a16="http://schemas.microsoft.com/office/drawing/2014/main" id="{39092AA0-C4FE-431A-A0E0-81CD9613DE98}"/>
              </a:ext>
            </a:extLst>
          </p:cNvPr>
          <p:cNvSpPr txBox="1"/>
          <p:nvPr/>
        </p:nvSpPr>
        <p:spPr>
          <a:xfrm>
            <a:off x="530913" y="1905817"/>
            <a:ext cx="11048061" cy="1255408"/>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Hay casos en los que las respuestas simples que obtenemos del apartado “Response” de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DialogFlow</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no son suficientes. Así que tendremos que manejar la intención por medio de un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ello, dentro de la intención que queremos enviar a nuestro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habilitaremos el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fulfillment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Enable webhook">
            <a:extLst>
              <a:ext uri="{FF2B5EF4-FFF2-40B4-BE49-F238E27FC236}">
                <a16:creationId xmlns:a16="http://schemas.microsoft.com/office/drawing/2014/main" id="{72CBEEE3-FE74-44A3-B298-C38D56C50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614" y="3429000"/>
            <a:ext cx="6828771" cy="152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308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p:cNvSpPr txBox="1"/>
          <p:nvPr/>
        </p:nvSpPr>
        <p:spPr>
          <a:xfrm>
            <a:off x="530914" y="494819"/>
            <a:ext cx="10658454" cy="369332"/>
          </a:xfrm>
          <a:prstGeom prst="rect">
            <a:avLst/>
          </a:prstGeom>
          <a:noFill/>
        </p:spPr>
        <p:txBody>
          <a:bodyPr wrap="square" rtlCol="0">
            <a:spAutoFit/>
          </a:bodyPr>
          <a:lstStyle/>
          <a:p>
            <a:r>
              <a:rPr lang="es-ES" dirty="0">
                <a:solidFill>
                  <a:prstClr val="white">
                    <a:lumMod val="65000"/>
                  </a:prstClr>
                </a:solidFill>
                <a:latin typeface="Caecilia LT Std Roman"/>
              </a:rPr>
              <a:t>7 | </a:t>
            </a:r>
            <a:r>
              <a:rPr lang="es-ES" dirty="0" err="1">
                <a:solidFill>
                  <a:prstClr val="white">
                    <a:lumMod val="65000"/>
                  </a:prstClr>
                </a:solidFill>
                <a:latin typeface="Caecilia LT Std Roman"/>
              </a:rPr>
              <a:t>Webhooks</a:t>
            </a:r>
            <a:endParaRPr lang="es-ES" dirty="0">
              <a:solidFill>
                <a:prstClr val="black">
                  <a:lumMod val="65000"/>
                  <a:lumOff val="35000"/>
                </a:prstClr>
              </a:solidFill>
              <a:latin typeface="Caecilia LT Std Roman" panose="02060503050505020204" pitchFamily="18" charset="0"/>
            </a:endParaRPr>
          </a:p>
        </p:txBody>
      </p:sp>
      <p:sp>
        <p:nvSpPr>
          <p:cNvPr id="3" name="CuadroTexto 2">
            <a:extLst>
              <a:ext uri="{FF2B5EF4-FFF2-40B4-BE49-F238E27FC236}">
                <a16:creationId xmlns:a16="http://schemas.microsoft.com/office/drawing/2014/main" id="{62840188-F43F-4871-BFE1-49E4C939EBF5}"/>
              </a:ext>
            </a:extLst>
          </p:cNvPr>
          <p:cNvSpPr txBox="1"/>
          <p:nvPr/>
        </p:nvSpPr>
        <p:spPr>
          <a:xfrm>
            <a:off x="530914" y="1011881"/>
            <a:ext cx="5977952" cy="955326"/>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Antes de nada vamos a clonar un proyecto de ejemplo:</a:t>
            </a:r>
          </a:p>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hlinkClick r:id="rId3"/>
              </a:rPr>
              <a:t>https://github.com/jorgeVass/starterBot.git</a:t>
            </a: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CuadroTexto 6">
            <a:extLst>
              <a:ext uri="{FF2B5EF4-FFF2-40B4-BE49-F238E27FC236}">
                <a16:creationId xmlns:a16="http://schemas.microsoft.com/office/drawing/2014/main" id="{39092AA0-C4FE-431A-A0E0-81CD9613DE98}"/>
              </a:ext>
            </a:extLst>
          </p:cNvPr>
          <p:cNvSpPr txBox="1"/>
          <p:nvPr/>
        </p:nvSpPr>
        <p:spPr>
          <a:xfrm>
            <a:off x="530913" y="1905817"/>
            <a:ext cx="11048061" cy="1255408"/>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Hay casos en los que las respuestas simples que obtenemos del apartado “Response” de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DialogFlow</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no son suficientes. Así que tendremos que manejar la intención por medio de un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ello, dentro de la intención que queremos enviar a nuestro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habilitaremos el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fulfillment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lvl="0" fontAlgn="base">
              <a:lnSpc>
                <a:spcPct val="150000"/>
              </a:lnSpc>
              <a:spcBef>
                <a:spcPct val="0"/>
              </a:spcBef>
              <a:spcAft>
                <a:spcPct val="0"/>
              </a:spcAft>
            </a:pPr>
            <a:endPar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Enable webhook">
            <a:extLst>
              <a:ext uri="{FF2B5EF4-FFF2-40B4-BE49-F238E27FC236}">
                <a16:creationId xmlns:a16="http://schemas.microsoft.com/office/drawing/2014/main" id="{72CBEEE3-FE74-44A3-B298-C38D56C508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6219"/>
          <a:stretch/>
        </p:blipFill>
        <p:spPr bwMode="auto">
          <a:xfrm>
            <a:off x="8404319" y="3441299"/>
            <a:ext cx="2989721" cy="152318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F636318-20AA-4833-9445-F4B64DD814F5}"/>
              </a:ext>
            </a:extLst>
          </p:cNvPr>
          <p:cNvSpPr txBox="1"/>
          <p:nvPr/>
        </p:nvSpPr>
        <p:spPr>
          <a:xfrm>
            <a:off x="633656" y="3427457"/>
            <a:ext cx="5977952" cy="1255408"/>
          </a:xfrm>
          <a:prstGeom prst="rect">
            <a:avLst/>
          </a:prstGeom>
          <a:noFill/>
        </p:spPr>
        <p:txBody>
          <a:bodyPr wrap="square" rtlCol="0">
            <a:spAutoFit/>
          </a:bodyPr>
          <a:lstStyle/>
          <a:p>
            <a:pPr marL="285750" lvl="0" indent="-285750" fontAlgn="base">
              <a:lnSpc>
                <a:spcPct val="150000"/>
              </a:lnSpc>
              <a:spcBef>
                <a:spcPct val="0"/>
              </a:spcBef>
              <a:spcAft>
                <a:spcPct val="0"/>
              </a:spcAft>
              <a:buFont typeface="Wingdings" panose="05000000000000000000" pitchFamily="2" charset="2"/>
              <a:buChar char="§"/>
            </a:pP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For</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this</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intent</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Si solo activamos este campo, se llamará al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cuando estén completos todos los parámetros requeridos.</a:t>
            </a:r>
          </a:p>
          <a:p>
            <a:pPr marL="285750" lvl="0" indent="-285750" fontAlgn="base">
              <a:lnSpc>
                <a:spcPct val="150000"/>
              </a:lnSpc>
              <a:spcBef>
                <a:spcPct val="0"/>
              </a:spcBef>
              <a:spcAft>
                <a:spcPct val="0"/>
              </a:spcAft>
              <a:buFont typeface="Wingdings" panose="05000000000000000000" pitchFamily="2" charset="2"/>
              <a:buChar char="§"/>
            </a:pP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For</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slot </a:t>
            </a: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filling</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Si se activa esta opción se llamará al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webhook</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para controlar también los parámetros requeridos.</a:t>
            </a:r>
          </a:p>
        </p:txBody>
      </p:sp>
    </p:spTree>
    <p:extLst>
      <p:ext uri="{BB962C8B-B14F-4D97-AF65-F5344CB8AC3E}">
        <p14:creationId xmlns:p14="http://schemas.microsoft.com/office/powerpoint/2010/main" val="482257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4766523" y="3166941"/>
            <a:ext cx="502586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0" i="0" u="none" strike="noStrike" kern="1200" cap="none" spc="0" normalizeH="0" baseline="0" noProof="0" dirty="0" err="1">
                <a:ln>
                  <a:noFill/>
                </a:ln>
                <a:solidFill>
                  <a:srgbClr val="70BBE2"/>
                </a:solidFill>
                <a:effectLst/>
                <a:uLnTx/>
                <a:uFillTx/>
                <a:latin typeface="Caecilia LT Std Roman" panose="02060503050505020204" pitchFamily="18" charset="0"/>
                <a:ea typeface="+mn-ea"/>
                <a:cs typeface="+mn-cs"/>
              </a:rPr>
              <a:t>Custom</a:t>
            </a:r>
            <a:r>
              <a:rPr kumimoji="0" lang="es-ES" sz="4000" b="0" i="0" u="none" strike="noStrike" kern="1200" cap="none" spc="0" normalizeH="0" baseline="0" noProof="0" dirty="0">
                <a:ln>
                  <a:noFill/>
                </a:ln>
                <a:solidFill>
                  <a:srgbClr val="70BBE2"/>
                </a:solidFill>
                <a:effectLst/>
                <a:uLnTx/>
                <a:uFillTx/>
                <a:latin typeface="Caecilia LT Std Roman" panose="02060503050505020204" pitchFamily="18" charset="0"/>
                <a:ea typeface="+mn-ea"/>
                <a:cs typeface="+mn-cs"/>
              </a:rPr>
              <a:t> </a:t>
            </a:r>
            <a:r>
              <a:rPr kumimoji="0" lang="es-ES" sz="4000" b="0" i="0" u="none" strike="noStrike" kern="1200" cap="none" spc="0" normalizeH="0" baseline="0" noProof="0" dirty="0" err="1">
                <a:ln>
                  <a:noFill/>
                </a:ln>
                <a:solidFill>
                  <a:srgbClr val="70BBE2"/>
                </a:solidFill>
                <a:effectLst/>
                <a:uLnTx/>
                <a:uFillTx/>
                <a:latin typeface="Caecilia LT Std Roman" panose="02060503050505020204" pitchFamily="18" charset="0"/>
                <a:ea typeface="+mn-ea"/>
                <a:cs typeface="+mn-cs"/>
              </a:rPr>
              <a:t>Channel</a:t>
            </a:r>
            <a:endParaRPr kumimoji="0" lang="es-ES" sz="4000" b="0" i="0" u="none" strike="noStrike" kern="1200" cap="none" spc="0" normalizeH="0" baseline="0" noProof="0" dirty="0">
              <a:ln>
                <a:noFill/>
              </a:ln>
              <a:solidFill>
                <a:srgbClr val="70BBE2"/>
              </a:solidFill>
              <a:effectLst/>
              <a:uLnTx/>
              <a:uFillTx/>
              <a:latin typeface="Caecilia LT Std Roman" panose="02060503050505020204" pitchFamily="18" charset="0"/>
              <a:ea typeface="+mn-ea"/>
              <a:cs typeface="+mn-cs"/>
            </a:endParaRPr>
          </a:p>
        </p:txBody>
      </p:sp>
      <p:sp>
        <p:nvSpPr>
          <p:cNvPr id="8" name="CuadroTexto 7"/>
          <p:cNvSpPr txBox="1"/>
          <p:nvPr/>
        </p:nvSpPr>
        <p:spPr>
          <a:xfrm>
            <a:off x="4075424" y="3185361"/>
            <a:ext cx="36576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4000" dirty="0">
                <a:solidFill>
                  <a:srgbClr val="70BBE2"/>
                </a:solidFill>
                <a:latin typeface="Caecilia LT Std Roman" panose="02060503050505020204" pitchFamily="18" charset="0"/>
              </a:rPr>
              <a:t>8</a:t>
            </a:r>
            <a:endParaRPr kumimoji="0" lang="es-ES" sz="4000" b="0" i="0" u="none" strike="noStrike" kern="1200" cap="none" spc="0" normalizeH="0" baseline="0" noProof="0" dirty="0">
              <a:ln>
                <a:noFill/>
              </a:ln>
              <a:solidFill>
                <a:srgbClr val="70BBE2"/>
              </a:solidFill>
              <a:effectLst/>
              <a:uLnTx/>
              <a:uFillTx/>
              <a:latin typeface="Caecilia LT Std Roman" panose="02060503050505020204" pitchFamily="18" charset="0"/>
              <a:ea typeface="+mn-ea"/>
              <a:cs typeface="+mn-cs"/>
            </a:endParaRPr>
          </a:p>
        </p:txBody>
      </p:sp>
      <p:cxnSp>
        <p:nvCxnSpPr>
          <p:cNvPr id="5" name="Conector recto 4"/>
          <p:cNvCxnSpPr/>
          <p:nvPr/>
        </p:nvCxnSpPr>
        <p:spPr>
          <a:xfrm>
            <a:off x="4633785" y="3166941"/>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6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CuadroTexto 1"/>
          <p:cNvSpPr txBox="1"/>
          <p:nvPr/>
        </p:nvSpPr>
        <p:spPr>
          <a:xfrm>
            <a:off x="2929500" y="2937850"/>
            <a:ext cx="6333000" cy="923330"/>
          </a:xfrm>
          <a:prstGeom prst="rect">
            <a:avLst/>
          </a:prstGeom>
          <a:noFill/>
        </p:spPr>
        <p:txBody>
          <a:bodyPr wrap="square" rtlCol="0">
            <a:spAutoFit/>
          </a:bodyPr>
          <a:lstStyle/>
          <a:p>
            <a:pPr algn="ctr"/>
            <a:r>
              <a:rPr lang="es-ES" sz="5400" dirty="0">
                <a:solidFill>
                  <a:srgbClr val="002E63"/>
                </a:solidFill>
                <a:latin typeface="Caecilia LT Std Roman" panose="02060503050505020204" pitchFamily="18" charset="0"/>
              </a:rPr>
              <a:t>Muchas Gracias</a:t>
            </a: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4730" y="1208087"/>
            <a:ext cx="2254517" cy="892509"/>
          </a:xfrm>
          <a:prstGeom prst="rect">
            <a:avLst/>
          </a:prstGeom>
        </p:spPr>
      </p:pic>
    </p:spTree>
    <p:extLst>
      <p:ext uri="{BB962C8B-B14F-4D97-AF65-F5344CB8AC3E}">
        <p14:creationId xmlns:p14="http://schemas.microsoft.com/office/powerpoint/2010/main" val="11923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4766523" y="3166941"/>
            <a:ext cx="5025866" cy="707886"/>
          </a:xfrm>
          <a:prstGeom prst="rect">
            <a:avLst/>
          </a:prstGeom>
          <a:noFill/>
        </p:spPr>
        <p:txBody>
          <a:bodyPr wrap="square" rtlCol="0">
            <a:spAutoFit/>
          </a:bodyPr>
          <a:lstStyle/>
          <a:p>
            <a:r>
              <a:rPr lang="es-ES" sz="4000" dirty="0">
                <a:solidFill>
                  <a:srgbClr val="70BBE2"/>
                </a:solidFill>
                <a:latin typeface="Caecilia LT Std Roman" panose="02060503050505020204" pitchFamily="18" charset="0"/>
              </a:rPr>
              <a:t>Creando el </a:t>
            </a:r>
            <a:r>
              <a:rPr lang="es-ES" sz="4000" dirty="0" err="1">
                <a:solidFill>
                  <a:srgbClr val="70BBE2"/>
                </a:solidFill>
                <a:latin typeface="Caecilia LT Std Roman" panose="02060503050505020204" pitchFamily="18" charset="0"/>
              </a:rPr>
              <a:t>chatbot</a:t>
            </a:r>
            <a:endParaRPr lang="es-ES" sz="4000" dirty="0">
              <a:solidFill>
                <a:srgbClr val="70BBE2"/>
              </a:solidFill>
              <a:latin typeface="Caecilia LT Std Roman" panose="02060503050505020204" pitchFamily="18" charset="0"/>
            </a:endParaRPr>
          </a:p>
        </p:txBody>
      </p:sp>
      <p:sp>
        <p:nvSpPr>
          <p:cNvPr id="7" name="CuadroTexto 6"/>
          <p:cNvSpPr txBox="1"/>
          <p:nvPr/>
        </p:nvSpPr>
        <p:spPr>
          <a:xfrm>
            <a:off x="4792649" y="3825399"/>
            <a:ext cx="5025867" cy="421526"/>
          </a:xfrm>
          <a:prstGeom prst="rect">
            <a:avLst/>
          </a:prstGeom>
          <a:noFill/>
        </p:spPr>
        <p:txBody>
          <a:bodyPr wrap="square" rtlCol="0">
            <a:spAutoFit/>
          </a:bodyPr>
          <a:lstStyle/>
          <a:p>
            <a:pPr>
              <a:lnSpc>
                <a:spcPts val="3000"/>
              </a:lnSpc>
            </a:pPr>
            <a:r>
              <a:rPr lang="es-ES" sz="1400" dirty="0">
                <a:solidFill>
                  <a:prstClr val="white">
                    <a:lumMod val="95000"/>
                  </a:prstClr>
                </a:solidFill>
                <a:ea typeface="Open Sans" panose="020B0606030504020204" pitchFamily="34" charset="0"/>
                <a:cs typeface="Open Sans" panose="020B0606030504020204" pitchFamily="34" charset="0"/>
              </a:rPr>
              <a:t>.</a:t>
            </a:r>
          </a:p>
        </p:txBody>
      </p:sp>
      <p:sp>
        <p:nvSpPr>
          <p:cNvPr id="8" name="CuadroTexto 7"/>
          <p:cNvSpPr txBox="1"/>
          <p:nvPr/>
        </p:nvSpPr>
        <p:spPr>
          <a:xfrm>
            <a:off x="4075424" y="3185361"/>
            <a:ext cx="365768" cy="707886"/>
          </a:xfrm>
          <a:prstGeom prst="rect">
            <a:avLst/>
          </a:prstGeom>
          <a:noFill/>
        </p:spPr>
        <p:txBody>
          <a:bodyPr wrap="square" rtlCol="0">
            <a:spAutoFit/>
          </a:bodyPr>
          <a:lstStyle/>
          <a:p>
            <a:r>
              <a:rPr lang="es-ES" sz="4000" dirty="0">
                <a:solidFill>
                  <a:srgbClr val="70BBE2"/>
                </a:solidFill>
                <a:latin typeface="Caecilia LT Std Roman" panose="02060503050505020204" pitchFamily="18" charset="0"/>
              </a:rPr>
              <a:t>1</a:t>
            </a:r>
          </a:p>
        </p:txBody>
      </p:sp>
      <p:cxnSp>
        <p:nvCxnSpPr>
          <p:cNvPr id="5" name="Conector recto 4"/>
          <p:cNvCxnSpPr/>
          <p:nvPr/>
        </p:nvCxnSpPr>
        <p:spPr>
          <a:xfrm>
            <a:off x="4633785" y="3166941"/>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01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530914" y="494819"/>
            <a:ext cx="10658454" cy="369332"/>
          </a:xfrm>
          <a:prstGeom prst="rect">
            <a:avLst/>
          </a:prstGeom>
          <a:noFill/>
        </p:spPr>
        <p:txBody>
          <a:bodyPr wrap="square" rtlCol="0">
            <a:spAutoFit/>
          </a:bodyPr>
          <a:lstStyle/>
          <a:p>
            <a:r>
              <a:rPr lang="es-ES" dirty="0">
                <a:solidFill>
                  <a:schemeClr val="bg1">
                    <a:lumMod val="65000"/>
                  </a:schemeClr>
                </a:solidFill>
                <a:latin typeface="+mj-lt"/>
              </a:rPr>
              <a:t>1 | Creando el </a:t>
            </a:r>
            <a:r>
              <a:rPr lang="es-ES" dirty="0" err="1">
                <a:solidFill>
                  <a:schemeClr val="bg1">
                    <a:lumMod val="65000"/>
                  </a:schemeClr>
                </a:solidFill>
                <a:latin typeface="+mj-lt"/>
              </a:rPr>
              <a:t>chatbot</a:t>
            </a:r>
            <a:endParaRPr lang="es-ES" dirty="0">
              <a:solidFill>
                <a:schemeClr val="bg1">
                  <a:lumMod val="65000"/>
                </a:schemeClr>
              </a:solidFill>
              <a:latin typeface="+mj-lt"/>
            </a:endParaRPr>
          </a:p>
        </p:txBody>
      </p:sp>
      <p:sp>
        <p:nvSpPr>
          <p:cNvPr id="4" name="CuadroTexto 3"/>
          <p:cNvSpPr txBox="1"/>
          <p:nvPr/>
        </p:nvSpPr>
        <p:spPr>
          <a:xfrm>
            <a:off x="530914" y="954703"/>
            <a:ext cx="10658454" cy="355162"/>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Para comenzar, deberemos darnos de alta en </a:t>
            </a:r>
            <a:r>
              <a:rPr lang="es-ES" sz="13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DialogFlow</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y crear un nuevo Agente que es como DialogFlow llama a cada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chatbot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p>
        </p:txBody>
      </p:sp>
      <p:pic>
        <p:nvPicPr>
          <p:cNvPr id="5" name="picture" descr="C:\Users\jorge.rueda\AppData\Local\Packages\Microsoft.Office.Desktop_8wekyb3d8bbwe\AC\INetCache\Content.MSO\27164A7F.tmp">
            <a:extLst>
              <a:ext uri="{FF2B5EF4-FFF2-40B4-BE49-F238E27FC236}">
                <a16:creationId xmlns:a16="http://schemas.microsoft.com/office/drawing/2014/main" id="{66474E9D-C1E8-484A-8D4D-F6E55AA24DC5}"/>
              </a:ext>
            </a:extLst>
          </p:cNvPr>
          <p:cNvPicPr/>
          <p:nvPr/>
        </p:nvPicPr>
        <p:blipFill>
          <a:blip r:embed="rId3">
            <a:extLst>
              <a:ext uri="{28A0092B-C50C-407E-A947-70E740481C1C}">
                <a14:useLocalDpi xmlns:a14="http://schemas.microsoft.com/office/drawing/2010/main" val="0"/>
              </a:ext>
            </a:extLst>
          </a:blip>
          <a:stretch>
            <a:fillRect/>
          </a:stretch>
        </p:blipFill>
        <p:spPr>
          <a:xfrm>
            <a:off x="695960" y="1506956"/>
            <a:ext cx="5400040" cy="599440"/>
          </a:xfrm>
          <a:prstGeom prst="rect">
            <a:avLst/>
          </a:prstGeom>
        </p:spPr>
      </p:pic>
      <p:pic>
        <p:nvPicPr>
          <p:cNvPr id="6" name="picture" descr="C:\Users\jorge.rueda\AppData\Local\Packages\Microsoft.Office.Desktop_8wekyb3d8bbwe\AC\INetCache\Content.MSO\855E37E5.tmp">
            <a:extLst>
              <a:ext uri="{FF2B5EF4-FFF2-40B4-BE49-F238E27FC236}">
                <a16:creationId xmlns:a16="http://schemas.microsoft.com/office/drawing/2014/main" id="{F97D7202-9344-4C6F-BDA1-047BFE751A19}"/>
              </a:ext>
            </a:extLst>
          </p:cNvPr>
          <p:cNvPicPr/>
          <p:nvPr/>
        </p:nvPicPr>
        <p:blipFill>
          <a:blip r:embed="rId4">
            <a:extLst>
              <a:ext uri="{28A0092B-C50C-407E-A947-70E740481C1C}">
                <a14:useLocalDpi xmlns:a14="http://schemas.microsoft.com/office/drawing/2010/main" val="0"/>
              </a:ext>
            </a:extLst>
          </a:blip>
          <a:stretch>
            <a:fillRect/>
          </a:stretch>
        </p:blipFill>
        <p:spPr>
          <a:xfrm>
            <a:off x="530914" y="2575460"/>
            <a:ext cx="5400040" cy="2176145"/>
          </a:xfrm>
          <a:prstGeom prst="rect">
            <a:avLst/>
          </a:prstGeom>
        </p:spPr>
      </p:pic>
    </p:spTree>
    <p:extLst>
      <p:ext uri="{BB962C8B-B14F-4D97-AF65-F5344CB8AC3E}">
        <p14:creationId xmlns:p14="http://schemas.microsoft.com/office/powerpoint/2010/main" val="393728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4766523" y="3166941"/>
            <a:ext cx="7168302" cy="707886"/>
          </a:xfrm>
          <a:prstGeom prst="rect">
            <a:avLst/>
          </a:prstGeom>
          <a:noFill/>
        </p:spPr>
        <p:txBody>
          <a:bodyPr wrap="square" rtlCol="0">
            <a:spAutoFit/>
          </a:bodyPr>
          <a:lstStyle/>
          <a:p>
            <a:r>
              <a:rPr lang="es-ES" sz="4000" dirty="0" err="1">
                <a:solidFill>
                  <a:srgbClr val="70BBE2"/>
                </a:solidFill>
                <a:latin typeface="Caecilia LT Std Roman" panose="02060503050505020204" pitchFamily="18" charset="0"/>
              </a:rPr>
              <a:t>Intents</a:t>
            </a:r>
            <a:endParaRPr lang="es-ES" sz="4000" dirty="0">
              <a:solidFill>
                <a:srgbClr val="70BBE2"/>
              </a:solidFill>
              <a:latin typeface="Caecilia LT Std Roman" panose="02060503050505020204" pitchFamily="18" charset="0"/>
            </a:endParaRPr>
          </a:p>
        </p:txBody>
      </p:sp>
      <p:sp>
        <p:nvSpPr>
          <p:cNvPr id="8" name="CuadroTexto 7"/>
          <p:cNvSpPr txBox="1"/>
          <p:nvPr/>
        </p:nvSpPr>
        <p:spPr>
          <a:xfrm>
            <a:off x="4075424" y="3185361"/>
            <a:ext cx="365768" cy="707886"/>
          </a:xfrm>
          <a:prstGeom prst="rect">
            <a:avLst/>
          </a:prstGeom>
          <a:noFill/>
        </p:spPr>
        <p:txBody>
          <a:bodyPr wrap="square" rtlCol="0">
            <a:spAutoFit/>
          </a:bodyPr>
          <a:lstStyle/>
          <a:p>
            <a:r>
              <a:rPr lang="es-ES" sz="4000" dirty="0">
                <a:solidFill>
                  <a:srgbClr val="70BBE2"/>
                </a:solidFill>
                <a:latin typeface="Caecilia LT Std Roman" panose="02060503050505020204" pitchFamily="18" charset="0"/>
              </a:rPr>
              <a:t>2</a:t>
            </a:r>
          </a:p>
        </p:txBody>
      </p:sp>
      <p:cxnSp>
        <p:nvCxnSpPr>
          <p:cNvPr id="5" name="Conector recto 4"/>
          <p:cNvCxnSpPr/>
          <p:nvPr/>
        </p:nvCxnSpPr>
        <p:spPr>
          <a:xfrm>
            <a:off x="4633785" y="3166941"/>
            <a:ext cx="0" cy="1855132"/>
          </a:xfrm>
          <a:prstGeom prst="line">
            <a:avLst/>
          </a:prstGeom>
          <a:ln w="34925">
            <a:solidFill>
              <a:srgbClr val="70BBE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2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adroTexto 53"/>
          <p:cNvSpPr txBox="1"/>
          <p:nvPr/>
        </p:nvSpPr>
        <p:spPr>
          <a:xfrm>
            <a:off x="530914" y="494819"/>
            <a:ext cx="10658454" cy="369332"/>
          </a:xfrm>
          <a:prstGeom prst="rect">
            <a:avLst/>
          </a:prstGeom>
          <a:noFill/>
        </p:spPr>
        <p:txBody>
          <a:bodyPr wrap="square" rtlCol="0">
            <a:spAutoFit/>
          </a:bodyPr>
          <a:lstStyle/>
          <a:p>
            <a:pPr lvl="0"/>
            <a:r>
              <a:rPr lang="es-ES" dirty="0">
                <a:solidFill>
                  <a:schemeClr val="bg1">
                    <a:lumMod val="65000"/>
                  </a:schemeClr>
                </a:solidFill>
                <a:latin typeface="+mj-lt"/>
              </a:rPr>
              <a:t>2 | </a:t>
            </a:r>
            <a:r>
              <a:rPr lang="es-ES" dirty="0" err="1">
                <a:solidFill>
                  <a:schemeClr val="bg1">
                    <a:lumMod val="65000"/>
                  </a:schemeClr>
                </a:solidFill>
                <a:latin typeface="+mj-lt"/>
              </a:rPr>
              <a:t>Intents</a:t>
            </a:r>
            <a:endParaRPr lang="es-ES" dirty="0">
              <a:solidFill>
                <a:prstClr val="black">
                  <a:lumMod val="65000"/>
                  <a:lumOff val="35000"/>
                </a:prstClr>
              </a:solidFill>
              <a:latin typeface="Caecilia LT Std Roman" panose="02060503050505020204" pitchFamily="18" charset="0"/>
            </a:endParaRPr>
          </a:p>
        </p:txBody>
      </p:sp>
      <p:sp>
        <p:nvSpPr>
          <p:cNvPr id="6" name="CuadroTexto 5">
            <a:extLst>
              <a:ext uri="{FF2B5EF4-FFF2-40B4-BE49-F238E27FC236}">
                <a16:creationId xmlns:a16="http://schemas.microsoft.com/office/drawing/2014/main" id="{9283D960-F5B6-4E9A-BE9C-91011BF9A0E0}"/>
              </a:ext>
            </a:extLst>
          </p:cNvPr>
          <p:cNvSpPr txBox="1"/>
          <p:nvPr/>
        </p:nvSpPr>
        <p:spPr>
          <a:xfrm>
            <a:off x="530914" y="954703"/>
            <a:ext cx="10658454" cy="655244"/>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Todo lo que el usuario dice es analizado por el servicio de procesamiento de lenguaje natural (NLP) que es capaz de extraer la intención o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Intent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del usuario: </a:t>
            </a:r>
          </a:p>
        </p:txBody>
      </p:sp>
      <p:pic>
        <p:nvPicPr>
          <p:cNvPr id="7" name="picture" descr="C:\Users\jorge.rueda\AppData\Local\Packages\Microsoft.Office.Desktop_8wekyb3d8bbwe\AC\INetCache\Content.MSO\7645E279.tmp">
            <a:extLst>
              <a:ext uri="{FF2B5EF4-FFF2-40B4-BE49-F238E27FC236}">
                <a16:creationId xmlns:a16="http://schemas.microsoft.com/office/drawing/2014/main" id="{79FE66F9-A5C6-4D64-B721-0FCCF3A8B304}"/>
              </a:ext>
            </a:extLst>
          </p:cNvPr>
          <p:cNvPicPr/>
          <p:nvPr/>
        </p:nvPicPr>
        <p:blipFill>
          <a:blip r:embed="rId3">
            <a:extLst>
              <a:ext uri="{28A0092B-C50C-407E-A947-70E740481C1C}">
                <a14:useLocalDpi xmlns:a14="http://schemas.microsoft.com/office/drawing/2010/main" val="0"/>
              </a:ext>
            </a:extLst>
          </a:blip>
          <a:stretch>
            <a:fillRect/>
          </a:stretch>
        </p:blipFill>
        <p:spPr>
          <a:xfrm>
            <a:off x="3160121" y="1700499"/>
            <a:ext cx="5400040" cy="2204720"/>
          </a:xfrm>
          <a:prstGeom prst="rect">
            <a:avLst/>
          </a:prstGeom>
        </p:spPr>
      </p:pic>
    </p:spTree>
    <p:extLst>
      <p:ext uri="{BB962C8B-B14F-4D97-AF65-F5344CB8AC3E}">
        <p14:creationId xmlns:p14="http://schemas.microsoft.com/office/powerpoint/2010/main" val="1135806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adroTexto 53"/>
          <p:cNvSpPr txBox="1"/>
          <p:nvPr/>
        </p:nvSpPr>
        <p:spPr>
          <a:xfrm>
            <a:off x="530914" y="494819"/>
            <a:ext cx="10658454" cy="369332"/>
          </a:xfrm>
          <a:prstGeom prst="rect">
            <a:avLst/>
          </a:prstGeom>
          <a:noFill/>
        </p:spPr>
        <p:txBody>
          <a:bodyPr wrap="square" rtlCol="0">
            <a:spAutoFit/>
          </a:bodyPr>
          <a:lstStyle/>
          <a:p>
            <a:pPr lvl="0"/>
            <a:r>
              <a:rPr lang="es-ES" dirty="0">
                <a:solidFill>
                  <a:schemeClr val="bg1">
                    <a:lumMod val="65000"/>
                  </a:schemeClr>
                </a:solidFill>
                <a:latin typeface="+mj-lt"/>
              </a:rPr>
              <a:t>2 | </a:t>
            </a:r>
            <a:r>
              <a:rPr lang="es-ES" dirty="0" err="1">
                <a:solidFill>
                  <a:schemeClr val="bg1">
                    <a:lumMod val="65000"/>
                  </a:schemeClr>
                </a:solidFill>
                <a:latin typeface="+mj-lt"/>
              </a:rPr>
              <a:t>Intents</a:t>
            </a:r>
            <a:endParaRPr lang="es-ES" dirty="0">
              <a:solidFill>
                <a:prstClr val="black">
                  <a:lumMod val="65000"/>
                  <a:lumOff val="35000"/>
                </a:prstClr>
              </a:solidFill>
              <a:latin typeface="Caecilia LT Std Roman" panose="02060503050505020204" pitchFamily="18" charset="0"/>
            </a:endParaRPr>
          </a:p>
        </p:txBody>
      </p:sp>
      <p:sp>
        <p:nvSpPr>
          <p:cNvPr id="6" name="CuadroTexto 5">
            <a:extLst>
              <a:ext uri="{FF2B5EF4-FFF2-40B4-BE49-F238E27FC236}">
                <a16:creationId xmlns:a16="http://schemas.microsoft.com/office/drawing/2014/main" id="{9283D960-F5B6-4E9A-BE9C-91011BF9A0E0}"/>
              </a:ext>
            </a:extLst>
          </p:cNvPr>
          <p:cNvSpPr txBox="1"/>
          <p:nvPr/>
        </p:nvSpPr>
        <p:spPr>
          <a:xfrm>
            <a:off x="530914" y="954703"/>
            <a:ext cx="10658454" cy="355162"/>
          </a:xfrm>
          <a:prstGeom prst="rect">
            <a:avLst/>
          </a:prstGeom>
          <a:noFill/>
        </p:spPr>
        <p:txBody>
          <a:bodyPr wrap="square" rtlCol="0">
            <a:spAutoFit/>
          </a:bodyPr>
          <a:lstStyle/>
          <a:p>
            <a:pPr lvl="0" fontAlgn="base">
              <a:lnSpc>
                <a:spcPct val="150000"/>
              </a:lnSpc>
              <a:spcBef>
                <a:spcPct val="0"/>
              </a:spcBef>
              <a:spcAft>
                <a:spcPct val="0"/>
              </a:spcAft>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Podemos clasificar las intenciones en dos grupos:</a:t>
            </a:r>
          </a:p>
        </p:txBody>
      </p:sp>
      <p:sp>
        <p:nvSpPr>
          <p:cNvPr id="5" name="CuadroTexto 4">
            <a:extLst>
              <a:ext uri="{FF2B5EF4-FFF2-40B4-BE49-F238E27FC236}">
                <a16:creationId xmlns:a16="http://schemas.microsoft.com/office/drawing/2014/main" id="{5E73FB83-4073-4B2F-B4E2-FD045552F8C3}"/>
              </a:ext>
            </a:extLst>
          </p:cNvPr>
          <p:cNvSpPr txBox="1"/>
          <p:nvPr/>
        </p:nvSpPr>
        <p:spPr>
          <a:xfrm>
            <a:off x="530914" y="1400417"/>
            <a:ext cx="6872776" cy="1255408"/>
          </a:xfrm>
          <a:prstGeom prst="rect">
            <a:avLst/>
          </a:prstGeom>
          <a:noFill/>
        </p:spPr>
        <p:txBody>
          <a:bodyPr wrap="square" rtlCol="0">
            <a:spAutoFit/>
          </a:bodyPr>
          <a:lstStyle/>
          <a:p>
            <a:pPr marL="285750" lvl="0" indent="-285750" fontAlgn="base">
              <a:lnSpc>
                <a:spcPct val="150000"/>
              </a:lnSpc>
              <a:spcBef>
                <a:spcPct val="0"/>
              </a:spcBef>
              <a:spcAft>
                <a:spcPct val="0"/>
              </a:spcAft>
              <a:buFont typeface="Arial" panose="020B0604020202020204" pitchFamily="34" charset="0"/>
              <a:buChar char="•"/>
            </a:pP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Intenciones</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casuales o Small </a:t>
            </a:r>
            <a:r>
              <a:rPr lang="es-ES" sz="13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Talks</a:t>
            </a: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como “saludo”, “despedida” y otras que engloban frases como “Quien es tu creador”, “¿cómo te llamas?”.</a:t>
            </a:r>
          </a:p>
          <a:p>
            <a:pPr marL="285750" lvl="0" indent="-285750" fontAlgn="base">
              <a:lnSpc>
                <a:spcPct val="150000"/>
              </a:lnSpc>
              <a:spcBef>
                <a:spcPct val="0"/>
              </a:spcBef>
              <a:spcAft>
                <a:spcPct val="0"/>
              </a:spcAft>
              <a:buFont typeface="Arial" panose="020B0604020202020204" pitchFamily="34" charset="0"/>
              <a:buChar char="•"/>
            </a:pPr>
            <a:r>
              <a:rPr lang="es-ES" sz="13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Intenciones de negocio: </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Son más propias del área de negocio en la que se encuentra el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bot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como por ejemplo: “Realizar Pedido”, “Consulta de Pedidos” </a:t>
            </a:r>
          </a:p>
        </p:txBody>
      </p:sp>
    </p:spTree>
    <p:extLst>
      <p:ext uri="{BB962C8B-B14F-4D97-AF65-F5344CB8AC3E}">
        <p14:creationId xmlns:p14="http://schemas.microsoft.com/office/powerpoint/2010/main" val="357167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adroTexto 53"/>
          <p:cNvSpPr txBox="1"/>
          <p:nvPr/>
        </p:nvSpPr>
        <p:spPr>
          <a:xfrm>
            <a:off x="530914" y="494819"/>
            <a:ext cx="10658454" cy="369332"/>
          </a:xfrm>
          <a:prstGeom prst="rect">
            <a:avLst/>
          </a:prstGeom>
          <a:noFill/>
        </p:spPr>
        <p:txBody>
          <a:bodyPr wrap="square" rtlCol="0">
            <a:spAutoFit/>
          </a:bodyPr>
          <a:lstStyle/>
          <a:p>
            <a:pPr lvl="0"/>
            <a:r>
              <a:rPr lang="es-ES" dirty="0">
                <a:solidFill>
                  <a:schemeClr val="bg1">
                    <a:lumMod val="65000"/>
                  </a:schemeClr>
                </a:solidFill>
                <a:latin typeface="+mj-lt"/>
              </a:rPr>
              <a:t>2 | </a:t>
            </a:r>
            <a:r>
              <a:rPr lang="es-ES" dirty="0" err="1">
                <a:solidFill>
                  <a:schemeClr val="bg1">
                    <a:lumMod val="65000"/>
                  </a:schemeClr>
                </a:solidFill>
                <a:latin typeface="+mj-lt"/>
              </a:rPr>
              <a:t>Intents</a:t>
            </a:r>
            <a:endParaRPr lang="es-ES" dirty="0">
              <a:solidFill>
                <a:prstClr val="black">
                  <a:lumMod val="65000"/>
                  <a:lumOff val="35000"/>
                </a:prstClr>
              </a:solidFill>
              <a:latin typeface="Caecilia LT Std Roman" panose="02060503050505020204" pitchFamily="18" charset="0"/>
            </a:endParaRPr>
          </a:p>
        </p:txBody>
      </p:sp>
      <p:sp>
        <p:nvSpPr>
          <p:cNvPr id="6" name="CuadroTexto 5">
            <a:extLst>
              <a:ext uri="{FF2B5EF4-FFF2-40B4-BE49-F238E27FC236}">
                <a16:creationId xmlns:a16="http://schemas.microsoft.com/office/drawing/2014/main" id="{9283D960-F5B6-4E9A-BE9C-91011BF9A0E0}"/>
              </a:ext>
            </a:extLst>
          </p:cNvPr>
          <p:cNvSpPr txBox="1"/>
          <p:nvPr/>
        </p:nvSpPr>
        <p:spPr>
          <a:xfrm>
            <a:off x="530914" y="1762137"/>
            <a:ext cx="4032773" cy="955326"/>
          </a:xfrm>
          <a:prstGeom prst="rect">
            <a:avLst/>
          </a:prstGeom>
          <a:noFill/>
        </p:spPr>
        <p:txBody>
          <a:bodyPr wrap="square" rtlCol="0">
            <a:spAutoFit/>
          </a:bodyPr>
          <a:lstStyle/>
          <a:p>
            <a:pPr marL="285750" lvl="0" indent="-285750" fontAlgn="base">
              <a:lnSpc>
                <a:spcPct val="150000"/>
              </a:lnSpc>
              <a:spcBef>
                <a:spcPct val="0"/>
              </a:spcBef>
              <a:spcAft>
                <a:spcPct val="0"/>
              </a:spcAft>
              <a:buFont typeface="Wingdings" panose="05000000000000000000" pitchFamily="2" charset="2"/>
              <a:buChar char="§"/>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Hacemos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click</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sobre el botón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Create</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Intent</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a:p>
            <a:pPr marL="285750" lvl="0" indent="-285750" fontAlgn="base">
              <a:lnSpc>
                <a:spcPct val="150000"/>
              </a:lnSpc>
              <a:spcBef>
                <a:spcPct val="0"/>
              </a:spcBef>
              <a:spcAft>
                <a:spcPct val="0"/>
              </a:spcAft>
              <a:buFont typeface="Wingdings" panose="05000000000000000000" pitchFamily="2" charset="2"/>
              <a:buChar char="§"/>
            </a:pP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Añadimos un nombre descriptivo a nuestra intención y pulsamos sobre el botón “</a:t>
            </a:r>
            <a:r>
              <a:rPr lang="es-ES" sz="13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Save</a:t>
            </a:r>
            <a:r>
              <a:rPr lang="es-ES" sz="13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7" name="picture" descr="C:\Users\jorge.rueda\AppData\Local\Packages\Microsoft.Office.Desktop_8wekyb3d8bbwe\AC\INetCache\Content.MSO\9B1763EF.tmp">
            <a:extLst>
              <a:ext uri="{FF2B5EF4-FFF2-40B4-BE49-F238E27FC236}">
                <a16:creationId xmlns:a16="http://schemas.microsoft.com/office/drawing/2014/main" id="{BF1EAF27-3DE9-4EF5-8ABA-01D1C7A24392}"/>
              </a:ext>
            </a:extLst>
          </p:cNvPr>
          <p:cNvPicPr/>
          <p:nvPr/>
        </p:nvPicPr>
        <p:blipFill>
          <a:blip r:embed="rId3">
            <a:extLst>
              <a:ext uri="{28A0092B-C50C-407E-A947-70E740481C1C}">
                <a14:useLocalDpi xmlns:a14="http://schemas.microsoft.com/office/drawing/2010/main" val="0"/>
              </a:ext>
            </a:extLst>
          </a:blip>
          <a:stretch>
            <a:fillRect/>
          </a:stretch>
        </p:blipFill>
        <p:spPr>
          <a:xfrm>
            <a:off x="5232375" y="1358420"/>
            <a:ext cx="5400040" cy="1762760"/>
          </a:xfrm>
          <a:prstGeom prst="rect">
            <a:avLst/>
          </a:prstGeom>
        </p:spPr>
      </p:pic>
    </p:spTree>
    <p:extLst>
      <p:ext uri="{BB962C8B-B14F-4D97-AF65-F5344CB8AC3E}">
        <p14:creationId xmlns:p14="http://schemas.microsoft.com/office/powerpoint/2010/main" val="1151143272"/>
      </p:ext>
    </p:extLst>
  </p:cSld>
  <p:clrMapOvr>
    <a:masterClrMapping/>
  </p:clrMapOvr>
</p:sld>
</file>

<file path=ppt/theme/theme1.xml><?xml version="1.0" encoding="utf-8"?>
<a:theme xmlns:a="http://schemas.openxmlformats.org/drawingml/2006/main" name="Plantilla VASS 2015-Defensa y Presentación clientes">
  <a:themeElements>
    <a:clrScheme name="Colores VASS">
      <a:dk1>
        <a:sysClr val="windowText" lastClr="000000"/>
      </a:dk1>
      <a:lt1>
        <a:sysClr val="window" lastClr="FFFFFF"/>
      </a:lt1>
      <a:dk2>
        <a:srgbClr val="44546A"/>
      </a:dk2>
      <a:lt2>
        <a:srgbClr val="E7E6E6"/>
      </a:lt2>
      <a:accent1>
        <a:srgbClr val="00056B"/>
      </a:accent1>
      <a:accent2>
        <a:srgbClr val="B32672"/>
      </a:accent2>
      <a:accent3>
        <a:srgbClr val="A8B50A"/>
      </a:accent3>
      <a:accent4>
        <a:srgbClr val="D3D912"/>
      </a:accent4>
      <a:accent5>
        <a:srgbClr val="647696"/>
      </a:accent5>
      <a:accent6>
        <a:srgbClr val="6FBBE1"/>
      </a:accent6>
      <a:hlink>
        <a:srgbClr val="0563C1"/>
      </a:hlink>
      <a:folHlink>
        <a:srgbClr val="954F72"/>
      </a:folHlink>
    </a:clrScheme>
    <a:fontScheme name="Fuente VASS">
      <a:majorFont>
        <a:latin typeface="Caecilia LT Std Roman"/>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Defensa y Presentación clientes" id="{1313868B-183C-486C-8C9B-1DDB0172DD2E}" vid="{25C96914-CCFB-459C-AA99-08BD461D25E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8DFC993872A74282FBBEBD5F7DD0E6" ma:contentTypeVersion="5" ma:contentTypeDescription="Create a new document." ma:contentTypeScope="" ma:versionID="bf2dbd6a8813ed4334d7838935e5339e">
  <xsd:schema xmlns:xsd="http://www.w3.org/2001/XMLSchema" xmlns:xs="http://www.w3.org/2001/XMLSchema" xmlns:p="http://schemas.microsoft.com/office/2006/metadata/properties" xmlns:ns2="d7491984-9909-450e-b15f-c035bbd9f8be" xmlns:ns3="ea80c1e0-0aa3-46cb-8c7e-914f598362b8" targetNamespace="http://schemas.microsoft.com/office/2006/metadata/properties" ma:root="true" ma:fieldsID="f06e636f2994d7116a4039dc7515e15b" ns2:_="" ns3:_="">
    <xsd:import namespace="d7491984-9909-450e-b15f-c035bbd9f8be"/>
    <xsd:import namespace="ea80c1e0-0aa3-46cb-8c7e-914f598362b8"/>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491984-9909-450e-b15f-c035bbd9f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80c1e0-0aa3-46cb-8c7e-914f598362b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119089-AB2D-4287-9800-0121E28CE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491984-9909-450e-b15f-c035bbd9f8be"/>
    <ds:schemaRef ds:uri="ea80c1e0-0aa3-46cb-8c7e-914f598362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5DC1A-C33F-4531-9851-BE01F08B874C}">
  <ds:schemaRefs>
    <ds:schemaRef ds:uri="http://www.w3.org/XML/1998/namespace"/>
    <ds:schemaRef ds:uri="d7491984-9909-450e-b15f-c035bbd9f8b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ea80c1e0-0aa3-46cb-8c7e-914f598362b8"/>
    <ds:schemaRef ds:uri="http://purl.org/dc/terms/"/>
  </ds:schemaRefs>
</ds:datastoreItem>
</file>

<file path=customXml/itemProps3.xml><?xml version="1.0" encoding="utf-8"?>
<ds:datastoreItem xmlns:ds="http://schemas.openxmlformats.org/officeDocument/2006/customXml" ds:itemID="{E31E3970-749A-4216-9B70-5B6599135F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 VASS 2015-Defensa y Presentación clientes</Template>
  <TotalTime>7794</TotalTime>
  <Words>2231</Words>
  <Application>Microsoft Office PowerPoint</Application>
  <PresentationFormat>Panorámica</PresentationFormat>
  <Paragraphs>227</Paragraphs>
  <Slides>37</Slides>
  <Notes>36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Arial</vt:lpstr>
      <vt:lpstr>Caecilia LT Std Light</vt:lpstr>
      <vt:lpstr>Caecilia LT Std Roman</vt:lpstr>
      <vt:lpstr>Calibri</vt:lpstr>
      <vt:lpstr>Open Sans</vt:lpstr>
      <vt:lpstr>Wingdings</vt:lpstr>
      <vt:lpstr>Plantilla VASS 2015-Defensa y Presentación clientes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VASS Consultoría de Sistemas</dc:creator>
  <cp:lastModifiedBy>Jorge Rueda Garzon</cp:lastModifiedBy>
  <cp:revision>237</cp:revision>
  <dcterms:created xsi:type="dcterms:W3CDTF">2015-11-03T15:26:28Z</dcterms:created>
  <dcterms:modified xsi:type="dcterms:W3CDTF">2019-03-19T11:10:15Z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0x010100908DFC993872A74282FBBEBD5F7DD0E6</vt:lpwstr>
  </property>
</Properties>
</file>