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417" r:id="rId2"/>
    <p:sldId id="258" r:id="rId3"/>
    <p:sldId id="407" r:id="rId4"/>
    <p:sldId id="411" r:id="rId5"/>
    <p:sldId id="398" r:id="rId6"/>
    <p:sldId id="413" r:id="rId7"/>
    <p:sldId id="399" r:id="rId8"/>
    <p:sldId id="419" r:id="rId9"/>
    <p:sldId id="423" r:id="rId10"/>
    <p:sldId id="40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403" autoAdjust="0"/>
  </p:normalViewPr>
  <p:slideViewPr>
    <p:cSldViewPr snapToGrid="0" snapToObjects="1">
      <p:cViewPr varScale="1">
        <p:scale>
          <a:sx n="68" d="100"/>
          <a:sy n="68" d="100"/>
        </p:scale>
        <p:origin x="147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6/6/2020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‹Nº›</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6/6/2020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‹Nº›</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9823-4424-4A72-9C29-969BF451BF5A}" type="datetime1">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‹Nº›</a:t>
            </a:fld>
            <a:endParaRPr lang="en-US"/>
          </a:p>
        </p:txBody>
      </p:sp>
    </p:spTree>
    <p:extLst>
      <p:ext uri="{BB962C8B-B14F-4D97-AF65-F5344CB8AC3E}">
        <p14:creationId xmlns:p14="http://schemas.microsoft.com/office/powerpoint/2010/main" val="18294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CF64E-F698-4E34-A04B-2BC745E4DE3B}" type="datetime1">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‹Nº›</a:t>
            </a:fld>
            <a:endParaRPr lang="en-US"/>
          </a:p>
        </p:txBody>
      </p:sp>
    </p:spTree>
    <p:extLst>
      <p:ext uri="{BB962C8B-B14F-4D97-AF65-F5344CB8AC3E}">
        <p14:creationId xmlns:p14="http://schemas.microsoft.com/office/powerpoint/2010/main" val="234256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9DE9A-7EEF-4E88-AC63-411818D14724}" type="datetime1">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‹Nº›</a:t>
            </a:fld>
            <a:endParaRPr lang="en-US"/>
          </a:p>
        </p:txBody>
      </p:sp>
    </p:spTree>
    <p:extLst>
      <p:ext uri="{BB962C8B-B14F-4D97-AF65-F5344CB8AC3E}">
        <p14:creationId xmlns:p14="http://schemas.microsoft.com/office/powerpoint/2010/main" val="3537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A9115-C5EF-4FA7-899E-4F2846901D6F}" type="datetime1">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‹Nº›</a:t>
            </a:fld>
            <a:endParaRPr lang="en-US"/>
          </a:p>
        </p:txBody>
      </p:sp>
    </p:spTree>
    <p:extLst>
      <p:ext uri="{BB962C8B-B14F-4D97-AF65-F5344CB8AC3E}">
        <p14:creationId xmlns:p14="http://schemas.microsoft.com/office/powerpoint/2010/main" val="29281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‹Nº›</a:t>
            </a:fld>
            <a:endParaRPr lang="en-US"/>
          </a:p>
        </p:txBody>
      </p:sp>
    </p:spTree>
    <p:extLst>
      <p:ext uri="{BB962C8B-B14F-4D97-AF65-F5344CB8AC3E}">
        <p14:creationId xmlns:p14="http://schemas.microsoft.com/office/powerpoint/2010/main" val="33920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9B0C2-2FFC-4AFE-A494-57F1ED5454F9}" type="datetime1">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‹Nº›</a:t>
            </a:fld>
            <a:endParaRPr lang="en-US"/>
          </a:p>
        </p:txBody>
      </p:sp>
    </p:spTree>
    <p:extLst>
      <p:ext uri="{BB962C8B-B14F-4D97-AF65-F5344CB8AC3E}">
        <p14:creationId xmlns:p14="http://schemas.microsoft.com/office/powerpoint/2010/main" val="6953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AEA7F-3629-4570-B76C-ABB161DA55F5}" type="datetime1">
              <a:rPr lang="en-US" smtClean="0"/>
              <a:pPr/>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‹Nº›</a:t>
            </a:fld>
            <a:endParaRPr lang="en-US"/>
          </a:p>
        </p:txBody>
      </p:sp>
    </p:spTree>
    <p:extLst>
      <p:ext uri="{BB962C8B-B14F-4D97-AF65-F5344CB8AC3E}">
        <p14:creationId xmlns:p14="http://schemas.microsoft.com/office/powerpoint/2010/main" val="413638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7C928-69C3-40CE-A828-CC66B28A0E07}" type="datetime1">
              <a:rPr lang="en-US" smtClean="0"/>
              <a:pPr/>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‹Nº›</a:t>
            </a:fld>
            <a:endParaRPr lang="en-US"/>
          </a:p>
        </p:txBody>
      </p:sp>
    </p:spTree>
    <p:extLst>
      <p:ext uri="{BB962C8B-B14F-4D97-AF65-F5344CB8AC3E}">
        <p14:creationId xmlns:p14="http://schemas.microsoft.com/office/powerpoint/2010/main" val="9741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‹Nº›</a:t>
            </a:fld>
            <a:endParaRPr lang="en-US"/>
          </a:p>
        </p:txBody>
      </p:sp>
    </p:spTree>
    <p:extLst>
      <p:ext uri="{BB962C8B-B14F-4D97-AF65-F5344CB8AC3E}">
        <p14:creationId xmlns:p14="http://schemas.microsoft.com/office/powerpoint/2010/main" val="813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‹Nº›</a:t>
            </a:fld>
            <a:endParaRPr lang="en-US"/>
          </a:p>
        </p:txBody>
      </p:sp>
    </p:spTree>
    <p:extLst>
      <p:ext uri="{BB962C8B-B14F-4D97-AF65-F5344CB8AC3E}">
        <p14:creationId xmlns:p14="http://schemas.microsoft.com/office/powerpoint/2010/main" val="34590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‹Nº›</a:t>
            </a:fld>
            <a:endParaRPr lang="en-US"/>
          </a:p>
        </p:txBody>
      </p:sp>
    </p:spTree>
    <p:extLst>
      <p:ext uri="{BB962C8B-B14F-4D97-AF65-F5344CB8AC3E}">
        <p14:creationId xmlns:p14="http://schemas.microsoft.com/office/powerpoint/2010/main" val="325772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658D-7336-4CB4-854B-340EF50421FE}" type="datetime1">
              <a:rPr lang="en-US" smtClean="0"/>
              <a:pPr/>
              <a:t>6/6/2020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337-E23F-3E4B-9BD5-658EE1FFEFDF}" type="slidenum">
              <a:rPr lang="en-US" smtClean="0"/>
              <a:pPr/>
              <a:t>‹Nº›</a:t>
            </a:fld>
            <a:endParaRPr lang="en-US"/>
          </a:p>
        </p:txBody>
      </p:sp>
    </p:spTree>
    <p:extLst>
      <p:ext uri="{BB962C8B-B14F-4D97-AF65-F5344CB8AC3E}">
        <p14:creationId xmlns:p14="http://schemas.microsoft.com/office/powerpoint/2010/main" val="400416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A05D19-1208-4B53-A4F2-63AEFC746337}"/>
              </a:ext>
            </a:extLst>
          </p:cNvPr>
          <p:cNvSpPr/>
          <p:nvPr/>
        </p:nvSpPr>
        <p:spPr>
          <a:xfrm>
            <a:off x="487431" y="1905000"/>
            <a:ext cx="8169137" cy="304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The Battle of Neighborhoods</a:t>
            </a:r>
          </a:p>
          <a:p>
            <a:pPr algn="ctr"/>
            <a:r>
              <a:rPr lang="en-US" sz="2800" dirty="0"/>
              <a:t>JORGE HERRERA ABEILLE</a:t>
            </a:r>
          </a:p>
        </p:txBody>
      </p:sp>
    </p:spTree>
    <p:extLst>
      <p:ext uri="{BB962C8B-B14F-4D97-AF65-F5344CB8AC3E}">
        <p14:creationId xmlns:p14="http://schemas.microsoft.com/office/powerpoint/2010/main" val="268277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Conclusion</a:t>
            </a:r>
          </a:p>
        </p:txBody>
      </p:sp>
      <p:sp>
        <p:nvSpPr>
          <p:cNvPr id="5" name="Rectangle 4">
            <a:extLst>
              <a:ext uri="{FF2B5EF4-FFF2-40B4-BE49-F238E27FC236}">
                <a16:creationId xmlns:a16="http://schemas.microsoft.com/office/drawing/2014/main" id="{590F9402-D841-4101-97F8-87A93B6316AA}"/>
              </a:ext>
            </a:extLst>
          </p:cNvPr>
          <p:cNvSpPr/>
          <p:nvPr/>
        </p:nvSpPr>
        <p:spPr>
          <a:xfrm>
            <a:off x="636104" y="1166682"/>
            <a:ext cx="7779026" cy="491557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From figure 5 and 6, we can spot certain outlier in our data. In future we will try to filter out those outliers for more robust clustering.</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We can sum everything, and convert to a neighborhood recommendation APP.</a:t>
            </a:r>
          </a:p>
          <a:p>
            <a:pPr marL="285750" indent="-28575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79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5632311"/>
          </a:xfrm>
          <a:prstGeom prst="rect">
            <a:avLst/>
          </a:prstGeom>
        </p:spPr>
        <p:txBody>
          <a:bodyPr wrap="square">
            <a:spAutoFit/>
          </a:bodyPr>
          <a:lstStyle/>
          <a:p>
            <a:pPr marL="285750" indent="-285750">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Suppose, a person has been living in East York, Toronto for 15 sweet years of his/her life.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to leave East York and relocate to NY for a change in his job location or some other event.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been used to a particular lifestyle for a longtime. He may likes to go to Mexican restaurants for breakfast, maybe he loves to visit some kind of park in the weekends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would more like to choose a neighborhood in Manhattan which has all the amenities he was used to in a close proximity. </a:t>
            </a:r>
            <a:endParaRPr lang="en-US" sz="2800" dirty="0"/>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Objective</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000000"/>
                </a:solidFill>
                <a:latin typeface="Cambria" panose="02040503050406030204" pitchFamily="18" charset="0"/>
              </a:rPr>
              <a:t>Applying k-mean clustering algorithm to cluster the neighborhood based on their similarities in different amenities and venues. </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Workflow</a:t>
            </a:r>
          </a:p>
        </p:txBody>
      </p:sp>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41FDE50-4188-4B02-9477-9810EBD6319C}"/>
              </a:ext>
            </a:extLst>
          </p:cNvPr>
          <p:cNvPicPr>
            <a:picLocks noChangeAspect="1"/>
          </p:cNvPicPr>
          <p:nvPr/>
        </p:nvPicPr>
        <p:blipFill>
          <a:blip r:embed="rId2"/>
          <a:stretch>
            <a:fillRect/>
          </a:stretch>
        </p:blipFill>
        <p:spPr>
          <a:xfrm>
            <a:off x="2014331" y="1147762"/>
            <a:ext cx="5111854" cy="4987995"/>
          </a:xfrm>
          <a:prstGeom prst="rect">
            <a:avLst/>
          </a:prstGeom>
        </p:spPr>
      </p:pic>
      <p:sp>
        <p:nvSpPr>
          <p:cNvPr id="6" name="Rectangle 5">
            <a:extLst>
              <a:ext uri="{FF2B5EF4-FFF2-40B4-BE49-F238E27FC236}">
                <a16:creationId xmlns:a16="http://schemas.microsoft.com/office/drawing/2014/main" id="{FEC7399E-ECC4-476A-82DE-340CC80D2124}"/>
              </a:ext>
            </a:extLst>
          </p:cNvPr>
          <p:cNvSpPr/>
          <p:nvPr/>
        </p:nvSpPr>
        <p:spPr>
          <a:xfrm>
            <a:off x="2554185" y="6135757"/>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1. Neighborhood segmentation work flow chart</a:t>
            </a:r>
            <a:endParaRPr lang="en-US" dirty="0"/>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Selecting Principal Components</a:t>
            </a:r>
          </a:p>
        </p:txBody>
      </p:sp>
      <p:sp>
        <p:nvSpPr>
          <p:cNvPr id="2" name="Rectangle 1">
            <a:extLst>
              <a:ext uri="{FF2B5EF4-FFF2-40B4-BE49-F238E27FC236}">
                <a16:creationId xmlns:a16="http://schemas.microsoft.com/office/drawing/2014/main" id="{9B47D253-C3A6-4185-AB76-56DB8435047F}"/>
              </a:ext>
            </a:extLst>
          </p:cNvPr>
          <p:cNvSpPr/>
          <p:nvPr/>
        </p:nvSpPr>
        <p:spPr>
          <a:xfrm>
            <a:off x="2366889" y="6131741"/>
            <a:ext cx="4192173" cy="369332"/>
          </a:xfrm>
          <a:prstGeom prst="rect">
            <a:avLst/>
          </a:prstGeom>
        </p:spPr>
        <p:txBody>
          <a:bodyPr wrap="none">
            <a:spAutoFit/>
          </a:bodyPr>
          <a:lstStyle/>
          <a:p>
            <a:r>
              <a:rPr lang="en-US" b="1" i="1" dirty="0">
                <a:solidFill>
                  <a:srgbClr val="000000"/>
                </a:solidFill>
                <a:latin typeface="Times New Roman" panose="02020603050405020304" pitchFamily="18" charset="0"/>
              </a:rPr>
              <a:t>Figure 2. Selecting Principal Components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43" y="1595181"/>
            <a:ext cx="5106113" cy="3667637"/>
          </a:xfrm>
          <a:prstGeom prst="rect">
            <a:avLst/>
          </a:prstGeom>
        </p:spPr>
      </p:pic>
    </p:spTree>
    <p:extLst>
      <p:ext uri="{BB962C8B-B14F-4D97-AF65-F5344CB8AC3E}">
        <p14:creationId xmlns:p14="http://schemas.microsoft.com/office/powerpoint/2010/main" val="261990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Silhouette Score</a:t>
            </a:r>
          </a:p>
        </p:txBody>
      </p:sp>
      <p:sp>
        <p:nvSpPr>
          <p:cNvPr id="2" name="Rectangle 1">
            <a:extLst>
              <a:ext uri="{FF2B5EF4-FFF2-40B4-BE49-F238E27FC236}">
                <a16:creationId xmlns:a16="http://schemas.microsoft.com/office/drawing/2014/main" id="{D7E348E9-0DC8-483D-9798-99A64318D189}"/>
              </a:ext>
            </a:extLst>
          </p:cNvPr>
          <p:cNvSpPr/>
          <p:nvPr/>
        </p:nvSpPr>
        <p:spPr>
          <a:xfrm>
            <a:off x="2617304" y="5881225"/>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3. Silhouette Score confirms optimal Cluster Number 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339" y="1952419"/>
            <a:ext cx="3915321" cy="2953162"/>
          </a:xfrm>
          <a:prstGeom prst="rect">
            <a:avLst/>
          </a:prstGeom>
        </p:spPr>
      </p:pic>
    </p:spTree>
    <p:extLst>
      <p:ext uri="{BB962C8B-B14F-4D97-AF65-F5344CB8AC3E}">
        <p14:creationId xmlns:p14="http://schemas.microsoft.com/office/powerpoint/2010/main" val="393659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Elbow Method</a:t>
            </a:r>
          </a:p>
        </p:txBody>
      </p:sp>
      <p:sp>
        <p:nvSpPr>
          <p:cNvPr id="2" name="Rectangle 1">
            <a:extLst>
              <a:ext uri="{FF2B5EF4-FFF2-40B4-BE49-F238E27FC236}">
                <a16:creationId xmlns:a16="http://schemas.microsoft.com/office/drawing/2014/main" id="{F91C74BB-0D4A-48AC-8FD8-5FEF7A3DEE41}"/>
              </a:ext>
            </a:extLst>
          </p:cNvPr>
          <p:cNvSpPr/>
          <p:nvPr/>
        </p:nvSpPr>
        <p:spPr>
          <a:xfrm>
            <a:off x="2040835" y="5950226"/>
            <a:ext cx="5678556"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4.</a:t>
            </a:r>
            <a:r>
              <a:rPr lang="en-US" b="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Elbow found at k =5 (K is number of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839" y="2047682"/>
            <a:ext cx="4458322" cy="2762636"/>
          </a:xfrm>
          <a:prstGeom prst="rect">
            <a:avLst/>
          </a:prstGeom>
        </p:spPr>
      </p:pic>
    </p:spTree>
    <p:extLst>
      <p:ext uri="{BB962C8B-B14F-4D97-AF65-F5344CB8AC3E}">
        <p14:creationId xmlns:p14="http://schemas.microsoft.com/office/powerpoint/2010/main" val="293204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5. NY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03" y="2221562"/>
            <a:ext cx="3511131" cy="26242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149" y="2221562"/>
            <a:ext cx="3946185" cy="2624213"/>
          </a:xfrm>
          <a:prstGeom prst="rect">
            <a:avLst/>
          </a:prstGeom>
        </p:spPr>
      </p:pic>
    </p:spTree>
    <p:extLst>
      <p:ext uri="{BB962C8B-B14F-4D97-AF65-F5344CB8AC3E}">
        <p14:creationId xmlns:p14="http://schemas.microsoft.com/office/powerpoint/2010/main" val="3721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6. Toronto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9" y="2119532"/>
            <a:ext cx="3783787" cy="238261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648" y="2119532"/>
            <a:ext cx="3995351" cy="2382613"/>
          </a:xfrm>
          <a:prstGeom prst="rect">
            <a:avLst/>
          </a:prstGeom>
        </p:spPr>
      </p:pic>
    </p:spTree>
    <p:extLst>
      <p:ext uri="{BB962C8B-B14F-4D97-AF65-F5344CB8AC3E}">
        <p14:creationId xmlns:p14="http://schemas.microsoft.com/office/powerpoint/2010/main" val="1332614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3265</TotalTime>
  <Words>382</Words>
  <Application>Microsoft Office PowerPoint</Application>
  <PresentationFormat>Presentación en pantalla (4:3)</PresentationFormat>
  <Paragraphs>34</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Cambria</vt:lpstr>
      <vt:lpstr>Times New Roman</vt:lpstr>
      <vt:lpstr>Trebuchet MS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Jorge Herrera</cp:lastModifiedBy>
  <cp:revision>192</cp:revision>
  <dcterms:created xsi:type="dcterms:W3CDTF">2014-05-07T16:40:04Z</dcterms:created>
  <dcterms:modified xsi:type="dcterms:W3CDTF">2020-06-06T23:54:09Z</dcterms:modified>
</cp:coreProperties>
</file>