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iWKPQUilhV15BnGHVbcE/U6dFA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11" Type="http://schemas.openxmlformats.org/officeDocument/2006/relationships/image" Target="../media/image5.png"/><Relationship Id="rId10" Type="http://schemas.openxmlformats.org/officeDocument/2006/relationships/image" Target="../media/image10.png"/><Relationship Id="rId9" Type="http://schemas.openxmlformats.org/officeDocument/2006/relationships/image" Target="../media/image14.png"/><Relationship Id="rId5" Type="http://schemas.openxmlformats.org/officeDocument/2006/relationships/hyperlink" Target="https://doi.org/10.1016/j.plabm.2020.e00168" TargetMode="External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Relationship Id="rId5" Type="http://schemas.openxmlformats.org/officeDocument/2006/relationships/image" Target="../media/image4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638882" y="3577456"/>
            <a:ext cx="10909640" cy="1687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Calibri"/>
              <a:buNone/>
            </a:pPr>
            <a:r>
              <a:rPr b="1" lang="en-US" sz="5600"/>
              <a:t>How to manage a Bioinformatics project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38881" y="5660607"/>
            <a:ext cx="10909643" cy="552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/>
              <a:t>Jorge Eduardo Amaya Romero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100"/>
              <a:t>https://github.com/jorgeamaya</a:t>
            </a:r>
            <a:endParaRPr sz="1100"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911" y="189350"/>
            <a:ext cx="8006175" cy="3462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/>
          <p:nvPr/>
        </p:nvSpPr>
        <p:spPr>
          <a:xfrm>
            <a:off x="3807702" y="5509052"/>
            <a:ext cx="4572000" cy="18288"/>
          </a:xfrm>
          <a:custGeom>
            <a:rect b="b" l="l" r="r" t="t"/>
            <a:pathLst>
              <a:path extrusionOk="0" fill="none" h="18288" w="457200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57200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/>
              <a:t>Data Structure</a:t>
            </a:r>
            <a:endParaRPr/>
          </a:p>
        </p:txBody>
      </p:sp>
      <p:grpSp>
        <p:nvGrpSpPr>
          <p:cNvPr id="284" name="Google Shape;284;p10"/>
          <p:cNvGrpSpPr/>
          <p:nvPr/>
        </p:nvGrpSpPr>
        <p:grpSpPr>
          <a:xfrm>
            <a:off x="6578382" y="2048034"/>
            <a:ext cx="2242650" cy="4059125"/>
            <a:chOff x="2093468" y="1521"/>
            <a:chExt cx="2242650" cy="4059125"/>
          </a:xfrm>
        </p:grpSpPr>
        <p:sp>
          <p:nvSpPr>
            <p:cNvPr id="285" name="Google Shape;285;p10"/>
            <p:cNvSpPr/>
            <p:nvPr/>
          </p:nvSpPr>
          <p:spPr>
            <a:xfrm>
              <a:off x="2180178" y="1021086"/>
              <a:ext cx="119356" cy="282278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86" name="Google Shape;286;p10"/>
            <p:cNvSpPr/>
            <p:nvPr/>
          </p:nvSpPr>
          <p:spPr>
            <a:xfrm>
              <a:off x="2180178" y="1021086"/>
              <a:ext cx="110581" cy="221437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87" name="Google Shape;287;p10"/>
            <p:cNvSpPr/>
            <p:nvPr/>
          </p:nvSpPr>
          <p:spPr>
            <a:xfrm>
              <a:off x="2180178" y="1021086"/>
              <a:ext cx="110581" cy="163755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88" name="Google Shape;288;p10"/>
            <p:cNvSpPr/>
            <p:nvPr/>
          </p:nvSpPr>
          <p:spPr>
            <a:xfrm>
              <a:off x="2180178" y="1021086"/>
              <a:ext cx="130065" cy="101450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89" name="Google Shape;289;p10"/>
            <p:cNvSpPr/>
            <p:nvPr/>
          </p:nvSpPr>
          <p:spPr>
            <a:xfrm>
              <a:off x="2180178" y="1021086"/>
              <a:ext cx="130065" cy="39886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0" name="Google Shape;290;p10"/>
            <p:cNvSpPr/>
            <p:nvPr/>
          </p:nvSpPr>
          <p:spPr>
            <a:xfrm>
              <a:off x="2527019" y="435072"/>
              <a:ext cx="1203840" cy="15246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48339"/>
                  </a:lnTo>
                  <a:lnTo>
                    <a:pt x="0" y="48339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91" name="Google Shape;291;p10"/>
            <p:cNvSpPr/>
            <p:nvPr/>
          </p:nvSpPr>
          <p:spPr>
            <a:xfrm>
              <a:off x="3125601" y="1521"/>
              <a:ext cx="1210517" cy="43355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3125601" y="1521"/>
              <a:ext cx="1210517" cy="43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Name</a:t>
              </a:r>
              <a:endParaRPr/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2093468" y="587535"/>
              <a:ext cx="867101" cy="43355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0"/>
            <p:cNvSpPr txBox="1"/>
            <p:nvPr/>
          </p:nvSpPr>
          <p:spPr>
            <a:xfrm>
              <a:off x="2093468" y="587535"/>
              <a:ext cx="867101" cy="43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Step_1</a:t>
              </a:r>
              <a:endParaRPr/>
            </a:p>
          </p:txBody>
        </p:sp>
        <p:sp>
          <p:nvSpPr>
            <p:cNvPr id="295" name="Google Shape;295;p10"/>
            <p:cNvSpPr/>
            <p:nvPr/>
          </p:nvSpPr>
          <p:spPr>
            <a:xfrm>
              <a:off x="2310244" y="1203177"/>
              <a:ext cx="867101" cy="43355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0"/>
            <p:cNvSpPr txBox="1"/>
            <p:nvPr/>
          </p:nvSpPr>
          <p:spPr>
            <a:xfrm>
              <a:off x="2310244" y="1203177"/>
              <a:ext cx="867101" cy="43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2310244" y="1818820"/>
              <a:ext cx="867101" cy="43355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0"/>
            <p:cNvSpPr txBox="1"/>
            <p:nvPr/>
          </p:nvSpPr>
          <p:spPr>
            <a:xfrm>
              <a:off x="2310244" y="1818820"/>
              <a:ext cx="867101" cy="43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2290760" y="2441863"/>
              <a:ext cx="867101" cy="43355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0"/>
            <p:cNvSpPr txBox="1"/>
            <p:nvPr/>
          </p:nvSpPr>
          <p:spPr>
            <a:xfrm>
              <a:off x="2290760" y="2441863"/>
              <a:ext cx="867101" cy="43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301" name="Google Shape;301;p10"/>
            <p:cNvSpPr/>
            <p:nvPr/>
          </p:nvSpPr>
          <p:spPr>
            <a:xfrm>
              <a:off x="2290760" y="3018689"/>
              <a:ext cx="867101" cy="43355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0"/>
            <p:cNvSpPr txBox="1"/>
            <p:nvPr/>
          </p:nvSpPr>
          <p:spPr>
            <a:xfrm>
              <a:off x="2290760" y="3018689"/>
              <a:ext cx="867101" cy="43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0"/>
            <p:cNvSpPr/>
            <p:nvPr/>
          </p:nvSpPr>
          <p:spPr>
            <a:xfrm>
              <a:off x="2299535" y="3627096"/>
              <a:ext cx="867101" cy="43355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0"/>
            <p:cNvSpPr txBox="1"/>
            <p:nvPr/>
          </p:nvSpPr>
          <p:spPr>
            <a:xfrm>
              <a:off x="2299535" y="3627096"/>
              <a:ext cx="867101" cy="433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README.md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Folder - Free files and folders icons" id="305" name="Google Shape;3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6247" y="563153"/>
            <a:ext cx="1483360" cy="148336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0"/>
          <p:cNvSpPr/>
          <p:nvPr/>
        </p:nvSpPr>
        <p:spPr>
          <a:xfrm flipH="1" rot="-5400000">
            <a:off x="5028761" y="2125018"/>
            <a:ext cx="2220572" cy="9144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10"/>
          <p:cNvGrpSpPr/>
          <p:nvPr/>
        </p:nvGrpSpPr>
        <p:grpSpPr>
          <a:xfrm>
            <a:off x="1960185" y="1704860"/>
            <a:ext cx="1957500" cy="4256408"/>
            <a:chOff x="1121985" y="215694"/>
            <a:chExt cx="1957500" cy="4256408"/>
          </a:xfrm>
        </p:grpSpPr>
        <p:sp>
          <p:nvSpPr>
            <p:cNvPr id="308" name="Google Shape;308;p10"/>
            <p:cNvSpPr/>
            <p:nvPr/>
          </p:nvSpPr>
          <p:spPr>
            <a:xfrm>
              <a:off x="1660297" y="215694"/>
              <a:ext cx="880875" cy="8808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1121985" y="1379211"/>
              <a:ext cx="195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1121985" y="1379211"/>
              <a:ext cx="195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for Step 1 is stored in a separate Data Repository outside the project directory.</a:t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1660297" y="2588586"/>
              <a:ext cx="880875" cy="88087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1121985" y="3752102"/>
              <a:ext cx="195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0"/>
            <p:cNvSpPr txBox="1"/>
            <p:nvPr/>
          </p:nvSpPr>
          <p:spPr>
            <a:xfrm>
              <a:off x="1121985" y="3752102"/>
              <a:ext cx="195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Inter-directory linking of files  from Repository to Step 1 Data is done with symbolic links.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5400"/>
              <a:t>Running your program</a:t>
            </a:r>
            <a:endParaRPr sz="5400"/>
          </a:p>
        </p:txBody>
      </p:sp>
      <p:sp>
        <p:nvSpPr>
          <p:cNvPr id="320" name="Google Shape;320;p11"/>
          <p:cNvSpPr/>
          <p:nvPr/>
        </p:nvSpPr>
        <p:spPr>
          <a:xfrm>
            <a:off x="838200" y="1865313"/>
            <a:ext cx="10424160" cy="18288"/>
          </a:xfrm>
          <a:custGeom>
            <a:rect b="b" l="l" r="r" t="t"/>
            <a:pathLst>
              <a:path extrusionOk="0" fill="none" h="18288" w="1042416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extrusionOk="0" h="18288" w="1042416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11"/>
          <p:cNvGrpSpPr/>
          <p:nvPr/>
        </p:nvGrpSpPr>
        <p:grpSpPr>
          <a:xfrm>
            <a:off x="5858267" y="2229711"/>
            <a:ext cx="4636558" cy="3947251"/>
            <a:chOff x="47520" y="1624"/>
            <a:chExt cx="4636558" cy="3947251"/>
          </a:xfrm>
        </p:grpSpPr>
        <p:sp>
          <p:nvSpPr>
            <p:cNvPr id="322" name="Google Shape;322;p11"/>
            <p:cNvSpPr/>
            <p:nvPr/>
          </p:nvSpPr>
          <p:spPr>
            <a:xfrm>
              <a:off x="3854559" y="876053"/>
              <a:ext cx="108198" cy="289249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3" name="Google Shape;323;p11"/>
            <p:cNvSpPr/>
            <p:nvPr/>
          </p:nvSpPr>
          <p:spPr>
            <a:xfrm>
              <a:off x="3854559" y="876053"/>
              <a:ext cx="108198" cy="23803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4" name="Google Shape;324;p11"/>
            <p:cNvSpPr/>
            <p:nvPr/>
          </p:nvSpPr>
          <p:spPr>
            <a:xfrm>
              <a:off x="3854559" y="876053"/>
              <a:ext cx="108198" cy="1868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5" name="Google Shape;325;p11"/>
            <p:cNvSpPr/>
            <p:nvPr/>
          </p:nvSpPr>
          <p:spPr>
            <a:xfrm>
              <a:off x="3854559" y="876053"/>
              <a:ext cx="108198" cy="13560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6" name="Google Shape;326;p11"/>
            <p:cNvSpPr/>
            <p:nvPr/>
          </p:nvSpPr>
          <p:spPr>
            <a:xfrm>
              <a:off x="3854559" y="876053"/>
              <a:ext cx="108198" cy="8439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7" name="Google Shape;327;p11"/>
            <p:cNvSpPr/>
            <p:nvPr/>
          </p:nvSpPr>
          <p:spPr>
            <a:xfrm>
              <a:off x="3854559" y="876053"/>
              <a:ext cx="108198" cy="33180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8" name="Google Shape;328;p11"/>
            <p:cNvSpPr/>
            <p:nvPr/>
          </p:nvSpPr>
          <p:spPr>
            <a:xfrm>
              <a:off x="2275825" y="362285"/>
              <a:ext cx="1867262" cy="15310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638"/>
                  </a:lnTo>
                  <a:lnTo>
                    <a:pt x="120000" y="60638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29" name="Google Shape;329;p11"/>
            <p:cNvSpPr/>
            <p:nvPr/>
          </p:nvSpPr>
          <p:spPr>
            <a:xfrm>
              <a:off x="1987297" y="874423"/>
              <a:ext cx="108198" cy="289249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0" name="Google Shape;330;p11"/>
            <p:cNvSpPr/>
            <p:nvPr/>
          </p:nvSpPr>
          <p:spPr>
            <a:xfrm>
              <a:off x="1987297" y="874423"/>
              <a:ext cx="108198" cy="23803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1" name="Google Shape;331;p11"/>
            <p:cNvSpPr/>
            <p:nvPr/>
          </p:nvSpPr>
          <p:spPr>
            <a:xfrm>
              <a:off x="1987297" y="874423"/>
              <a:ext cx="108198" cy="1868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2" name="Google Shape;332;p11"/>
            <p:cNvSpPr/>
            <p:nvPr/>
          </p:nvSpPr>
          <p:spPr>
            <a:xfrm>
              <a:off x="1987297" y="874423"/>
              <a:ext cx="108198" cy="13560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3" name="Google Shape;333;p11"/>
            <p:cNvSpPr/>
            <p:nvPr/>
          </p:nvSpPr>
          <p:spPr>
            <a:xfrm>
              <a:off x="1987297" y="874423"/>
              <a:ext cx="108198" cy="8439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4" name="Google Shape;334;p11"/>
            <p:cNvSpPr/>
            <p:nvPr/>
          </p:nvSpPr>
          <p:spPr>
            <a:xfrm>
              <a:off x="1987297" y="874423"/>
              <a:ext cx="108198" cy="33180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5" name="Google Shape;335;p11"/>
            <p:cNvSpPr/>
            <p:nvPr/>
          </p:nvSpPr>
          <p:spPr>
            <a:xfrm>
              <a:off x="2230105" y="362285"/>
              <a:ext cx="91440" cy="151477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6" name="Google Shape;336;p11"/>
            <p:cNvSpPr/>
            <p:nvPr/>
          </p:nvSpPr>
          <p:spPr>
            <a:xfrm>
              <a:off x="119652" y="876049"/>
              <a:ext cx="108198" cy="289249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7" name="Google Shape;337;p11"/>
            <p:cNvSpPr/>
            <p:nvPr/>
          </p:nvSpPr>
          <p:spPr>
            <a:xfrm>
              <a:off x="119652" y="876049"/>
              <a:ext cx="108198" cy="23803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8" name="Google Shape;338;p11"/>
            <p:cNvSpPr/>
            <p:nvPr/>
          </p:nvSpPr>
          <p:spPr>
            <a:xfrm>
              <a:off x="119652" y="876049"/>
              <a:ext cx="108198" cy="186822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39" name="Google Shape;339;p11"/>
            <p:cNvSpPr/>
            <p:nvPr/>
          </p:nvSpPr>
          <p:spPr>
            <a:xfrm>
              <a:off x="119652" y="876049"/>
              <a:ext cx="108198" cy="13560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40" name="Google Shape;340;p11"/>
            <p:cNvSpPr/>
            <p:nvPr/>
          </p:nvSpPr>
          <p:spPr>
            <a:xfrm>
              <a:off x="119652" y="876049"/>
              <a:ext cx="108198" cy="8439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41" name="Google Shape;341;p11"/>
            <p:cNvSpPr/>
            <p:nvPr/>
          </p:nvSpPr>
          <p:spPr>
            <a:xfrm>
              <a:off x="119652" y="876049"/>
              <a:ext cx="108198" cy="33180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42" name="Google Shape;342;p11"/>
            <p:cNvSpPr/>
            <p:nvPr/>
          </p:nvSpPr>
          <p:spPr>
            <a:xfrm>
              <a:off x="408181" y="362285"/>
              <a:ext cx="1867644" cy="15310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637"/>
                  </a:lnTo>
                  <a:lnTo>
                    <a:pt x="0" y="60637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43" name="Google Shape;343;p11"/>
            <p:cNvSpPr/>
            <p:nvPr/>
          </p:nvSpPr>
          <p:spPr>
            <a:xfrm>
              <a:off x="1915165" y="1624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1"/>
            <p:cNvSpPr txBox="1"/>
            <p:nvPr/>
          </p:nvSpPr>
          <p:spPr>
            <a:xfrm>
              <a:off x="1915165" y="1624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Name</a:t>
              </a: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47520" y="515389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1"/>
            <p:cNvSpPr txBox="1"/>
            <p:nvPr/>
          </p:nvSpPr>
          <p:spPr>
            <a:xfrm>
              <a:off x="47520" y="515389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Step_1</a:t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227850" y="1027527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1"/>
            <p:cNvSpPr txBox="1"/>
            <p:nvPr/>
          </p:nvSpPr>
          <p:spPr>
            <a:xfrm>
              <a:off x="227850" y="1027527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49" name="Google Shape;349;p11"/>
            <p:cNvSpPr/>
            <p:nvPr/>
          </p:nvSpPr>
          <p:spPr>
            <a:xfrm>
              <a:off x="227850" y="1539665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 txBox="1"/>
            <p:nvPr/>
          </p:nvSpPr>
          <p:spPr>
            <a:xfrm>
              <a:off x="227850" y="1539665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227850" y="2051803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 txBox="1"/>
            <p:nvPr/>
          </p:nvSpPr>
          <p:spPr>
            <a:xfrm>
              <a:off x="227850" y="2051803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227850" y="2563941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1"/>
            <p:cNvSpPr txBox="1"/>
            <p:nvPr/>
          </p:nvSpPr>
          <p:spPr>
            <a:xfrm>
              <a:off x="227850" y="2563941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227850" y="3076079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 txBox="1"/>
            <p:nvPr/>
          </p:nvSpPr>
          <p:spPr>
            <a:xfrm>
              <a:off x="227850" y="3076079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README.md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27850" y="3588215"/>
              <a:ext cx="721321" cy="36066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 txBox="1"/>
            <p:nvPr/>
          </p:nvSpPr>
          <p:spPr>
            <a:xfrm>
              <a:off x="227850" y="3588215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TMP?</a:t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1915165" y="513762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 txBox="1"/>
            <p:nvPr/>
          </p:nvSpPr>
          <p:spPr>
            <a:xfrm>
              <a:off x="1915165" y="513762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Step_2</a:t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095495" y="1025900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 txBox="1"/>
            <p:nvPr/>
          </p:nvSpPr>
          <p:spPr>
            <a:xfrm>
              <a:off x="2095495" y="1025900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095495" y="1538038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 txBox="1"/>
            <p:nvPr/>
          </p:nvSpPr>
          <p:spPr>
            <a:xfrm>
              <a:off x="2095495" y="1538038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2095495" y="2050176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 txBox="1"/>
            <p:nvPr/>
          </p:nvSpPr>
          <p:spPr>
            <a:xfrm>
              <a:off x="2095495" y="2050176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095495" y="2562314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 txBox="1"/>
            <p:nvPr/>
          </p:nvSpPr>
          <p:spPr>
            <a:xfrm>
              <a:off x="2095495" y="2562314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095495" y="3074452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 txBox="1"/>
            <p:nvPr/>
          </p:nvSpPr>
          <p:spPr>
            <a:xfrm>
              <a:off x="2095495" y="3074452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README.md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095495" y="3586590"/>
              <a:ext cx="721321" cy="36066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 txBox="1"/>
            <p:nvPr/>
          </p:nvSpPr>
          <p:spPr>
            <a:xfrm>
              <a:off x="2095495" y="3586590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TMP ?</a:t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3782427" y="515392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 txBox="1"/>
            <p:nvPr/>
          </p:nvSpPr>
          <p:spPr>
            <a:xfrm>
              <a:off x="3782427" y="515392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Step_3</a:t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3962757" y="1027530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 txBox="1"/>
            <p:nvPr/>
          </p:nvSpPr>
          <p:spPr>
            <a:xfrm>
              <a:off x="3962757" y="1027530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962757" y="1539668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 txBox="1"/>
            <p:nvPr/>
          </p:nvSpPr>
          <p:spPr>
            <a:xfrm>
              <a:off x="3962757" y="1539668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3962757" y="2051806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 txBox="1"/>
            <p:nvPr/>
          </p:nvSpPr>
          <p:spPr>
            <a:xfrm>
              <a:off x="3962757" y="2051806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3962757" y="2563944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 txBox="1"/>
            <p:nvPr/>
          </p:nvSpPr>
          <p:spPr>
            <a:xfrm>
              <a:off x="3962757" y="2563944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11"/>
            <p:cNvSpPr/>
            <p:nvPr/>
          </p:nvSpPr>
          <p:spPr>
            <a:xfrm>
              <a:off x="3962757" y="3076082"/>
              <a:ext cx="721321" cy="360660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1"/>
            <p:cNvSpPr txBox="1"/>
            <p:nvPr/>
          </p:nvSpPr>
          <p:spPr>
            <a:xfrm>
              <a:off x="3962757" y="3076082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README.md</a:t>
              </a:r>
              <a:endParaRPr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11"/>
            <p:cNvSpPr/>
            <p:nvPr/>
          </p:nvSpPr>
          <p:spPr>
            <a:xfrm>
              <a:off x="3962757" y="3588215"/>
              <a:ext cx="721321" cy="36066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1"/>
            <p:cNvSpPr txBox="1"/>
            <p:nvPr/>
          </p:nvSpPr>
          <p:spPr>
            <a:xfrm>
              <a:off x="3962757" y="3588215"/>
              <a:ext cx="721321" cy="360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350" lIns="6350" spcFirstLastPara="1" rIns="6350" wrap="square" tIns="6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TMP ?</a:t>
              </a:r>
              <a:endParaRPr/>
            </a:p>
          </p:txBody>
        </p:sp>
      </p:grpSp>
      <p:sp>
        <p:nvSpPr>
          <p:cNvPr id="387" name="Google Shape;387;p11"/>
          <p:cNvSpPr txBox="1"/>
          <p:nvPr/>
        </p:nvSpPr>
        <p:spPr>
          <a:xfrm>
            <a:off x="999735" y="2228087"/>
            <a:ext cx="4811012" cy="3948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05740" lvl="0" marL="20574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5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All processes in a step must be executed from master.sh by calling scripts in Code.</a:t>
            </a:r>
            <a:endParaRPr/>
          </a:p>
          <a:p>
            <a:pPr indent="-205739" lvl="1" marL="61722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1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./master.sh </a:t>
            </a:r>
            <a:endParaRPr/>
          </a:p>
          <a:p>
            <a:pPr indent="-205740" lvl="0" marL="20574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1" lang="en-US" sz="25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NEVER</a:t>
            </a:r>
            <a:r>
              <a:rPr lang="en-US" sz="252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write to Data or Code</a:t>
            </a:r>
            <a:endParaRPr/>
          </a:p>
          <a:p>
            <a:pPr indent="-205739" lvl="1" marL="61722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1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might corrupt your Data or your scripts.</a:t>
            </a:r>
            <a:endParaRPr/>
          </a:p>
          <a:p>
            <a:pPr indent="-205739" lvl="1" marL="61722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16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intermediate files or dynamically created scripts to TMP.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Results subdirectory of Step 1 is the Data subdirectory of Step 2, and so on for subsequent directories.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Inter-directory linking of files from Step to Step is done with symbolic links.</a:t>
            </a:r>
            <a:endParaRPr/>
          </a:p>
          <a:p>
            <a:pPr indent="-76199" lvl="1" marL="61722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p11"/>
          <p:cNvCxnSpPr/>
          <p:nvPr/>
        </p:nvCxnSpPr>
        <p:spPr>
          <a:xfrm flipH="1" rot="10800000">
            <a:off x="6776126" y="3441959"/>
            <a:ext cx="1122900" cy="9111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9" name="Google Shape;389;p11"/>
          <p:cNvCxnSpPr/>
          <p:nvPr/>
        </p:nvCxnSpPr>
        <p:spPr>
          <a:xfrm flipH="1" rot="10800000">
            <a:off x="8628538" y="3429059"/>
            <a:ext cx="1122900" cy="924000"/>
          </a:xfrm>
          <a:prstGeom prst="curvedConnector3">
            <a:avLst>
              <a:gd fmla="val 5000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0" name="Google Shape;390;p11"/>
          <p:cNvSpPr/>
          <p:nvPr/>
        </p:nvSpPr>
        <p:spPr>
          <a:xfrm flipH="1" rot="5400000">
            <a:off x="6213749" y="5044225"/>
            <a:ext cx="1554051" cy="429296"/>
          </a:xfrm>
          <a:prstGeom prst="uturnArrow">
            <a:avLst>
              <a:gd fmla="val 14000" name="adj1"/>
              <a:gd fmla="val 14000" name="adj2"/>
              <a:gd fmla="val 19000" name="adj3"/>
              <a:gd fmla="val 43750" name="adj4"/>
              <a:gd fmla="val 100000" name="adj5"/>
            </a:avLst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1"/>
          <p:cNvSpPr/>
          <p:nvPr/>
        </p:nvSpPr>
        <p:spPr>
          <a:xfrm flipH="1" rot="5400000">
            <a:off x="8066160" y="5044227"/>
            <a:ext cx="1554051" cy="429296"/>
          </a:xfrm>
          <a:prstGeom prst="uturnArrow">
            <a:avLst>
              <a:gd fmla="val 14000" name="adj1"/>
              <a:gd fmla="val 14000" name="adj2"/>
              <a:gd fmla="val 19000" name="adj3"/>
              <a:gd fmla="val 43750" name="adj4"/>
              <a:gd fmla="val 100000" name="adj5"/>
            </a:avLst>
          </a:prstGeom>
          <a:solidFill>
            <a:schemeClr val="accent5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Can we translate this project design into Terra?</a:t>
            </a:r>
            <a:endParaRPr/>
          </a:p>
        </p:txBody>
      </p:sp>
      <p:grpSp>
        <p:nvGrpSpPr>
          <p:cNvPr id="397" name="Google Shape;397;p12"/>
          <p:cNvGrpSpPr/>
          <p:nvPr/>
        </p:nvGrpSpPr>
        <p:grpSpPr>
          <a:xfrm>
            <a:off x="7415769" y="1826233"/>
            <a:ext cx="3941961" cy="4350120"/>
            <a:chOff x="636147" y="608"/>
            <a:chExt cx="3941961" cy="4350120"/>
          </a:xfrm>
        </p:grpSpPr>
        <p:sp>
          <p:nvSpPr>
            <p:cNvPr id="398" name="Google Shape;398;p12"/>
            <p:cNvSpPr/>
            <p:nvPr/>
          </p:nvSpPr>
          <p:spPr>
            <a:xfrm>
              <a:off x="3342889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399" name="Google Shape;399;p12"/>
            <p:cNvSpPr/>
            <p:nvPr/>
          </p:nvSpPr>
          <p:spPr>
            <a:xfrm>
              <a:off x="3342889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0" name="Google Shape;400;p12"/>
            <p:cNvSpPr/>
            <p:nvPr/>
          </p:nvSpPr>
          <p:spPr>
            <a:xfrm>
              <a:off x="3342889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1" name="Google Shape;401;p12"/>
            <p:cNvSpPr/>
            <p:nvPr/>
          </p:nvSpPr>
          <p:spPr>
            <a:xfrm>
              <a:off x="3342889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2" name="Google Shape;402;p12"/>
            <p:cNvSpPr/>
            <p:nvPr/>
          </p:nvSpPr>
          <p:spPr>
            <a:xfrm>
              <a:off x="2472865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3" name="Google Shape;403;p12"/>
            <p:cNvSpPr/>
            <p:nvPr/>
          </p:nvSpPr>
          <p:spPr>
            <a:xfrm>
              <a:off x="2043223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4" name="Google Shape;404;p12"/>
            <p:cNvSpPr/>
            <p:nvPr/>
          </p:nvSpPr>
          <p:spPr>
            <a:xfrm>
              <a:off x="2043223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5" name="Google Shape;405;p12"/>
            <p:cNvSpPr/>
            <p:nvPr/>
          </p:nvSpPr>
          <p:spPr>
            <a:xfrm>
              <a:off x="2043223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6" name="Google Shape;406;p12"/>
            <p:cNvSpPr/>
            <p:nvPr/>
          </p:nvSpPr>
          <p:spPr>
            <a:xfrm>
              <a:off x="2043223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7" name="Google Shape;407;p12"/>
            <p:cNvSpPr/>
            <p:nvPr/>
          </p:nvSpPr>
          <p:spPr>
            <a:xfrm>
              <a:off x="2427145" y="537660"/>
              <a:ext cx="91440" cy="22556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8" name="Google Shape;408;p12"/>
            <p:cNvSpPr/>
            <p:nvPr/>
          </p:nvSpPr>
          <p:spPr>
            <a:xfrm>
              <a:off x="743558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09" name="Google Shape;409;p12"/>
            <p:cNvSpPr/>
            <p:nvPr/>
          </p:nvSpPr>
          <p:spPr>
            <a:xfrm>
              <a:off x="743558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10" name="Google Shape;410;p12"/>
            <p:cNvSpPr/>
            <p:nvPr/>
          </p:nvSpPr>
          <p:spPr>
            <a:xfrm>
              <a:off x="743558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11" name="Google Shape;411;p12"/>
            <p:cNvSpPr/>
            <p:nvPr/>
          </p:nvSpPr>
          <p:spPr>
            <a:xfrm>
              <a:off x="743558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12" name="Google Shape;412;p12"/>
            <p:cNvSpPr/>
            <p:nvPr/>
          </p:nvSpPr>
          <p:spPr>
            <a:xfrm>
              <a:off x="1173199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13" name="Google Shape;413;p12"/>
            <p:cNvSpPr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2"/>
            <p:cNvSpPr txBox="1"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Project_Name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2"/>
            <p:cNvSpPr txBox="1"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Step_1</a:t>
              </a:r>
              <a:endParaRPr/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2"/>
            <p:cNvSpPr txBox="1"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2"/>
            <p:cNvSpPr txBox="1"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2"/>
            <p:cNvSpPr txBox="1"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2"/>
            <p:cNvSpPr txBox="1"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2"/>
            <p:cNvSpPr txBox="1"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Step_2</a:t>
              </a:r>
              <a:endParaRPr/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 txBox="1"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2"/>
            <p:cNvSpPr txBox="1"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431" name="Google Shape;431;p12"/>
            <p:cNvSpPr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2"/>
            <p:cNvSpPr txBox="1"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433" name="Google Shape;433;p12"/>
            <p:cNvSpPr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2"/>
            <p:cNvSpPr txBox="1"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12"/>
            <p:cNvSpPr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2"/>
            <p:cNvSpPr txBox="1"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Step_3</a:t>
              </a:r>
              <a:endParaRPr/>
            </a:p>
          </p:txBody>
        </p:sp>
        <p:sp>
          <p:nvSpPr>
            <p:cNvPr id="437" name="Google Shape;437;p12"/>
            <p:cNvSpPr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2"/>
            <p:cNvSpPr txBox="1"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439" name="Google Shape;439;p12"/>
            <p:cNvSpPr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2"/>
            <p:cNvSpPr txBox="1"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441" name="Google Shape;441;p12"/>
            <p:cNvSpPr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2"/>
            <p:cNvSpPr txBox="1"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443" name="Google Shape;443;p12"/>
            <p:cNvSpPr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2"/>
            <p:cNvSpPr txBox="1"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Broad Institute and Verily partner with Microsoft to accelerate the next  generation of the Terra platform for health and life science research |  Broad Institute" id="445" name="Google Shape;445;p12"/>
          <p:cNvPicPr preferRelativeResize="0"/>
          <p:nvPr/>
        </p:nvPicPr>
        <p:blipFill rotWithShape="1">
          <a:blip r:embed="rId3">
            <a:alphaModFix/>
          </a:blip>
          <a:srcRect b="0" l="19308" r="19600" t="0"/>
          <a:stretch/>
        </p:blipFill>
        <p:spPr>
          <a:xfrm>
            <a:off x="2281282" y="2203449"/>
            <a:ext cx="3042558" cy="3710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Yes, Terra already (sort of) follows this structure</a:t>
            </a:r>
            <a:endParaRPr/>
          </a:p>
        </p:txBody>
      </p:sp>
      <p:sp>
        <p:nvSpPr>
          <p:cNvPr id="451" name="Google Shape;45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452" name="Google Shape;452;p13"/>
          <p:cNvGrpSpPr/>
          <p:nvPr/>
        </p:nvGrpSpPr>
        <p:grpSpPr>
          <a:xfrm>
            <a:off x="7415769" y="1826233"/>
            <a:ext cx="3941961" cy="4350120"/>
            <a:chOff x="636147" y="608"/>
            <a:chExt cx="3941961" cy="4350120"/>
          </a:xfrm>
        </p:grpSpPr>
        <p:sp>
          <p:nvSpPr>
            <p:cNvPr id="453" name="Google Shape;453;p13"/>
            <p:cNvSpPr/>
            <p:nvPr/>
          </p:nvSpPr>
          <p:spPr>
            <a:xfrm>
              <a:off x="3342889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54" name="Google Shape;454;p13"/>
            <p:cNvSpPr/>
            <p:nvPr/>
          </p:nvSpPr>
          <p:spPr>
            <a:xfrm>
              <a:off x="3342889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55" name="Google Shape;455;p13"/>
            <p:cNvSpPr/>
            <p:nvPr/>
          </p:nvSpPr>
          <p:spPr>
            <a:xfrm>
              <a:off x="3342889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56" name="Google Shape;456;p13"/>
            <p:cNvSpPr/>
            <p:nvPr/>
          </p:nvSpPr>
          <p:spPr>
            <a:xfrm>
              <a:off x="3342889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57" name="Google Shape;457;p13"/>
            <p:cNvSpPr/>
            <p:nvPr/>
          </p:nvSpPr>
          <p:spPr>
            <a:xfrm>
              <a:off x="2472865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58" name="Google Shape;458;p13"/>
            <p:cNvSpPr/>
            <p:nvPr/>
          </p:nvSpPr>
          <p:spPr>
            <a:xfrm>
              <a:off x="2043223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59" name="Google Shape;459;p13"/>
            <p:cNvSpPr/>
            <p:nvPr/>
          </p:nvSpPr>
          <p:spPr>
            <a:xfrm>
              <a:off x="2043223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60" name="Google Shape;460;p13"/>
            <p:cNvSpPr/>
            <p:nvPr/>
          </p:nvSpPr>
          <p:spPr>
            <a:xfrm>
              <a:off x="2043223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61" name="Google Shape;461;p13"/>
            <p:cNvSpPr/>
            <p:nvPr/>
          </p:nvSpPr>
          <p:spPr>
            <a:xfrm>
              <a:off x="2043223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62" name="Google Shape;462;p13"/>
            <p:cNvSpPr/>
            <p:nvPr/>
          </p:nvSpPr>
          <p:spPr>
            <a:xfrm>
              <a:off x="2427145" y="537660"/>
              <a:ext cx="91440" cy="22556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63" name="Google Shape;463;p13"/>
            <p:cNvSpPr/>
            <p:nvPr/>
          </p:nvSpPr>
          <p:spPr>
            <a:xfrm>
              <a:off x="743558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64" name="Google Shape;464;p13"/>
            <p:cNvSpPr/>
            <p:nvPr/>
          </p:nvSpPr>
          <p:spPr>
            <a:xfrm>
              <a:off x="743558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65" name="Google Shape;465;p13"/>
            <p:cNvSpPr/>
            <p:nvPr/>
          </p:nvSpPr>
          <p:spPr>
            <a:xfrm>
              <a:off x="743558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66" name="Google Shape;466;p13"/>
            <p:cNvSpPr/>
            <p:nvPr/>
          </p:nvSpPr>
          <p:spPr>
            <a:xfrm>
              <a:off x="743558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67" name="Google Shape;467;p13"/>
            <p:cNvSpPr/>
            <p:nvPr/>
          </p:nvSpPr>
          <p:spPr>
            <a:xfrm>
              <a:off x="1173199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468" name="Google Shape;468;p13"/>
            <p:cNvSpPr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3"/>
            <p:cNvSpPr txBox="1"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Project_Name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3"/>
            <p:cNvSpPr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3"/>
            <p:cNvSpPr txBox="1"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Step_1</a:t>
              </a: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3"/>
            <p:cNvSpPr txBox="1"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3"/>
            <p:cNvSpPr txBox="1"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3"/>
            <p:cNvSpPr txBox="1"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3"/>
            <p:cNvSpPr txBox="1"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3"/>
            <p:cNvSpPr txBox="1"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Step_2</a:t>
              </a: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3"/>
            <p:cNvSpPr txBox="1"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3"/>
            <p:cNvSpPr txBox="1"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486" name="Google Shape;486;p13"/>
            <p:cNvSpPr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3"/>
            <p:cNvSpPr txBox="1"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3"/>
            <p:cNvSpPr txBox="1"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3"/>
            <p:cNvSpPr txBox="1"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Step_3</a:t>
              </a: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3"/>
            <p:cNvSpPr txBox="1"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 txBox="1"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 txBox="1"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 txBox="1"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00" name="Google Shape;5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5214257" cy="1110443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3"/>
          <p:cNvSpPr/>
          <p:nvPr/>
        </p:nvSpPr>
        <p:spPr>
          <a:xfrm>
            <a:off x="838199" y="2361452"/>
            <a:ext cx="1376681" cy="4877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13"/>
          <p:cNvCxnSpPr/>
          <p:nvPr/>
        </p:nvCxnSpPr>
        <p:spPr>
          <a:xfrm flipH="1" rot="10800000">
            <a:off x="2214880" y="2072640"/>
            <a:ext cx="6217920" cy="5326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Yes, Terra already (sort of) follows this structure</a:t>
            </a:r>
            <a:endParaRPr/>
          </a:p>
        </p:txBody>
      </p:sp>
      <p:sp>
        <p:nvSpPr>
          <p:cNvPr id="508" name="Google Shape;50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509" name="Google Shape;509;p14"/>
          <p:cNvGrpSpPr/>
          <p:nvPr/>
        </p:nvGrpSpPr>
        <p:grpSpPr>
          <a:xfrm>
            <a:off x="7415769" y="1826233"/>
            <a:ext cx="3941961" cy="4350120"/>
            <a:chOff x="636147" y="608"/>
            <a:chExt cx="3941961" cy="4350120"/>
          </a:xfrm>
        </p:grpSpPr>
        <p:sp>
          <p:nvSpPr>
            <p:cNvPr id="510" name="Google Shape;510;p14"/>
            <p:cNvSpPr/>
            <p:nvPr/>
          </p:nvSpPr>
          <p:spPr>
            <a:xfrm>
              <a:off x="3342889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1" name="Google Shape;511;p14"/>
            <p:cNvSpPr/>
            <p:nvPr/>
          </p:nvSpPr>
          <p:spPr>
            <a:xfrm>
              <a:off x="3342889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2" name="Google Shape;512;p14"/>
            <p:cNvSpPr/>
            <p:nvPr/>
          </p:nvSpPr>
          <p:spPr>
            <a:xfrm>
              <a:off x="3342889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3" name="Google Shape;513;p14"/>
            <p:cNvSpPr/>
            <p:nvPr/>
          </p:nvSpPr>
          <p:spPr>
            <a:xfrm>
              <a:off x="3342889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4" name="Google Shape;514;p14"/>
            <p:cNvSpPr/>
            <p:nvPr/>
          </p:nvSpPr>
          <p:spPr>
            <a:xfrm>
              <a:off x="2472865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5" name="Google Shape;515;p14"/>
            <p:cNvSpPr/>
            <p:nvPr/>
          </p:nvSpPr>
          <p:spPr>
            <a:xfrm>
              <a:off x="2043223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6" name="Google Shape;516;p14"/>
            <p:cNvSpPr/>
            <p:nvPr/>
          </p:nvSpPr>
          <p:spPr>
            <a:xfrm>
              <a:off x="2043223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7" name="Google Shape;517;p14"/>
            <p:cNvSpPr/>
            <p:nvPr/>
          </p:nvSpPr>
          <p:spPr>
            <a:xfrm>
              <a:off x="2043223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8" name="Google Shape;518;p14"/>
            <p:cNvSpPr/>
            <p:nvPr/>
          </p:nvSpPr>
          <p:spPr>
            <a:xfrm>
              <a:off x="2043223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19" name="Google Shape;519;p14"/>
            <p:cNvSpPr/>
            <p:nvPr/>
          </p:nvSpPr>
          <p:spPr>
            <a:xfrm>
              <a:off x="2427145" y="537660"/>
              <a:ext cx="91440" cy="22556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20" name="Google Shape;520;p14"/>
            <p:cNvSpPr/>
            <p:nvPr/>
          </p:nvSpPr>
          <p:spPr>
            <a:xfrm>
              <a:off x="743558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21" name="Google Shape;521;p14"/>
            <p:cNvSpPr/>
            <p:nvPr/>
          </p:nvSpPr>
          <p:spPr>
            <a:xfrm>
              <a:off x="743558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22" name="Google Shape;522;p14"/>
            <p:cNvSpPr/>
            <p:nvPr/>
          </p:nvSpPr>
          <p:spPr>
            <a:xfrm>
              <a:off x="743558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23" name="Google Shape;523;p14"/>
            <p:cNvSpPr/>
            <p:nvPr/>
          </p:nvSpPr>
          <p:spPr>
            <a:xfrm>
              <a:off x="743558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24" name="Google Shape;524;p14"/>
            <p:cNvSpPr/>
            <p:nvPr/>
          </p:nvSpPr>
          <p:spPr>
            <a:xfrm>
              <a:off x="1173199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25" name="Google Shape;525;p14"/>
            <p:cNvSpPr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4"/>
            <p:cNvSpPr txBox="1"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Workspace</a:t>
              </a: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4"/>
            <p:cNvSpPr txBox="1"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Step_1</a:t>
              </a: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4"/>
            <p:cNvSpPr txBox="1"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4"/>
            <p:cNvSpPr txBox="1"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4"/>
            <p:cNvSpPr txBox="1"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4"/>
            <p:cNvSpPr txBox="1"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4"/>
            <p:cNvSpPr txBox="1"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Step_2</a:t>
              </a: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4"/>
            <p:cNvSpPr txBox="1"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4"/>
            <p:cNvSpPr txBox="1"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4"/>
            <p:cNvSpPr txBox="1"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4"/>
            <p:cNvSpPr txBox="1"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4"/>
            <p:cNvSpPr txBox="1"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Step_3</a:t>
              </a: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4"/>
            <p:cNvSpPr txBox="1"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4"/>
            <p:cNvSpPr txBox="1"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4"/>
            <p:cNvSpPr txBox="1"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4"/>
            <p:cNvSpPr txBox="1"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25" lIns="13325" spcFirstLastPara="1" rIns="13325" wrap="square" tIns="1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n-US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7" name="Google Shape;5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5214257" cy="1110443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14"/>
          <p:cNvSpPr/>
          <p:nvPr/>
        </p:nvSpPr>
        <p:spPr>
          <a:xfrm>
            <a:off x="838199" y="2361452"/>
            <a:ext cx="1376681" cy="4877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9" name="Google Shape;559;p14"/>
          <p:cNvCxnSpPr/>
          <p:nvPr/>
        </p:nvCxnSpPr>
        <p:spPr>
          <a:xfrm flipH="1" rot="10800000">
            <a:off x="2214880" y="2072640"/>
            <a:ext cx="6217920" cy="5326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Yes, Terra already (sort of) follows this structure</a:t>
            </a:r>
            <a:endParaRPr/>
          </a:p>
        </p:txBody>
      </p:sp>
      <p:sp>
        <p:nvSpPr>
          <p:cNvPr id="565" name="Google Shape;56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566" name="Google Shape;566;p15"/>
          <p:cNvGrpSpPr/>
          <p:nvPr/>
        </p:nvGrpSpPr>
        <p:grpSpPr>
          <a:xfrm>
            <a:off x="7415769" y="1826233"/>
            <a:ext cx="3941961" cy="4350120"/>
            <a:chOff x="636147" y="608"/>
            <a:chExt cx="3941961" cy="4350120"/>
          </a:xfrm>
        </p:grpSpPr>
        <p:sp>
          <p:nvSpPr>
            <p:cNvPr id="567" name="Google Shape;567;p15"/>
            <p:cNvSpPr/>
            <p:nvPr/>
          </p:nvSpPr>
          <p:spPr>
            <a:xfrm>
              <a:off x="3342889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68" name="Google Shape;568;p15"/>
            <p:cNvSpPr/>
            <p:nvPr/>
          </p:nvSpPr>
          <p:spPr>
            <a:xfrm>
              <a:off x="3342889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69" name="Google Shape;569;p15"/>
            <p:cNvSpPr/>
            <p:nvPr/>
          </p:nvSpPr>
          <p:spPr>
            <a:xfrm>
              <a:off x="3342889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0" name="Google Shape;570;p15"/>
            <p:cNvSpPr/>
            <p:nvPr/>
          </p:nvSpPr>
          <p:spPr>
            <a:xfrm>
              <a:off x="3342889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1" name="Google Shape;571;p15"/>
            <p:cNvSpPr/>
            <p:nvPr/>
          </p:nvSpPr>
          <p:spPr>
            <a:xfrm>
              <a:off x="2472865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2" name="Google Shape;572;p15"/>
            <p:cNvSpPr/>
            <p:nvPr/>
          </p:nvSpPr>
          <p:spPr>
            <a:xfrm>
              <a:off x="2043223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3" name="Google Shape;573;p15"/>
            <p:cNvSpPr/>
            <p:nvPr/>
          </p:nvSpPr>
          <p:spPr>
            <a:xfrm>
              <a:off x="2043223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4" name="Google Shape;574;p15"/>
            <p:cNvSpPr/>
            <p:nvPr/>
          </p:nvSpPr>
          <p:spPr>
            <a:xfrm>
              <a:off x="2043223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5" name="Google Shape;575;p15"/>
            <p:cNvSpPr/>
            <p:nvPr/>
          </p:nvSpPr>
          <p:spPr>
            <a:xfrm>
              <a:off x="2043223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6" name="Google Shape;576;p15"/>
            <p:cNvSpPr/>
            <p:nvPr/>
          </p:nvSpPr>
          <p:spPr>
            <a:xfrm>
              <a:off x="2427145" y="537660"/>
              <a:ext cx="91440" cy="22556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7" name="Google Shape;577;p15"/>
            <p:cNvSpPr/>
            <p:nvPr/>
          </p:nvSpPr>
          <p:spPr>
            <a:xfrm>
              <a:off x="743558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8" name="Google Shape;578;p15"/>
            <p:cNvSpPr/>
            <p:nvPr/>
          </p:nvSpPr>
          <p:spPr>
            <a:xfrm>
              <a:off x="743558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79" name="Google Shape;579;p15"/>
            <p:cNvSpPr/>
            <p:nvPr/>
          </p:nvSpPr>
          <p:spPr>
            <a:xfrm>
              <a:off x="743558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80" name="Google Shape;580;p15"/>
            <p:cNvSpPr/>
            <p:nvPr/>
          </p:nvSpPr>
          <p:spPr>
            <a:xfrm>
              <a:off x="743558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81" name="Google Shape;581;p15"/>
            <p:cNvSpPr/>
            <p:nvPr/>
          </p:nvSpPr>
          <p:spPr>
            <a:xfrm>
              <a:off x="1173199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582" name="Google Shape;582;p15"/>
            <p:cNvSpPr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5"/>
            <p:cNvSpPr txBox="1"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Workspace</a:t>
              </a:r>
              <a:endParaRPr/>
            </a:p>
          </p:txBody>
        </p:sp>
        <p:sp>
          <p:nvSpPr>
            <p:cNvPr id="584" name="Google Shape;584;p15"/>
            <p:cNvSpPr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5"/>
            <p:cNvSpPr txBox="1"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Workflow_1</a:t>
              </a: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5"/>
            <p:cNvSpPr txBox="1"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5"/>
            <p:cNvSpPr txBox="1"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5"/>
            <p:cNvSpPr txBox="1"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5"/>
            <p:cNvSpPr txBox="1"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 txBox="1"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Workflow_2</a:t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 txBox="1"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 txBox="1"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 txBox="1"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 txBox="1"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 txBox="1"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Workflow_3</a:t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 txBox="1"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 txBox="1"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 txBox="1"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 txBox="1"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14" name="Google Shape;6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1690688"/>
            <a:ext cx="5214257" cy="1110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199" y="2984142"/>
            <a:ext cx="5214257" cy="206574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15"/>
          <p:cNvSpPr/>
          <p:nvPr/>
        </p:nvSpPr>
        <p:spPr>
          <a:xfrm>
            <a:off x="838199" y="2361452"/>
            <a:ext cx="1376681" cy="4877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Google Shape;617;p15"/>
          <p:cNvCxnSpPr/>
          <p:nvPr/>
        </p:nvCxnSpPr>
        <p:spPr>
          <a:xfrm flipH="1" rot="10800000">
            <a:off x="2214880" y="2072640"/>
            <a:ext cx="6217920" cy="532688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8" name="Google Shape;618;p15"/>
          <p:cNvSpPr/>
          <p:nvPr/>
        </p:nvSpPr>
        <p:spPr>
          <a:xfrm>
            <a:off x="2068646" y="3834827"/>
            <a:ext cx="1376681" cy="4877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9" name="Google Shape;619;p15"/>
          <p:cNvCxnSpPr/>
          <p:nvPr/>
        </p:nvCxnSpPr>
        <p:spPr>
          <a:xfrm flipH="1" rot="10800000">
            <a:off x="2756986" y="2849205"/>
            <a:ext cx="4649654" cy="97979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0" name="Google Shape;620;p15"/>
          <p:cNvSpPr/>
          <p:nvPr/>
        </p:nvSpPr>
        <p:spPr>
          <a:xfrm>
            <a:off x="3206566" y="3834827"/>
            <a:ext cx="1376681" cy="4877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1" name="Google Shape;621;p15"/>
          <p:cNvCxnSpPr/>
          <p:nvPr/>
        </p:nvCxnSpPr>
        <p:spPr>
          <a:xfrm flipH="1" rot="10800000">
            <a:off x="4583247" y="2875937"/>
            <a:ext cx="4163428" cy="119693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2" name="Google Shape;622;p15"/>
          <p:cNvSpPr/>
          <p:nvPr/>
        </p:nvSpPr>
        <p:spPr>
          <a:xfrm>
            <a:off x="838199" y="4457517"/>
            <a:ext cx="1376681" cy="4877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3" name="Google Shape;623;p15"/>
          <p:cNvCxnSpPr/>
          <p:nvPr/>
        </p:nvCxnSpPr>
        <p:spPr>
          <a:xfrm flipH="1" rot="10800000">
            <a:off x="2214880" y="2909336"/>
            <a:ext cx="7860212" cy="179205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Yes, Terra already (sort of) follows this structure</a:t>
            </a:r>
            <a:endParaRPr/>
          </a:p>
        </p:txBody>
      </p:sp>
      <p:sp>
        <p:nvSpPr>
          <p:cNvPr id="629" name="Google Shape;62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630" name="Google Shape;630;p16"/>
          <p:cNvGrpSpPr/>
          <p:nvPr/>
        </p:nvGrpSpPr>
        <p:grpSpPr>
          <a:xfrm>
            <a:off x="7415769" y="1826233"/>
            <a:ext cx="3941961" cy="4350120"/>
            <a:chOff x="636147" y="608"/>
            <a:chExt cx="3941961" cy="4350120"/>
          </a:xfrm>
        </p:grpSpPr>
        <p:sp>
          <p:nvSpPr>
            <p:cNvPr id="631" name="Google Shape;631;p16"/>
            <p:cNvSpPr/>
            <p:nvPr/>
          </p:nvSpPr>
          <p:spPr>
            <a:xfrm>
              <a:off x="3342889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32" name="Google Shape;632;p16"/>
            <p:cNvSpPr/>
            <p:nvPr/>
          </p:nvSpPr>
          <p:spPr>
            <a:xfrm>
              <a:off x="3342889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33" name="Google Shape;633;p16"/>
            <p:cNvSpPr/>
            <p:nvPr/>
          </p:nvSpPr>
          <p:spPr>
            <a:xfrm>
              <a:off x="3342889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34" name="Google Shape;634;p16"/>
            <p:cNvSpPr/>
            <p:nvPr/>
          </p:nvSpPr>
          <p:spPr>
            <a:xfrm>
              <a:off x="3342889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35" name="Google Shape;635;p16"/>
            <p:cNvSpPr/>
            <p:nvPr/>
          </p:nvSpPr>
          <p:spPr>
            <a:xfrm>
              <a:off x="2472865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36" name="Google Shape;636;p16"/>
            <p:cNvSpPr/>
            <p:nvPr/>
          </p:nvSpPr>
          <p:spPr>
            <a:xfrm>
              <a:off x="2043223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37" name="Google Shape;637;p16"/>
            <p:cNvSpPr/>
            <p:nvPr/>
          </p:nvSpPr>
          <p:spPr>
            <a:xfrm>
              <a:off x="2043223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38" name="Google Shape;638;p16"/>
            <p:cNvSpPr/>
            <p:nvPr/>
          </p:nvSpPr>
          <p:spPr>
            <a:xfrm>
              <a:off x="2043223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39" name="Google Shape;639;p16"/>
            <p:cNvSpPr/>
            <p:nvPr/>
          </p:nvSpPr>
          <p:spPr>
            <a:xfrm>
              <a:off x="2043223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40" name="Google Shape;640;p16"/>
            <p:cNvSpPr/>
            <p:nvPr/>
          </p:nvSpPr>
          <p:spPr>
            <a:xfrm>
              <a:off x="2427145" y="537660"/>
              <a:ext cx="91440" cy="22556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41" name="Google Shape;641;p16"/>
            <p:cNvSpPr/>
            <p:nvPr/>
          </p:nvSpPr>
          <p:spPr>
            <a:xfrm>
              <a:off x="743558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42" name="Google Shape;642;p16"/>
            <p:cNvSpPr/>
            <p:nvPr/>
          </p:nvSpPr>
          <p:spPr>
            <a:xfrm>
              <a:off x="743558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43" name="Google Shape;643;p16"/>
            <p:cNvSpPr/>
            <p:nvPr/>
          </p:nvSpPr>
          <p:spPr>
            <a:xfrm>
              <a:off x="743558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44" name="Google Shape;644;p16"/>
            <p:cNvSpPr/>
            <p:nvPr/>
          </p:nvSpPr>
          <p:spPr>
            <a:xfrm>
              <a:off x="743558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45" name="Google Shape;645;p16"/>
            <p:cNvSpPr/>
            <p:nvPr/>
          </p:nvSpPr>
          <p:spPr>
            <a:xfrm>
              <a:off x="1173199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46" name="Google Shape;646;p16"/>
            <p:cNvSpPr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6"/>
            <p:cNvSpPr txBox="1"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Workspace</a:t>
              </a: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6"/>
            <p:cNvSpPr txBox="1"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Workflow_1</a:t>
              </a: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6"/>
            <p:cNvSpPr txBox="1"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6"/>
            <p:cNvSpPr txBox="1"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 txBox="1"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 txBox="1"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 txBox="1"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Workflow_2</a:t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 txBox="1"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 txBox="1"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 txBox="1"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 txBox="1"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16"/>
            <p:cNvSpPr txBox="1"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Workflow_3</a:t>
              </a: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 txBox="1"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 txBox="1"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 txBox="1"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 txBox="1"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78" name="Google Shape;6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83128"/>
            <a:ext cx="6191573" cy="359383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16"/>
          <p:cNvSpPr/>
          <p:nvPr/>
        </p:nvSpPr>
        <p:spPr>
          <a:xfrm>
            <a:off x="1899919" y="5098721"/>
            <a:ext cx="555676" cy="4877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0" name="Google Shape;680;p16"/>
          <p:cNvCxnSpPr>
            <a:stCxn id="679" idx="0"/>
          </p:cNvCxnSpPr>
          <p:nvPr/>
        </p:nvCxnSpPr>
        <p:spPr>
          <a:xfrm flipH="1" rot="10800000">
            <a:off x="2177757" y="3617021"/>
            <a:ext cx="5320200" cy="148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1" name="Google Shape;681;p16"/>
          <p:cNvSpPr/>
          <p:nvPr/>
        </p:nvSpPr>
        <p:spPr>
          <a:xfrm>
            <a:off x="2699828" y="5098721"/>
            <a:ext cx="555676" cy="4877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2" name="Google Shape;682;p16"/>
          <p:cNvCxnSpPr/>
          <p:nvPr/>
        </p:nvCxnSpPr>
        <p:spPr>
          <a:xfrm flipH="1" rot="10800000">
            <a:off x="3255504" y="5098721"/>
            <a:ext cx="4324027" cy="25559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3" name="Google Shape;683;p16"/>
          <p:cNvSpPr/>
          <p:nvPr/>
        </p:nvSpPr>
        <p:spPr>
          <a:xfrm>
            <a:off x="1105875" y="5110443"/>
            <a:ext cx="555676" cy="487753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4" name="Google Shape;684;p16"/>
          <p:cNvCxnSpPr>
            <a:stCxn id="683" idx="4"/>
          </p:cNvCxnSpPr>
          <p:nvPr/>
        </p:nvCxnSpPr>
        <p:spPr>
          <a:xfrm flipH="1" rot="-5400000">
            <a:off x="4283363" y="2698546"/>
            <a:ext cx="315000" cy="6114300"/>
          </a:xfrm>
          <a:prstGeom prst="curved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Yes, Terra already (sort of) follows this structure</a:t>
            </a:r>
            <a:endParaRPr/>
          </a:p>
        </p:txBody>
      </p:sp>
      <p:sp>
        <p:nvSpPr>
          <p:cNvPr id="690" name="Google Shape;690;p17"/>
          <p:cNvSpPr txBox="1"/>
          <p:nvPr>
            <p:ph idx="1" type="body"/>
          </p:nvPr>
        </p:nvSpPr>
        <p:spPr>
          <a:xfrm>
            <a:off x="1149622" y="5628640"/>
            <a:ext cx="4963160" cy="54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Docker containers must encapsulate enough functionality to be meaningful, but not so much that they become unwieldy.</a:t>
            </a:r>
            <a:endParaRPr/>
          </a:p>
        </p:txBody>
      </p:sp>
      <p:grpSp>
        <p:nvGrpSpPr>
          <p:cNvPr id="691" name="Google Shape;691;p17"/>
          <p:cNvGrpSpPr/>
          <p:nvPr/>
        </p:nvGrpSpPr>
        <p:grpSpPr>
          <a:xfrm>
            <a:off x="7415769" y="1826233"/>
            <a:ext cx="3941961" cy="4350120"/>
            <a:chOff x="636147" y="608"/>
            <a:chExt cx="3941961" cy="4350120"/>
          </a:xfrm>
        </p:grpSpPr>
        <p:sp>
          <p:nvSpPr>
            <p:cNvPr id="692" name="Google Shape;692;p17"/>
            <p:cNvSpPr/>
            <p:nvPr/>
          </p:nvSpPr>
          <p:spPr>
            <a:xfrm>
              <a:off x="3342889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93" name="Google Shape;693;p17"/>
            <p:cNvSpPr/>
            <p:nvPr/>
          </p:nvSpPr>
          <p:spPr>
            <a:xfrm>
              <a:off x="3342889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94" name="Google Shape;694;p17"/>
            <p:cNvSpPr/>
            <p:nvPr/>
          </p:nvSpPr>
          <p:spPr>
            <a:xfrm>
              <a:off x="3342889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95" name="Google Shape;695;p17"/>
            <p:cNvSpPr/>
            <p:nvPr/>
          </p:nvSpPr>
          <p:spPr>
            <a:xfrm>
              <a:off x="3342889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96" name="Google Shape;696;p17"/>
            <p:cNvSpPr/>
            <p:nvPr/>
          </p:nvSpPr>
          <p:spPr>
            <a:xfrm>
              <a:off x="2472865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97" name="Google Shape;697;p17"/>
            <p:cNvSpPr/>
            <p:nvPr/>
          </p:nvSpPr>
          <p:spPr>
            <a:xfrm>
              <a:off x="2043223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98" name="Google Shape;698;p17"/>
            <p:cNvSpPr/>
            <p:nvPr/>
          </p:nvSpPr>
          <p:spPr>
            <a:xfrm>
              <a:off x="2043223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699" name="Google Shape;699;p17"/>
            <p:cNvSpPr/>
            <p:nvPr/>
          </p:nvSpPr>
          <p:spPr>
            <a:xfrm>
              <a:off x="2043223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00" name="Google Shape;700;p17"/>
            <p:cNvSpPr/>
            <p:nvPr/>
          </p:nvSpPr>
          <p:spPr>
            <a:xfrm>
              <a:off x="2043223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01" name="Google Shape;701;p17"/>
            <p:cNvSpPr/>
            <p:nvPr/>
          </p:nvSpPr>
          <p:spPr>
            <a:xfrm>
              <a:off x="2427145" y="537660"/>
              <a:ext cx="91440" cy="225561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02" name="Google Shape;702;p17"/>
            <p:cNvSpPr/>
            <p:nvPr/>
          </p:nvSpPr>
          <p:spPr>
            <a:xfrm>
              <a:off x="743558" y="1300274"/>
              <a:ext cx="161115" cy="278192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03" name="Google Shape;703;p17"/>
            <p:cNvSpPr/>
            <p:nvPr/>
          </p:nvSpPr>
          <p:spPr>
            <a:xfrm>
              <a:off x="743558" y="1300274"/>
              <a:ext cx="161115" cy="201931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04" name="Google Shape;704;p17"/>
            <p:cNvSpPr/>
            <p:nvPr/>
          </p:nvSpPr>
          <p:spPr>
            <a:xfrm>
              <a:off x="743558" y="1300274"/>
              <a:ext cx="161115" cy="125670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05" name="Google Shape;705;p17"/>
            <p:cNvSpPr/>
            <p:nvPr/>
          </p:nvSpPr>
          <p:spPr>
            <a:xfrm>
              <a:off x="743558" y="1300274"/>
              <a:ext cx="161115" cy="494087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06" name="Google Shape;706;p17"/>
            <p:cNvSpPr/>
            <p:nvPr/>
          </p:nvSpPr>
          <p:spPr>
            <a:xfrm>
              <a:off x="1173199" y="537660"/>
              <a:ext cx="1299665" cy="225561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707" name="Google Shape;707;p17"/>
            <p:cNvSpPr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 txBox="1"/>
            <p:nvPr/>
          </p:nvSpPr>
          <p:spPr>
            <a:xfrm>
              <a:off x="1723114" y="608"/>
              <a:ext cx="1499502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Workspace</a:t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7"/>
            <p:cNvSpPr txBox="1"/>
            <p:nvPr/>
          </p:nvSpPr>
          <p:spPr>
            <a:xfrm>
              <a:off x="636147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Workflow_1</a:t>
              </a:r>
              <a:endParaRPr/>
            </a:p>
          </p:txBody>
        </p:sp>
        <p:sp>
          <p:nvSpPr>
            <p:cNvPr id="711" name="Google Shape;711;p17"/>
            <p:cNvSpPr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7"/>
            <p:cNvSpPr txBox="1"/>
            <p:nvPr/>
          </p:nvSpPr>
          <p:spPr>
            <a:xfrm>
              <a:off x="904673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713" name="Google Shape;713;p17"/>
            <p:cNvSpPr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7"/>
            <p:cNvSpPr txBox="1"/>
            <p:nvPr/>
          </p:nvSpPr>
          <p:spPr>
            <a:xfrm>
              <a:off x="904673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7"/>
            <p:cNvSpPr txBox="1"/>
            <p:nvPr/>
          </p:nvSpPr>
          <p:spPr>
            <a:xfrm>
              <a:off x="904673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7"/>
            <p:cNvSpPr txBox="1"/>
            <p:nvPr/>
          </p:nvSpPr>
          <p:spPr>
            <a:xfrm>
              <a:off x="904673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7"/>
            <p:cNvSpPr txBox="1"/>
            <p:nvPr/>
          </p:nvSpPr>
          <p:spPr>
            <a:xfrm>
              <a:off x="1935813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Workflow_2</a:t>
              </a: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7"/>
            <p:cNvSpPr txBox="1"/>
            <p:nvPr/>
          </p:nvSpPr>
          <p:spPr>
            <a:xfrm>
              <a:off x="2204339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7"/>
            <p:cNvSpPr txBox="1"/>
            <p:nvPr/>
          </p:nvSpPr>
          <p:spPr>
            <a:xfrm>
              <a:off x="2204339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7"/>
            <p:cNvSpPr txBox="1"/>
            <p:nvPr/>
          </p:nvSpPr>
          <p:spPr>
            <a:xfrm>
              <a:off x="2204339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7"/>
            <p:cNvSpPr txBox="1"/>
            <p:nvPr/>
          </p:nvSpPr>
          <p:spPr>
            <a:xfrm>
              <a:off x="2204339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7"/>
            <p:cNvSpPr txBox="1"/>
            <p:nvPr/>
          </p:nvSpPr>
          <p:spPr>
            <a:xfrm>
              <a:off x="3235479" y="763222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Workflow_3</a:t>
              </a: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7"/>
            <p:cNvSpPr txBox="1"/>
            <p:nvPr/>
          </p:nvSpPr>
          <p:spPr>
            <a:xfrm>
              <a:off x="3504005" y="1525836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7"/>
            <p:cNvSpPr txBox="1"/>
            <p:nvPr/>
          </p:nvSpPr>
          <p:spPr>
            <a:xfrm>
              <a:off x="3504005" y="2288449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7"/>
            <p:cNvSpPr txBox="1"/>
            <p:nvPr/>
          </p:nvSpPr>
          <p:spPr>
            <a:xfrm>
              <a:off x="3504005" y="3051063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7"/>
            <p:cNvSpPr txBox="1"/>
            <p:nvPr/>
          </p:nvSpPr>
          <p:spPr>
            <a:xfrm>
              <a:off x="3504005" y="3813677"/>
              <a:ext cx="1074103" cy="537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2D050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rgbClr val="92D050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60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 box with a box on top&#10;&#10;Description automatically generated" id="739" name="Google Shape;7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026" y="1699102"/>
            <a:ext cx="3562353" cy="38843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0" name="Google Shape;740;p17"/>
          <p:cNvCxnSpPr/>
          <p:nvPr/>
        </p:nvCxnSpPr>
        <p:spPr>
          <a:xfrm>
            <a:off x="4277360" y="3302000"/>
            <a:ext cx="3190240" cy="102616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1" name="Google Shape;741;p17"/>
          <p:cNvSpPr/>
          <p:nvPr/>
        </p:nvSpPr>
        <p:spPr>
          <a:xfrm>
            <a:off x="4958080" y="1544320"/>
            <a:ext cx="3108960" cy="103632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Yes, Terra already (sort of) follows this structure</a:t>
            </a:r>
            <a:endParaRPr/>
          </a:p>
        </p:txBody>
      </p:sp>
      <p:sp>
        <p:nvSpPr>
          <p:cNvPr id="747" name="Google Shape;747;p18"/>
          <p:cNvSpPr txBox="1"/>
          <p:nvPr>
            <p:ph idx="1" type="body"/>
          </p:nvPr>
        </p:nvSpPr>
        <p:spPr>
          <a:xfrm>
            <a:off x="838200" y="1825625"/>
            <a:ext cx="316774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The Dashboard is the equivalent of the README.md file and it is written in Markdown.</a:t>
            </a:r>
            <a:endParaRPr/>
          </a:p>
        </p:txBody>
      </p:sp>
      <p:pic>
        <p:nvPicPr>
          <p:cNvPr id="748" name="Google Shape;7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2384" y="1629866"/>
            <a:ext cx="7539974" cy="4100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Yes, Terra already (sort of) follows this structure</a:t>
            </a:r>
            <a:endParaRPr/>
          </a:p>
        </p:txBody>
      </p:sp>
      <p:pic>
        <p:nvPicPr>
          <p:cNvPr descr="Managing data with tables – Terra Support" id="754" name="Google Shape;754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69492"/>
            <a:ext cx="10515600" cy="2063604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19"/>
          <p:cNvSpPr/>
          <p:nvPr/>
        </p:nvSpPr>
        <p:spPr>
          <a:xfrm flipH="1" rot="5400000">
            <a:off x="6626860" y="3293196"/>
            <a:ext cx="736600" cy="42164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19"/>
          <p:cNvSpPr txBox="1"/>
          <p:nvPr/>
        </p:nvSpPr>
        <p:spPr>
          <a:xfrm>
            <a:off x="4739640" y="2242622"/>
            <a:ext cx="4511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Preserve the structure of the DATA in RESULTS</a:t>
            </a:r>
            <a:endParaRPr/>
          </a:p>
        </p:txBody>
      </p:sp>
      <p:sp>
        <p:nvSpPr>
          <p:cNvPr id="757" name="Google Shape;757;p19"/>
          <p:cNvSpPr txBox="1"/>
          <p:nvPr/>
        </p:nvSpPr>
        <p:spPr>
          <a:xfrm>
            <a:off x="9103360" y="5176842"/>
            <a:ext cx="8306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758" name="Google Shape;758;p19"/>
          <p:cNvSpPr txBox="1"/>
          <p:nvPr/>
        </p:nvSpPr>
        <p:spPr>
          <a:xfrm>
            <a:off x="4272008" y="5216730"/>
            <a:ext cx="9352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5297762" y="329184"/>
            <a:ext cx="625111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Content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4012" r="0" t="0"/>
          <a:stretch/>
        </p:blipFill>
        <p:spPr>
          <a:xfrm>
            <a:off x="1" y="10"/>
            <a:ext cx="4657344" cy="6857990"/>
          </a:xfrm>
          <a:custGeom>
            <a:rect b="b" l="l" r="r" t="t"/>
            <a:pathLst>
              <a:path extrusionOk="0" h="6858000" w="4657344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>
            <a:off x="5297762" y="2374947"/>
            <a:ext cx="4243589" cy="18288"/>
          </a:xfrm>
          <a:custGeom>
            <a:rect b="b" l="l" r="r" t="t"/>
            <a:pathLst>
              <a:path extrusionOk="0" fill="none" h="18288" w="4243589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extrusionOk="0" h="18288" w="4243589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5297762" y="2706624"/>
            <a:ext cx="6251110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Why all this is important.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How to plan your project.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How to write scripts that are easy to understand.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How to write a good README with Markdown.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How to use AI to help you be a more efficient programmer.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764" name="Google Shape;76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770" name="Google Shape;770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  <p:sp>
        <p:nvSpPr>
          <p:cNvPr id="771" name="Google Shape;771;p21"/>
          <p:cNvSpPr txBox="1"/>
          <p:nvPr/>
        </p:nvSpPr>
        <p:spPr>
          <a:xfrm>
            <a:off x="312517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program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777" name="Google Shape;77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  <p:sp>
        <p:nvSpPr>
          <p:cNvPr id="778" name="Google Shape;778;p22"/>
          <p:cNvSpPr txBox="1"/>
          <p:nvPr/>
        </p:nvSpPr>
        <p:spPr>
          <a:xfrm>
            <a:off x="312517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program</a:t>
            </a:r>
            <a:endParaRPr/>
          </a:p>
        </p:txBody>
      </p:sp>
      <p:sp>
        <p:nvSpPr>
          <p:cNvPr id="779" name="Google Shape;779;p22"/>
          <p:cNvSpPr txBox="1"/>
          <p:nvPr/>
        </p:nvSpPr>
        <p:spPr>
          <a:xfrm>
            <a:off x="2099841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1</a:t>
            </a:r>
            <a:endParaRPr/>
          </a:p>
        </p:txBody>
      </p:sp>
      <p:cxnSp>
        <p:nvCxnSpPr>
          <p:cNvPr id="780" name="Google Shape;780;p22"/>
          <p:cNvCxnSpPr>
            <a:endCxn id="779" idx="1"/>
          </p:cNvCxnSpPr>
          <p:nvPr/>
        </p:nvCxnSpPr>
        <p:spPr>
          <a:xfrm>
            <a:off x="1889541" y="5144576"/>
            <a:ext cx="210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786" name="Google Shape;78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  <p:sp>
        <p:nvSpPr>
          <p:cNvPr id="787" name="Google Shape;787;p23"/>
          <p:cNvSpPr txBox="1"/>
          <p:nvPr/>
        </p:nvSpPr>
        <p:spPr>
          <a:xfrm>
            <a:off x="312517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program</a:t>
            </a:r>
            <a:endParaRPr/>
          </a:p>
        </p:txBody>
      </p:sp>
      <p:sp>
        <p:nvSpPr>
          <p:cNvPr id="788" name="Google Shape;788;p23"/>
          <p:cNvSpPr txBox="1"/>
          <p:nvPr/>
        </p:nvSpPr>
        <p:spPr>
          <a:xfrm>
            <a:off x="2099841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1</a:t>
            </a:r>
            <a:endParaRPr/>
          </a:p>
        </p:txBody>
      </p:sp>
      <p:cxnSp>
        <p:nvCxnSpPr>
          <p:cNvPr id="789" name="Google Shape;789;p23"/>
          <p:cNvCxnSpPr>
            <a:endCxn id="788" idx="1"/>
          </p:cNvCxnSpPr>
          <p:nvPr/>
        </p:nvCxnSpPr>
        <p:spPr>
          <a:xfrm>
            <a:off x="1889541" y="5144576"/>
            <a:ext cx="210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0" name="Google Shape;790;p23"/>
          <p:cNvSpPr txBox="1"/>
          <p:nvPr/>
        </p:nvSpPr>
        <p:spPr>
          <a:xfrm>
            <a:off x="3887165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2</a:t>
            </a:r>
            <a:endParaRPr/>
          </a:p>
        </p:txBody>
      </p:sp>
      <p:cxnSp>
        <p:nvCxnSpPr>
          <p:cNvPr id="791" name="Google Shape;791;p23"/>
          <p:cNvCxnSpPr>
            <a:stCxn id="788" idx="3"/>
          </p:cNvCxnSpPr>
          <p:nvPr/>
        </p:nvCxnSpPr>
        <p:spPr>
          <a:xfrm>
            <a:off x="3673998" y="5144576"/>
            <a:ext cx="213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797" name="Google Shape;79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  <p:sp>
        <p:nvSpPr>
          <p:cNvPr id="798" name="Google Shape;798;p24"/>
          <p:cNvSpPr txBox="1"/>
          <p:nvPr/>
        </p:nvSpPr>
        <p:spPr>
          <a:xfrm>
            <a:off x="312517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program</a:t>
            </a:r>
            <a:endParaRPr/>
          </a:p>
        </p:txBody>
      </p:sp>
      <p:sp>
        <p:nvSpPr>
          <p:cNvPr id="799" name="Google Shape;799;p24"/>
          <p:cNvSpPr txBox="1"/>
          <p:nvPr/>
        </p:nvSpPr>
        <p:spPr>
          <a:xfrm>
            <a:off x="2099841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1</a:t>
            </a:r>
            <a:endParaRPr/>
          </a:p>
        </p:txBody>
      </p:sp>
      <p:cxnSp>
        <p:nvCxnSpPr>
          <p:cNvPr id="800" name="Google Shape;800;p24"/>
          <p:cNvCxnSpPr>
            <a:endCxn id="799" idx="1"/>
          </p:cNvCxnSpPr>
          <p:nvPr/>
        </p:nvCxnSpPr>
        <p:spPr>
          <a:xfrm>
            <a:off x="1889541" y="5144576"/>
            <a:ext cx="210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1" name="Google Shape;801;p24"/>
          <p:cNvSpPr txBox="1"/>
          <p:nvPr/>
        </p:nvSpPr>
        <p:spPr>
          <a:xfrm>
            <a:off x="3887165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2</a:t>
            </a:r>
            <a:endParaRPr/>
          </a:p>
        </p:txBody>
      </p:sp>
      <p:cxnSp>
        <p:nvCxnSpPr>
          <p:cNvPr id="802" name="Google Shape;802;p24"/>
          <p:cNvCxnSpPr>
            <a:stCxn id="799" idx="3"/>
          </p:cNvCxnSpPr>
          <p:nvPr/>
        </p:nvCxnSpPr>
        <p:spPr>
          <a:xfrm>
            <a:off x="3673998" y="5144576"/>
            <a:ext cx="213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3" name="Google Shape;803;p24"/>
          <p:cNvSpPr txBox="1"/>
          <p:nvPr/>
        </p:nvSpPr>
        <p:spPr>
          <a:xfrm>
            <a:off x="5674489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3</a:t>
            </a:r>
            <a:endParaRPr/>
          </a:p>
        </p:txBody>
      </p:sp>
      <p:cxnSp>
        <p:nvCxnSpPr>
          <p:cNvPr id="804" name="Google Shape;804;p24"/>
          <p:cNvCxnSpPr/>
          <p:nvPr/>
        </p:nvCxnSpPr>
        <p:spPr>
          <a:xfrm>
            <a:off x="5461322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810" name="Google Shape;81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  <p:sp>
        <p:nvSpPr>
          <p:cNvPr id="811" name="Google Shape;811;p25"/>
          <p:cNvSpPr txBox="1"/>
          <p:nvPr/>
        </p:nvSpPr>
        <p:spPr>
          <a:xfrm>
            <a:off x="312517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program</a:t>
            </a:r>
            <a:endParaRPr/>
          </a:p>
        </p:txBody>
      </p:sp>
      <p:sp>
        <p:nvSpPr>
          <p:cNvPr id="812" name="Google Shape;812;p25"/>
          <p:cNvSpPr txBox="1"/>
          <p:nvPr/>
        </p:nvSpPr>
        <p:spPr>
          <a:xfrm>
            <a:off x="2099841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1</a:t>
            </a:r>
            <a:endParaRPr/>
          </a:p>
        </p:txBody>
      </p:sp>
      <p:cxnSp>
        <p:nvCxnSpPr>
          <p:cNvPr id="813" name="Google Shape;813;p25"/>
          <p:cNvCxnSpPr>
            <a:endCxn id="812" idx="1"/>
          </p:cNvCxnSpPr>
          <p:nvPr/>
        </p:nvCxnSpPr>
        <p:spPr>
          <a:xfrm>
            <a:off x="1889541" y="5144576"/>
            <a:ext cx="210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4" name="Google Shape;814;p25"/>
          <p:cNvSpPr txBox="1"/>
          <p:nvPr/>
        </p:nvSpPr>
        <p:spPr>
          <a:xfrm>
            <a:off x="3887165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2</a:t>
            </a:r>
            <a:endParaRPr/>
          </a:p>
        </p:txBody>
      </p:sp>
      <p:cxnSp>
        <p:nvCxnSpPr>
          <p:cNvPr id="815" name="Google Shape;815;p25"/>
          <p:cNvCxnSpPr>
            <a:stCxn id="812" idx="3"/>
          </p:cNvCxnSpPr>
          <p:nvPr/>
        </p:nvCxnSpPr>
        <p:spPr>
          <a:xfrm>
            <a:off x="3673998" y="5144576"/>
            <a:ext cx="213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6" name="Google Shape;816;p25"/>
          <p:cNvSpPr txBox="1"/>
          <p:nvPr/>
        </p:nvSpPr>
        <p:spPr>
          <a:xfrm>
            <a:off x="5674489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3</a:t>
            </a:r>
            <a:endParaRPr/>
          </a:p>
        </p:txBody>
      </p:sp>
      <p:cxnSp>
        <p:nvCxnSpPr>
          <p:cNvPr id="817" name="Google Shape;817;p25"/>
          <p:cNvCxnSpPr/>
          <p:nvPr/>
        </p:nvCxnSpPr>
        <p:spPr>
          <a:xfrm>
            <a:off x="5461322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8" name="Google Shape;818;p25"/>
          <p:cNvSpPr txBox="1"/>
          <p:nvPr/>
        </p:nvSpPr>
        <p:spPr>
          <a:xfrm>
            <a:off x="7461813" y="4544411"/>
            <a:ext cx="1867382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feature 1 and 2 and make them compatible with feature 3</a:t>
            </a:r>
            <a:endParaRPr/>
          </a:p>
        </p:txBody>
      </p:sp>
      <p:cxnSp>
        <p:nvCxnSpPr>
          <p:cNvPr id="819" name="Google Shape;819;p25"/>
          <p:cNvCxnSpPr/>
          <p:nvPr/>
        </p:nvCxnSpPr>
        <p:spPr>
          <a:xfrm>
            <a:off x="7248646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825" name="Google Shape;82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  <p:sp>
        <p:nvSpPr>
          <p:cNvPr id="826" name="Google Shape;826;p26"/>
          <p:cNvSpPr txBox="1"/>
          <p:nvPr/>
        </p:nvSpPr>
        <p:spPr>
          <a:xfrm>
            <a:off x="312517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program</a:t>
            </a:r>
            <a:endParaRPr/>
          </a:p>
        </p:txBody>
      </p:sp>
      <p:sp>
        <p:nvSpPr>
          <p:cNvPr id="827" name="Google Shape;827;p26"/>
          <p:cNvSpPr txBox="1"/>
          <p:nvPr/>
        </p:nvSpPr>
        <p:spPr>
          <a:xfrm>
            <a:off x="2099841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1</a:t>
            </a:r>
            <a:endParaRPr/>
          </a:p>
        </p:txBody>
      </p:sp>
      <p:cxnSp>
        <p:nvCxnSpPr>
          <p:cNvPr id="828" name="Google Shape;828;p26"/>
          <p:cNvCxnSpPr>
            <a:endCxn id="827" idx="1"/>
          </p:cNvCxnSpPr>
          <p:nvPr/>
        </p:nvCxnSpPr>
        <p:spPr>
          <a:xfrm>
            <a:off x="1889541" y="5144576"/>
            <a:ext cx="210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9" name="Google Shape;829;p26"/>
          <p:cNvSpPr txBox="1"/>
          <p:nvPr/>
        </p:nvSpPr>
        <p:spPr>
          <a:xfrm>
            <a:off x="3887165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2</a:t>
            </a:r>
            <a:endParaRPr/>
          </a:p>
        </p:txBody>
      </p:sp>
      <p:cxnSp>
        <p:nvCxnSpPr>
          <p:cNvPr id="830" name="Google Shape;830;p26"/>
          <p:cNvCxnSpPr>
            <a:stCxn id="827" idx="3"/>
          </p:cNvCxnSpPr>
          <p:nvPr/>
        </p:nvCxnSpPr>
        <p:spPr>
          <a:xfrm>
            <a:off x="3673998" y="5144576"/>
            <a:ext cx="213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1" name="Google Shape;831;p26"/>
          <p:cNvSpPr txBox="1"/>
          <p:nvPr/>
        </p:nvSpPr>
        <p:spPr>
          <a:xfrm>
            <a:off x="5674489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3</a:t>
            </a:r>
            <a:endParaRPr/>
          </a:p>
        </p:txBody>
      </p:sp>
      <p:cxnSp>
        <p:nvCxnSpPr>
          <p:cNvPr id="832" name="Google Shape;832;p26"/>
          <p:cNvCxnSpPr/>
          <p:nvPr/>
        </p:nvCxnSpPr>
        <p:spPr>
          <a:xfrm>
            <a:off x="5461322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33" name="Google Shape;833;p26"/>
          <p:cNvSpPr txBox="1"/>
          <p:nvPr/>
        </p:nvSpPr>
        <p:spPr>
          <a:xfrm>
            <a:off x="7461813" y="4544411"/>
            <a:ext cx="1867382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feature 1 and 2 and make them compatible with feature 3</a:t>
            </a:r>
            <a:endParaRPr/>
          </a:p>
        </p:txBody>
      </p:sp>
      <p:cxnSp>
        <p:nvCxnSpPr>
          <p:cNvPr id="834" name="Google Shape;834;p26"/>
          <p:cNvCxnSpPr/>
          <p:nvPr/>
        </p:nvCxnSpPr>
        <p:spPr>
          <a:xfrm>
            <a:off x="7248646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5" name="Google Shape;835;p26"/>
          <p:cNvCxnSpPr/>
          <p:nvPr/>
        </p:nvCxnSpPr>
        <p:spPr>
          <a:xfrm>
            <a:off x="9329195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36" name="Google Shape;836;p26"/>
          <p:cNvPicPr preferRelativeResize="0"/>
          <p:nvPr/>
        </p:nvPicPr>
        <p:blipFill rotWithShape="1">
          <a:blip r:embed="rId3">
            <a:alphaModFix/>
          </a:blip>
          <a:srcRect b="16224" l="0" r="0" t="0"/>
          <a:stretch/>
        </p:blipFill>
        <p:spPr>
          <a:xfrm>
            <a:off x="9542362" y="4396934"/>
            <a:ext cx="2242273" cy="1495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842" name="Google Shape;842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  <p:sp>
        <p:nvSpPr>
          <p:cNvPr id="843" name="Google Shape;843;p27"/>
          <p:cNvSpPr txBox="1"/>
          <p:nvPr/>
        </p:nvSpPr>
        <p:spPr>
          <a:xfrm>
            <a:off x="312517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program</a:t>
            </a:r>
            <a:endParaRPr/>
          </a:p>
        </p:txBody>
      </p:sp>
      <p:sp>
        <p:nvSpPr>
          <p:cNvPr id="844" name="Google Shape;844;p27"/>
          <p:cNvSpPr txBox="1"/>
          <p:nvPr/>
        </p:nvSpPr>
        <p:spPr>
          <a:xfrm>
            <a:off x="2099841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1</a:t>
            </a:r>
            <a:endParaRPr/>
          </a:p>
        </p:txBody>
      </p:sp>
      <p:cxnSp>
        <p:nvCxnSpPr>
          <p:cNvPr id="845" name="Google Shape;845;p27"/>
          <p:cNvCxnSpPr>
            <a:endCxn id="844" idx="1"/>
          </p:cNvCxnSpPr>
          <p:nvPr/>
        </p:nvCxnSpPr>
        <p:spPr>
          <a:xfrm>
            <a:off x="1889541" y="5144576"/>
            <a:ext cx="210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6" name="Google Shape;846;p27"/>
          <p:cNvSpPr txBox="1"/>
          <p:nvPr/>
        </p:nvSpPr>
        <p:spPr>
          <a:xfrm>
            <a:off x="3887165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2</a:t>
            </a:r>
            <a:endParaRPr/>
          </a:p>
        </p:txBody>
      </p:sp>
      <p:cxnSp>
        <p:nvCxnSpPr>
          <p:cNvPr id="847" name="Google Shape;847;p27"/>
          <p:cNvCxnSpPr>
            <a:stCxn id="844" idx="3"/>
          </p:cNvCxnSpPr>
          <p:nvPr/>
        </p:nvCxnSpPr>
        <p:spPr>
          <a:xfrm>
            <a:off x="3673998" y="5144576"/>
            <a:ext cx="213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8" name="Google Shape;848;p27"/>
          <p:cNvSpPr txBox="1"/>
          <p:nvPr/>
        </p:nvSpPr>
        <p:spPr>
          <a:xfrm>
            <a:off x="5674489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3</a:t>
            </a:r>
            <a:endParaRPr/>
          </a:p>
        </p:txBody>
      </p:sp>
      <p:cxnSp>
        <p:nvCxnSpPr>
          <p:cNvPr id="849" name="Google Shape;849;p27"/>
          <p:cNvCxnSpPr/>
          <p:nvPr/>
        </p:nvCxnSpPr>
        <p:spPr>
          <a:xfrm>
            <a:off x="5461322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0" name="Google Shape;850;p27"/>
          <p:cNvSpPr txBox="1"/>
          <p:nvPr/>
        </p:nvSpPr>
        <p:spPr>
          <a:xfrm>
            <a:off x="7461813" y="4544411"/>
            <a:ext cx="1867382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feature 1 and 2 and make them compatible with feature 3</a:t>
            </a:r>
            <a:endParaRPr/>
          </a:p>
        </p:txBody>
      </p:sp>
      <p:cxnSp>
        <p:nvCxnSpPr>
          <p:cNvPr id="851" name="Google Shape;851;p27"/>
          <p:cNvCxnSpPr/>
          <p:nvPr/>
        </p:nvCxnSpPr>
        <p:spPr>
          <a:xfrm>
            <a:off x="7248646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2" name="Google Shape;852;p27"/>
          <p:cNvCxnSpPr/>
          <p:nvPr/>
        </p:nvCxnSpPr>
        <p:spPr>
          <a:xfrm>
            <a:off x="9329195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53" name="Google Shape;853;p27"/>
          <p:cNvPicPr preferRelativeResize="0"/>
          <p:nvPr/>
        </p:nvPicPr>
        <p:blipFill rotWithShape="1">
          <a:blip r:embed="rId3">
            <a:alphaModFix/>
          </a:blip>
          <a:srcRect b="16224" l="0" r="0" t="0"/>
          <a:stretch/>
        </p:blipFill>
        <p:spPr>
          <a:xfrm>
            <a:off x="9542362" y="4396934"/>
            <a:ext cx="2242273" cy="1495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4" name="Google Shape;854;p27"/>
          <p:cNvCxnSpPr>
            <a:stCxn id="853" idx="0"/>
            <a:endCxn id="848" idx="0"/>
          </p:cNvCxnSpPr>
          <p:nvPr/>
        </p:nvCxnSpPr>
        <p:spPr>
          <a:xfrm rot="5400000">
            <a:off x="8281049" y="2577584"/>
            <a:ext cx="563100" cy="4201800"/>
          </a:xfrm>
          <a:prstGeom prst="bentConnector3">
            <a:avLst>
              <a:gd fmla="val -40597" name="adj1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860" name="Google Shape;86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  <p:sp>
        <p:nvSpPr>
          <p:cNvPr id="861" name="Google Shape;861;p28"/>
          <p:cNvSpPr txBox="1"/>
          <p:nvPr/>
        </p:nvSpPr>
        <p:spPr>
          <a:xfrm>
            <a:off x="312517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program</a:t>
            </a:r>
            <a:endParaRPr/>
          </a:p>
        </p:txBody>
      </p:sp>
      <p:sp>
        <p:nvSpPr>
          <p:cNvPr id="862" name="Google Shape;862;p28"/>
          <p:cNvSpPr txBox="1"/>
          <p:nvPr/>
        </p:nvSpPr>
        <p:spPr>
          <a:xfrm>
            <a:off x="2099841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1</a:t>
            </a:r>
            <a:endParaRPr/>
          </a:p>
        </p:txBody>
      </p:sp>
      <p:cxnSp>
        <p:nvCxnSpPr>
          <p:cNvPr id="863" name="Google Shape;863;p28"/>
          <p:cNvCxnSpPr>
            <a:endCxn id="862" idx="1"/>
          </p:cNvCxnSpPr>
          <p:nvPr/>
        </p:nvCxnSpPr>
        <p:spPr>
          <a:xfrm>
            <a:off x="1889541" y="5144576"/>
            <a:ext cx="210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4" name="Google Shape;864;p28"/>
          <p:cNvSpPr txBox="1"/>
          <p:nvPr/>
        </p:nvSpPr>
        <p:spPr>
          <a:xfrm>
            <a:off x="3887165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2</a:t>
            </a:r>
            <a:endParaRPr/>
          </a:p>
        </p:txBody>
      </p:sp>
      <p:cxnSp>
        <p:nvCxnSpPr>
          <p:cNvPr id="865" name="Google Shape;865;p28"/>
          <p:cNvCxnSpPr>
            <a:stCxn id="862" idx="3"/>
          </p:cNvCxnSpPr>
          <p:nvPr/>
        </p:nvCxnSpPr>
        <p:spPr>
          <a:xfrm>
            <a:off x="3673998" y="5144576"/>
            <a:ext cx="213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6" name="Google Shape;866;p28"/>
          <p:cNvSpPr txBox="1"/>
          <p:nvPr/>
        </p:nvSpPr>
        <p:spPr>
          <a:xfrm>
            <a:off x="5674489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3</a:t>
            </a:r>
            <a:endParaRPr/>
          </a:p>
        </p:txBody>
      </p:sp>
      <p:cxnSp>
        <p:nvCxnSpPr>
          <p:cNvPr id="867" name="Google Shape;867;p28"/>
          <p:cNvCxnSpPr/>
          <p:nvPr/>
        </p:nvCxnSpPr>
        <p:spPr>
          <a:xfrm>
            <a:off x="5461322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8" name="Google Shape;868;p28"/>
          <p:cNvSpPr txBox="1"/>
          <p:nvPr/>
        </p:nvSpPr>
        <p:spPr>
          <a:xfrm>
            <a:off x="7461813" y="4544411"/>
            <a:ext cx="1867382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feature 1 and 2 and make them compatible with feature 3</a:t>
            </a:r>
            <a:endParaRPr/>
          </a:p>
        </p:txBody>
      </p:sp>
      <p:cxnSp>
        <p:nvCxnSpPr>
          <p:cNvPr id="869" name="Google Shape;869;p28"/>
          <p:cNvCxnSpPr/>
          <p:nvPr/>
        </p:nvCxnSpPr>
        <p:spPr>
          <a:xfrm>
            <a:off x="7248646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0" name="Google Shape;870;p28"/>
          <p:cNvCxnSpPr/>
          <p:nvPr/>
        </p:nvCxnSpPr>
        <p:spPr>
          <a:xfrm>
            <a:off x="9329195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71" name="Google Shape;871;p28"/>
          <p:cNvPicPr preferRelativeResize="0"/>
          <p:nvPr/>
        </p:nvPicPr>
        <p:blipFill rotWithShape="1">
          <a:blip r:embed="rId3">
            <a:alphaModFix/>
          </a:blip>
          <a:srcRect b="16224" l="0" r="0" t="0"/>
          <a:stretch/>
        </p:blipFill>
        <p:spPr>
          <a:xfrm>
            <a:off x="9542362" y="4396934"/>
            <a:ext cx="2242273" cy="1495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2" name="Google Shape;872;p28"/>
          <p:cNvCxnSpPr>
            <a:stCxn id="871" idx="0"/>
            <a:endCxn id="866" idx="0"/>
          </p:cNvCxnSpPr>
          <p:nvPr/>
        </p:nvCxnSpPr>
        <p:spPr>
          <a:xfrm rot="5400000">
            <a:off x="8281049" y="2577584"/>
            <a:ext cx="563100" cy="4201800"/>
          </a:xfrm>
          <a:prstGeom prst="bentConnector3">
            <a:avLst>
              <a:gd fmla="val -40597" name="adj1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3" name="Google Shape;873;p28"/>
          <p:cNvCxnSpPr>
            <a:endCxn id="874" idx="1"/>
          </p:cNvCxnSpPr>
          <p:nvPr/>
        </p:nvCxnSpPr>
        <p:spPr>
          <a:xfrm>
            <a:off x="6461613" y="5329281"/>
            <a:ext cx="1000200" cy="996000"/>
          </a:xfrm>
          <a:prstGeom prst="bentConnector3">
            <a:avLst>
              <a:gd fmla="val 236" name="adj1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4" name="Google Shape;874;p28"/>
          <p:cNvSpPr txBox="1"/>
          <p:nvPr/>
        </p:nvSpPr>
        <p:spPr>
          <a:xfrm>
            <a:off x="7461813" y="6140615"/>
            <a:ext cx="1867382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strategy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sp>
        <p:nvSpPr>
          <p:cNvPr id="880" name="Google Shape;88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What is version control?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To do version control is to record changes to files or set of files.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It allows you to keep track of the changes you’ve done to your program. </a:t>
            </a:r>
            <a:endParaRPr/>
          </a:p>
        </p:txBody>
      </p:sp>
      <p:sp>
        <p:nvSpPr>
          <p:cNvPr id="881" name="Google Shape;881;p29"/>
          <p:cNvSpPr txBox="1"/>
          <p:nvPr/>
        </p:nvSpPr>
        <p:spPr>
          <a:xfrm>
            <a:off x="312517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program</a:t>
            </a:r>
            <a:endParaRPr/>
          </a:p>
        </p:txBody>
      </p:sp>
      <p:sp>
        <p:nvSpPr>
          <p:cNvPr id="882" name="Google Shape;882;p29"/>
          <p:cNvSpPr txBox="1"/>
          <p:nvPr/>
        </p:nvSpPr>
        <p:spPr>
          <a:xfrm>
            <a:off x="2099841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1</a:t>
            </a:r>
            <a:endParaRPr/>
          </a:p>
        </p:txBody>
      </p:sp>
      <p:cxnSp>
        <p:nvCxnSpPr>
          <p:cNvPr id="883" name="Google Shape;883;p29"/>
          <p:cNvCxnSpPr>
            <a:endCxn id="882" idx="1"/>
          </p:cNvCxnSpPr>
          <p:nvPr/>
        </p:nvCxnSpPr>
        <p:spPr>
          <a:xfrm>
            <a:off x="1889541" y="5144576"/>
            <a:ext cx="210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4" name="Google Shape;884;p29"/>
          <p:cNvSpPr txBox="1"/>
          <p:nvPr/>
        </p:nvSpPr>
        <p:spPr>
          <a:xfrm>
            <a:off x="3887165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2</a:t>
            </a:r>
            <a:endParaRPr/>
          </a:p>
        </p:txBody>
      </p:sp>
      <p:cxnSp>
        <p:nvCxnSpPr>
          <p:cNvPr id="885" name="Google Shape;885;p29"/>
          <p:cNvCxnSpPr>
            <a:stCxn id="882" idx="3"/>
          </p:cNvCxnSpPr>
          <p:nvPr/>
        </p:nvCxnSpPr>
        <p:spPr>
          <a:xfrm>
            <a:off x="3673998" y="5144576"/>
            <a:ext cx="213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6" name="Google Shape;886;p29"/>
          <p:cNvSpPr txBox="1"/>
          <p:nvPr/>
        </p:nvSpPr>
        <p:spPr>
          <a:xfrm>
            <a:off x="5674489" y="4959910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3</a:t>
            </a:r>
            <a:endParaRPr/>
          </a:p>
        </p:txBody>
      </p:sp>
      <p:cxnSp>
        <p:nvCxnSpPr>
          <p:cNvPr id="887" name="Google Shape;887;p29"/>
          <p:cNvCxnSpPr/>
          <p:nvPr/>
        </p:nvCxnSpPr>
        <p:spPr>
          <a:xfrm>
            <a:off x="5461322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8" name="Google Shape;888;p29"/>
          <p:cNvSpPr txBox="1"/>
          <p:nvPr/>
        </p:nvSpPr>
        <p:spPr>
          <a:xfrm>
            <a:off x="7461813" y="4544411"/>
            <a:ext cx="1867382" cy="12003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Combine feature 1 and 2 and make them compatible with feature 3</a:t>
            </a:r>
            <a:endParaRPr/>
          </a:p>
        </p:txBody>
      </p:sp>
      <p:cxnSp>
        <p:nvCxnSpPr>
          <p:cNvPr id="889" name="Google Shape;889;p29"/>
          <p:cNvCxnSpPr/>
          <p:nvPr/>
        </p:nvCxnSpPr>
        <p:spPr>
          <a:xfrm>
            <a:off x="7248646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0" name="Google Shape;890;p29"/>
          <p:cNvCxnSpPr/>
          <p:nvPr/>
        </p:nvCxnSpPr>
        <p:spPr>
          <a:xfrm>
            <a:off x="9329195" y="5144576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891" name="Google Shape;891;p29"/>
          <p:cNvPicPr preferRelativeResize="0"/>
          <p:nvPr/>
        </p:nvPicPr>
        <p:blipFill rotWithShape="1">
          <a:blip r:embed="rId3">
            <a:alphaModFix/>
          </a:blip>
          <a:srcRect b="16224" l="0" r="0" t="0"/>
          <a:stretch/>
        </p:blipFill>
        <p:spPr>
          <a:xfrm>
            <a:off x="9542362" y="4396934"/>
            <a:ext cx="2242273" cy="14952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92" name="Google Shape;892;p29"/>
          <p:cNvCxnSpPr>
            <a:stCxn id="891" idx="0"/>
            <a:endCxn id="886" idx="0"/>
          </p:cNvCxnSpPr>
          <p:nvPr/>
        </p:nvCxnSpPr>
        <p:spPr>
          <a:xfrm rot="5400000">
            <a:off x="8281049" y="2577584"/>
            <a:ext cx="563100" cy="4201800"/>
          </a:xfrm>
          <a:prstGeom prst="bentConnector3">
            <a:avLst>
              <a:gd fmla="val -40597" name="adj1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3" name="Google Shape;893;p29"/>
          <p:cNvCxnSpPr>
            <a:endCxn id="894" idx="1"/>
          </p:cNvCxnSpPr>
          <p:nvPr/>
        </p:nvCxnSpPr>
        <p:spPr>
          <a:xfrm>
            <a:off x="6461613" y="5329281"/>
            <a:ext cx="1000200" cy="996000"/>
          </a:xfrm>
          <a:prstGeom prst="bentConnector3">
            <a:avLst>
              <a:gd fmla="val 236" name="adj1"/>
            </a:avLst>
          </a:prstGeom>
          <a:noFill/>
          <a:ln cap="flat" cmpd="sng" w="9525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4" name="Google Shape;894;p29"/>
          <p:cNvSpPr txBox="1"/>
          <p:nvPr/>
        </p:nvSpPr>
        <p:spPr>
          <a:xfrm>
            <a:off x="7461813" y="6140615"/>
            <a:ext cx="1867382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strategy</a:t>
            </a:r>
            <a:endParaRPr/>
          </a:p>
        </p:txBody>
      </p:sp>
      <p:cxnSp>
        <p:nvCxnSpPr>
          <p:cNvPr id="895" name="Google Shape;895;p29"/>
          <p:cNvCxnSpPr/>
          <p:nvPr/>
        </p:nvCxnSpPr>
        <p:spPr>
          <a:xfrm>
            <a:off x="9329195" y="6325281"/>
            <a:ext cx="213167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6" name="Google Shape;896;p29"/>
          <p:cNvSpPr txBox="1"/>
          <p:nvPr/>
        </p:nvSpPr>
        <p:spPr>
          <a:xfrm>
            <a:off x="9542362" y="6139158"/>
            <a:ext cx="1574157" cy="3693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feature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>
            <p:ph type="title"/>
          </p:nvPr>
        </p:nvSpPr>
        <p:spPr>
          <a:xfrm>
            <a:off x="630925" y="639525"/>
            <a:ext cx="4391400" cy="17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sz="5400"/>
              <a:t>FROM THE BENCH TO THE CUSTOMER</a:t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643278" y="2573756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630936" y="2807208"/>
            <a:ext cx="3821794" cy="341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The field of biomedical informatics is structured around several key components: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Biomedical entities (left)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People (right)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Char char="•"/>
            </a:pPr>
            <a:r>
              <a:rPr lang="en-US" sz="2200"/>
              <a:t>Information technologies (top).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Central to this landscape are biomedical data, information, and knowledge.</a:t>
            </a:r>
            <a:endParaRPr/>
          </a:p>
        </p:txBody>
      </p:sp>
      <p:pic>
        <p:nvPicPr>
          <p:cNvPr descr="What Is Biomedical Informatics? | University of Kentucky Research"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8822" y="640080"/>
            <a:ext cx="5894668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 txBox="1"/>
          <p:nvPr/>
        </p:nvSpPr>
        <p:spPr>
          <a:xfrm>
            <a:off x="6317311" y="6581001"/>
            <a:ext cx="60986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https://www.research.uky.edu/institute-biomedical-informatics/what-biomedical-informatics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0"/>
          <p:cNvSpPr txBox="1"/>
          <p:nvPr>
            <p:ph idx="1" type="body"/>
          </p:nvPr>
        </p:nvSpPr>
        <p:spPr>
          <a:xfrm>
            <a:off x="838199" y="1825625"/>
            <a:ext cx="5136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The Version Control System (VCS) is a “database” of all the changes you made to your files.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Things you can do: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Revert individual files to a previous state.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Revert the whole project to a previous state. 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Store your progress on a safe place.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Review your productivity.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Recover files if they are lost.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/>
              <a:t>It’s like the undo – redo buttons in Office. </a:t>
            </a:r>
            <a:endParaRPr/>
          </a:p>
        </p:txBody>
      </p:sp>
      <p:sp>
        <p:nvSpPr>
          <p:cNvPr id="902" name="Google Shape;902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Version control (with GitHub)</a:t>
            </a:r>
            <a:endParaRPr/>
          </a:p>
        </p:txBody>
      </p:sp>
      <p:pic>
        <p:nvPicPr>
          <p:cNvPr id="903" name="Google Shape;9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199843"/>
            <a:ext cx="5865190" cy="3602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 flipH="1" rot="10800000">
            <a:off x="838200" y="720953"/>
            <a:ext cx="10515600" cy="5416094"/>
          </a:xfrm>
          <a:custGeom>
            <a:rect b="b" l="l" r="r" t="t"/>
            <a:pathLst>
              <a:path extrusionOk="0" h="5416094" w="1051560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cap="rnd" cmpd="sng" w="476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0961" y="914400"/>
            <a:ext cx="5528000" cy="469441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6421016" y="5600579"/>
            <a:ext cx="4183823" cy="3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6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(Baker, 2016) https://www.nature.com/articles/533452a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8960" y="914400"/>
            <a:ext cx="3160752" cy="4700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7137173" y="3095530"/>
            <a:ext cx="2706519" cy="221519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Calibri"/>
              <a:buNone/>
            </a:pPr>
            <a:r>
              <a:rPr lang="en-US" sz="4200"/>
              <a:t>Why is this important </a:t>
            </a:r>
            <a:r>
              <a:rPr lang="en-US" sz="4200" u="sng"/>
              <a:t>for you</a:t>
            </a:r>
            <a:r>
              <a:rPr lang="en-US" sz="4200"/>
              <a:t> and your team?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838200" y="1865313"/>
            <a:ext cx="10424160" cy="18288"/>
          </a:xfrm>
          <a:custGeom>
            <a:rect b="b" l="l" r="r" t="t"/>
            <a:pathLst>
              <a:path extrusionOk="0" fill="none" h="18288" w="1042416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extrusionOk="0" h="18288" w="1042416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24516" l="0" r="0" t="0"/>
          <a:stretch/>
        </p:blipFill>
        <p:spPr>
          <a:xfrm>
            <a:off x="5758054" y="2213644"/>
            <a:ext cx="4115252" cy="1309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5728592" y="6474479"/>
            <a:ext cx="4443532" cy="288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8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http://www.nature.com/authors/policies/availability.html#code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ig. 1" id="131" name="Google Shape;13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8054" y="3538000"/>
            <a:ext cx="4114198" cy="25045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5728592" y="6235453"/>
            <a:ext cx="3231719" cy="288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8" u="sng">
                <a:solidFill>
                  <a:srgbClr val="589FC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https://doi.org/10.1016/j.plabm.2020.e00168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5"/>
          <p:cNvGrpSpPr/>
          <p:nvPr/>
        </p:nvGrpSpPr>
        <p:grpSpPr>
          <a:xfrm>
            <a:off x="839385" y="2210302"/>
            <a:ext cx="4210399" cy="3581982"/>
            <a:chOff x="1185" y="384677"/>
            <a:chExt cx="4210399" cy="3581982"/>
          </a:xfrm>
        </p:grpSpPr>
        <p:sp>
          <p:nvSpPr>
            <p:cNvPr id="134" name="Google Shape;134;p5"/>
            <p:cNvSpPr/>
            <p:nvPr/>
          </p:nvSpPr>
          <p:spPr>
            <a:xfrm>
              <a:off x="246268" y="384677"/>
              <a:ext cx="766669" cy="766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409656" y="548066"/>
              <a:ext cx="439892" cy="439892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1185" y="1390146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1185" y="1390146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DON’T WASTE YOUR COLLABORATORS’ TIME.</a:t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1723050" y="384677"/>
              <a:ext cx="766669" cy="766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886439" y="548066"/>
              <a:ext cx="439892" cy="439892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477967" y="1390146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 txBox="1"/>
            <p:nvPr/>
          </p:nvSpPr>
          <p:spPr>
            <a:xfrm>
              <a:off x="1477967" y="1390146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b="1" lang="en-US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DON’T WASTE YOUR OWN TIME.</a:t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199832" y="384677"/>
              <a:ext cx="766669" cy="766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363221" y="548066"/>
              <a:ext cx="439892" cy="43989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954749" y="1390146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2954749" y="1390146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DON’T REINVENT THE WHEEL.</a:t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46268" y="2332773"/>
              <a:ext cx="766669" cy="766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09656" y="2496162"/>
              <a:ext cx="439892" cy="439892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185" y="3338242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1185" y="3338242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SCIENCE MOVES FORWARD THROUGH COLLABORATION.</a:t>
              </a: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723050" y="2332773"/>
              <a:ext cx="766669" cy="766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886439" y="2496162"/>
              <a:ext cx="439892" cy="43989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477967" y="3338242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1477967" y="3338242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MOST JOURNALS HAVE CODE AND DATA ACCESSIBILITY POLICIES IN PLACE</a:t>
              </a: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199832" y="2332773"/>
              <a:ext cx="766669" cy="76666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363221" y="2496162"/>
              <a:ext cx="439892" cy="439892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954749" y="3338242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 txBox="1"/>
            <p:nvPr/>
          </p:nvSpPr>
          <p:spPr>
            <a:xfrm>
              <a:off x="2954749" y="3338242"/>
              <a:ext cx="1256835" cy="6284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GOOD PROJECT PLANNING TRANSLATES INTO GOOD DATA MANAGEMENT, WHICH MEANS SAVED MONEY 💸 💸 💸.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6739128" y="638089"/>
            <a:ext cx="4818888" cy="147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alibri"/>
              <a:buNone/>
            </a:pPr>
            <a:r>
              <a:rPr b="1" lang="en-US" sz="5000"/>
              <a:t>Plan and stay organized</a:t>
            </a:r>
            <a:endParaRPr/>
          </a:p>
        </p:txBody>
      </p:sp>
      <p:pic>
        <p:nvPicPr>
          <p:cNvPr id="164" name="Google Shape;1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675" y="640080"/>
            <a:ext cx="4155490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/>
          <p:nvPr/>
        </p:nvSpPr>
        <p:spPr>
          <a:xfrm>
            <a:off x="673912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6739128" y="2664886"/>
            <a:ext cx="4818888" cy="3916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31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900"/>
              <a:t>Slow is smooth and smooth is fast</a:t>
            </a:r>
            <a:r>
              <a:rPr b="1" lang="en-US" sz="1900"/>
              <a:t>: 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 sz="1500"/>
              <a:t>Device an action plan.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500"/>
              <a:t>Sit at the computer </a:t>
            </a:r>
            <a:r>
              <a:rPr b="1" lang="en-US" sz="1500" u="sng"/>
              <a:t>ONLY</a:t>
            </a:r>
            <a:r>
              <a:rPr lang="en-US" sz="1500"/>
              <a:t> when you have a clear strategy to tackle the problem.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900"/>
              <a:t>Take notes on paper: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 sz="1500"/>
              <a:t>A plain list is enough for most use cases.</a:t>
            </a:r>
            <a:endParaRPr/>
          </a:p>
          <a:p>
            <a:pPr indent="-228631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b="1" lang="en-US" sz="1500"/>
              <a:t>F</a:t>
            </a:r>
            <a:r>
              <a:rPr lang="en-US" sz="1500"/>
              <a:t>lowchart and pseudocode are more advanced options.</a:t>
            </a:r>
            <a:endParaRPr/>
          </a:p>
          <a:p>
            <a:pPr indent="-228631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US" sz="1900"/>
              <a:t>From the start, make a README file per directory:</a:t>
            </a:r>
            <a:endParaRPr/>
          </a:p>
          <a:p>
            <a:pPr indent="-457231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1900"/>
              <a:t>What the scripts in your directory do.</a:t>
            </a:r>
            <a:endParaRPr/>
          </a:p>
          <a:p>
            <a:pPr indent="-457231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1900"/>
              <a:t>How to run the scripts.</a:t>
            </a:r>
            <a:endParaRPr/>
          </a:p>
          <a:p>
            <a:pPr indent="-457231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1900"/>
              <a:t>What are the expected results.</a:t>
            </a:r>
            <a:endParaRPr/>
          </a:p>
          <a:p>
            <a:pPr indent="-457231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AutoNum type="arabicPeriod"/>
            </a:pPr>
            <a:r>
              <a:rPr lang="en-US" sz="1900"/>
              <a:t>Track changes in the README file.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/>
          <p:nvPr/>
        </p:nvSpPr>
        <p:spPr>
          <a:xfrm rot="-853893">
            <a:off x="2906963" y="1348064"/>
            <a:ext cx="2987899" cy="2987899"/>
          </a:xfrm>
          <a:prstGeom prst="arc">
            <a:avLst>
              <a:gd fmla="val 14612914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7"/>
          <p:cNvSpPr txBox="1"/>
          <p:nvPr>
            <p:ph type="title"/>
          </p:nvPr>
        </p:nvSpPr>
        <p:spPr>
          <a:xfrm>
            <a:off x="838200" y="643467"/>
            <a:ext cx="2951205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lang="en-US" sz="3700">
                <a:solidFill>
                  <a:srgbClr val="FFFFFF"/>
                </a:solidFill>
              </a:rPr>
              <a:t>Example of a list for a simple script that demultiplexes reads in a fastq files based on their barcodes</a:t>
            </a:r>
            <a:endParaRPr/>
          </a:p>
        </p:txBody>
      </p:sp>
      <p:sp>
        <p:nvSpPr>
          <p:cNvPr id="175" name="Google Shape;175;p7"/>
          <p:cNvSpPr/>
          <p:nvPr/>
        </p:nvSpPr>
        <p:spPr>
          <a:xfrm>
            <a:off x="5536742" y="739167"/>
            <a:ext cx="6004005" cy="4831898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the reference table with the sample name.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through each line of file with a for loop. Extract the Name, Forward, and Reverse barcode using pandas. Skip HEADER line.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Name to open the forward and reverse fastq files.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the name of the output fastq files using Name.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length of the Forward (x) and Reverse (y) Barcode.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through the reads in the file.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len(x) and len(y) nucleotides from the beginning  of the forward and reverse read.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hamming distance to the forward and reverse barcode for the extracted nucleotides.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distances less than 2, store the read in output file.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5536742" y="6055707"/>
            <a:ext cx="60040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your list as descriptive as possible.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 txBox="1"/>
          <p:nvPr>
            <p:ph type="title"/>
          </p:nvPr>
        </p:nvSpPr>
        <p:spPr>
          <a:xfrm>
            <a:off x="6739128" y="638089"/>
            <a:ext cx="4818888" cy="1476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b="1" lang="en-US" sz="5400"/>
              <a:t>The Philosophy</a:t>
            </a:r>
            <a:endParaRPr/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2675" y="640080"/>
            <a:ext cx="4155490" cy="557784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/>
          <p:nvPr/>
        </p:nvSpPr>
        <p:spPr>
          <a:xfrm>
            <a:off x="6739128" y="2372868"/>
            <a:ext cx="3255095" cy="18288"/>
          </a:xfrm>
          <a:custGeom>
            <a:rect b="b" l="l" r="r" t="t"/>
            <a:pathLst>
              <a:path extrusionOk="0" fill="none" h="18288" w="3255095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extrusionOk="0" h="18288" w="3255095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8"/>
          <p:cNvSpPr txBox="1"/>
          <p:nvPr>
            <p:ph idx="1" type="body"/>
          </p:nvPr>
        </p:nvSpPr>
        <p:spPr>
          <a:xfrm>
            <a:off x="6035805" y="2607268"/>
            <a:ext cx="5086742" cy="972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Divide your project in concrete, manageable sections</a:t>
            </a:r>
            <a:endParaRPr b="1"/>
          </a:p>
        </p:txBody>
      </p:sp>
      <p:sp>
        <p:nvSpPr>
          <p:cNvPr id="186" name="Google Shape;186;p8"/>
          <p:cNvSpPr txBox="1"/>
          <p:nvPr/>
        </p:nvSpPr>
        <p:spPr>
          <a:xfrm>
            <a:off x="6857200" y="4492052"/>
            <a:ext cx="3457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Divide each section into steps</a:t>
            </a:r>
            <a:endParaRPr/>
          </a:p>
        </p:txBody>
      </p:sp>
      <p:sp>
        <p:nvSpPr>
          <p:cNvPr id="187" name="Google Shape;187;p8"/>
          <p:cNvSpPr/>
          <p:nvPr/>
        </p:nvSpPr>
        <p:spPr>
          <a:xfrm>
            <a:off x="8395036" y="4181791"/>
            <a:ext cx="381630" cy="3693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 txBox="1"/>
          <p:nvPr/>
        </p:nvSpPr>
        <p:spPr>
          <a:xfrm>
            <a:off x="7044433" y="5223682"/>
            <a:ext cx="308283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 each step to a script (or line of code, depending on the complexity of the task)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6666385" y="3796164"/>
            <a:ext cx="34573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 each section to a directory</a:t>
            </a:r>
            <a:endParaRPr/>
          </a:p>
        </p:txBody>
      </p:sp>
      <p:sp>
        <p:nvSpPr>
          <p:cNvPr id="190" name="Google Shape;190;p8"/>
          <p:cNvSpPr/>
          <p:nvPr/>
        </p:nvSpPr>
        <p:spPr>
          <a:xfrm>
            <a:off x="8394262" y="3426832"/>
            <a:ext cx="381630" cy="3693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8388361" y="4861384"/>
            <a:ext cx="381630" cy="369333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558209" y="7126"/>
            <a:ext cx="11167447" cy="201880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DEDEDE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chemeClr val="dk1">
                <a:alpha val="49803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en-US" sz="4000"/>
              <a:t>Use a consistent structure for your project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9"/>
          <p:cNvGrpSpPr/>
          <p:nvPr/>
        </p:nvGrpSpPr>
        <p:grpSpPr>
          <a:xfrm>
            <a:off x="7155286" y="2047707"/>
            <a:ext cx="3182768" cy="4128059"/>
            <a:chOff x="1015744" y="1194"/>
            <a:chExt cx="3182768" cy="4128059"/>
          </a:xfrm>
        </p:grpSpPr>
        <p:sp>
          <p:nvSpPr>
            <p:cNvPr id="202" name="Google Shape;202;p9"/>
            <p:cNvSpPr/>
            <p:nvPr/>
          </p:nvSpPr>
          <p:spPr>
            <a:xfrm>
              <a:off x="3201187" y="1050554"/>
              <a:ext cx="130085" cy="286189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3" name="Google Shape;203;p9"/>
            <p:cNvSpPr/>
            <p:nvPr/>
          </p:nvSpPr>
          <p:spPr>
            <a:xfrm>
              <a:off x="3201187" y="1050554"/>
              <a:ext cx="130085" cy="22461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4" name="Google Shape;204;p9"/>
            <p:cNvSpPr/>
            <p:nvPr/>
          </p:nvSpPr>
          <p:spPr>
            <a:xfrm>
              <a:off x="3201187" y="1050554"/>
              <a:ext cx="130085" cy="16304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5" name="Google Shape;205;p9"/>
            <p:cNvSpPr/>
            <p:nvPr/>
          </p:nvSpPr>
          <p:spPr>
            <a:xfrm>
              <a:off x="3201187" y="1050554"/>
              <a:ext cx="130085" cy="101467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6" name="Google Shape;206;p9"/>
            <p:cNvSpPr/>
            <p:nvPr/>
          </p:nvSpPr>
          <p:spPr>
            <a:xfrm>
              <a:off x="3201187" y="1050554"/>
              <a:ext cx="130085" cy="3989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7" name="Google Shape;207;p9"/>
            <p:cNvSpPr/>
            <p:nvPr/>
          </p:nvSpPr>
          <p:spPr>
            <a:xfrm>
              <a:off x="2498723" y="434814"/>
              <a:ext cx="1049359" cy="18212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8" name="Google Shape;208;p9"/>
            <p:cNvSpPr/>
            <p:nvPr/>
          </p:nvSpPr>
          <p:spPr>
            <a:xfrm>
              <a:off x="2151827" y="1050554"/>
              <a:ext cx="130085" cy="286189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09" name="Google Shape;209;p9"/>
            <p:cNvSpPr/>
            <p:nvPr/>
          </p:nvSpPr>
          <p:spPr>
            <a:xfrm>
              <a:off x="2151827" y="1050554"/>
              <a:ext cx="130085" cy="22461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0" name="Google Shape;210;p9"/>
            <p:cNvSpPr/>
            <p:nvPr/>
          </p:nvSpPr>
          <p:spPr>
            <a:xfrm>
              <a:off x="2151827" y="1050554"/>
              <a:ext cx="130085" cy="16304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1" name="Google Shape;211;p9"/>
            <p:cNvSpPr/>
            <p:nvPr/>
          </p:nvSpPr>
          <p:spPr>
            <a:xfrm>
              <a:off x="2151827" y="1050554"/>
              <a:ext cx="130085" cy="101467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2" name="Google Shape;212;p9"/>
            <p:cNvSpPr/>
            <p:nvPr/>
          </p:nvSpPr>
          <p:spPr>
            <a:xfrm>
              <a:off x="2151827" y="1050554"/>
              <a:ext cx="130085" cy="3989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3" name="Google Shape;213;p9"/>
            <p:cNvSpPr/>
            <p:nvPr/>
          </p:nvSpPr>
          <p:spPr>
            <a:xfrm>
              <a:off x="2453003" y="434814"/>
              <a:ext cx="91440" cy="18212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4" name="Google Shape;214;p9"/>
            <p:cNvSpPr/>
            <p:nvPr/>
          </p:nvSpPr>
          <p:spPr>
            <a:xfrm>
              <a:off x="1102468" y="1050554"/>
              <a:ext cx="130085" cy="286189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5" name="Google Shape;215;p9"/>
            <p:cNvSpPr/>
            <p:nvPr/>
          </p:nvSpPr>
          <p:spPr>
            <a:xfrm>
              <a:off x="1102468" y="1050554"/>
              <a:ext cx="130085" cy="22461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6" name="Google Shape;216;p9"/>
            <p:cNvSpPr/>
            <p:nvPr/>
          </p:nvSpPr>
          <p:spPr>
            <a:xfrm>
              <a:off x="1102468" y="1050554"/>
              <a:ext cx="130085" cy="163041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7" name="Google Shape;217;p9"/>
            <p:cNvSpPr/>
            <p:nvPr/>
          </p:nvSpPr>
          <p:spPr>
            <a:xfrm>
              <a:off x="1102468" y="1050554"/>
              <a:ext cx="130085" cy="101467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8" name="Google Shape;218;p9"/>
            <p:cNvSpPr/>
            <p:nvPr/>
          </p:nvSpPr>
          <p:spPr>
            <a:xfrm>
              <a:off x="1102468" y="1050554"/>
              <a:ext cx="130085" cy="3989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9525">
              <a:solidFill>
                <a:srgbClr val="3D4B5F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19" name="Google Shape;219;p9"/>
            <p:cNvSpPr/>
            <p:nvPr/>
          </p:nvSpPr>
          <p:spPr>
            <a:xfrm>
              <a:off x="1449363" y="434814"/>
              <a:ext cx="1049359" cy="18212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9525">
              <a:solidFill>
                <a:srgbClr val="354254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220" name="Google Shape;220;p9"/>
            <p:cNvSpPr/>
            <p:nvPr/>
          </p:nvSpPr>
          <p:spPr>
            <a:xfrm>
              <a:off x="1893368" y="1194"/>
              <a:ext cx="121070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1893368" y="1194"/>
              <a:ext cx="121070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Name</a:t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1015744" y="61693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 txBox="1"/>
            <p:nvPr/>
          </p:nvSpPr>
          <p:spPr>
            <a:xfrm>
              <a:off x="1015744" y="61693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Step_1</a:t>
              </a: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1232554" y="123267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9"/>
            <p:cNvSpPr txBox="1"/>
            <p:nvPr/>
          </p:nvSpPr>
          <p:spPr>
            <a:xfrm>
              <a:off x="1232554" y="123267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232554" y="184841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1232554" y="184841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232554" y="246415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1232554" y="246415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232554" y="307989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 txBox="1"/>
            <p:nvPr/>
          </p:nvSpPr>
          <p:spPr>
            <a:xfrm>
              <a:off x="1232554" y="307989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1232554" y="369563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 txBox="1"/>
            <p:nvPr/>
          </p:nvSpPr>
          <p:spPr>
            <a:xfrm>
              <a:off x="1232554" y="369563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README.md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2065103" y="61693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 txBox="1"/>
            <p:nvPr/>
          </p:nvSpPr>
          <p:spPr>
            <a:xfrm>
              <a:off x="2065103" y="61693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Step_2</a:t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2281913" y="123267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 txBox="1"/>
            <p:nvPr/>
          </p:nvSpPr>
          <p:spPr>
            <a:xfrm>
              <a:off x="2281913" y="123267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2281913" y="184841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2281913" y="184841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281913" y="246415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 txBox="1"/>
            <p:nvPr/>
          </p:nvSpPr>
          <p:spPr>
            <a:xfrm>
              <a:off x="2281913" y="246415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2281913" y="307989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 txBox="1"/>
            <p:nvPr/>
          </p:nvSpPr>
          <p:spPr>
            <a:xfrm>
              <a:off x="2281913" y="307989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2281913" y="369563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 txBox="1"/>
            <p:nvPr/>
          </p:nvSpPr>
          <p:spPr>
            <a:xfrm>
              <a:off x="2281913" y="369563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README.md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3114463" y="61693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 txBox="1"/>
            <p:nvPr/>
          </p:nvSpPr>
          <p:spPr>
            <a:xfrm>
              <a:off x="3114463" y="61693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Step_3</a:t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3331273" y="123267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 txBox="1"/>
            <p:nvPr/>
          </p:nvSpPr>
          <p:spPr>
            <a:xfrm>
              <a:off x="3331273" y="123267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3331273" y="184841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 txBox="1"/>
            <p:nvPr/>
          </p:nvSpPr>
          <p:spPr>
            <a:xfrm>
              <a:off x="3331273" y="184841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3331273" y="246415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3331273" y="246415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Results</a:t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3331273" y="307989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 txBox="1"/>
            <p:nvPr/>
          </p:nvSpPr>
          <p:spPr>
            <a:xfrm>
              <a:off x="3331273" y="307989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master.sh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3331273" y="3695634"/>
              <a:ext cx="867239" cy="433619"/>
            </a:xfrm>
            <a:prstGeom prst="rect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3331273" y="3695634"/>
              <a:ext cx="867239" cy="433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8250" spcFirstLastPara="1" rIns="8250" wrap="square" tIns="8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n-US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README.md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9"/>
          <p:cNvSpPr txBox="1"/>
          <p:nvPr/>
        </p:nvSpPr>
        <p:spPr>
          <a:xfrm>
            <a:off x="10638063" y="2237016"/>
            <a:ext cx="143147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4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9"/>
          <p:cNvSpPr/>
          <p:nvPr/>
        </p:nvSpPr>
        <p:spPr>
          <a:xfrm>
            <a:off x="5947954" y="2151666"/>
            <a:ext cx="2070631" cy="2470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/>
          <p:nvPr/>
        </p:nvSpPr>
        <p:spPr>
          <a:xfrm>
            <a:off x="5947953" y="2820951"/>
            <a:ext cx="1179677" cy="24706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6139541" y="3210257"/>
            <a:ext cx="1081873" cy="2966706"/>
          </a:xfrm>
          <a:prstGeom prst="leftBrace">
            <a:avLst>
              <a:gd fmla="val 45892" name="adj1"/>
              <a:gd fmla="val 49120" name="adj2"/>
            </a:avLst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9"/>
          <p:cNvGrpSpPr/>
          <p:nvPr/>
        </p:nvGrpSpPr>
        <p:grpSpPr>
          <a:xfrm>
            <a:off x="838200" y="1491111"/>
            <a:ext cx="5301342" cy="4683905"/>
            <a:chOff x="0" y="1945"/>
            <a:chExt cx="5301342" cy="4683905"/>
          </a:xfrm>
        </p:grpSpPr>
        <p:sp>
          <p:nvSpPr>
            <p:cNvPr id="263" name="Google Shape;263;p9"/>
            <p:cNvSpPr/>
            <p:nvPr/>
          </p:nvSpPr>
          <p:spPr>
            <a:xfrm>
              <a:off x="0" y="1945"/>
              <a:ext cx="5301342" cy="98608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298290" y="223814"/>
              <a:ext cx="542346" cy="54234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1138928" y="1945"/>
              <a:ext cx="4162413" cy="986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9"/>
            <p:cNvSpPr txBox="1"/>
            <p:nvPr/>
          </p:nvSpPr>
          <p:spPr>
            <a:xfrm>
              <a:off x="1138928" y="1945"/>
              <a:ext cx="4162413" cy="986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350" lIns="104350" spcFirstLastPara="1" rIns="104350" wrap="square" tIns="10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project directory that will include all the steps of your project (and a README file with the general description of the project).</a:t>
              </a: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0" y="1234552"/>
              <a:ext cx="5301342" cy="98608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98290" y="1456421"/>
              <a:ext cx="542346" cy="54234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1138928" y="1234552"/>
              <a:ext cx="4162413" cy="986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9"/>
            <p:cNvSpPr txBox="1"/>
            <p:nvPr/>
          </p:nvSpPr>
          <p:spPr>
            <a:xfrm>
              <a:off x="1138928" y="1234552"/>
              <a:ext cx="4162413" cy="986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350" lIns="104350" spcFirstLastPara="1" rIns="104350" wrap="square" tIns="10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subdirectories for each step of the project.</a:t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0" y="2467159"/>
              <a:ext cx="5301342" cy="98608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298290" y="2689028"/>
              <a:ext cx="542346" cy="542346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1138928" y="2467159"/>
              <a:ext cx="4162413" cy="986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 txBox="1"/>
            <p:nvPr/>
          </p:nvSpPr>
          <p:spPr>
            <a:xfrm>
              <a:off x="1138928" y="2467159"/>
              <a:ext cx="4162413" cy="986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350" lIns="104350" spcFirstLastPara="1" rIns="104350" wrap="square" tIns="10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Each subdirectory must include three sub-subdirectories: Code, Data, Results, a master.sh script, and a README file.</a:t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0" y="3699765"/>
              <a:ext cx="5301342" cy="986085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98290" y="3921635"/>
              <a:ext cx="542346" cy="542346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1138928" y="3699765"/>
              <a:ext cx="4162413" cy="986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1138928" y="3699765"/>
              <a:ext cx="4162413" cy="9860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4350" lIns="104350" spcFirstLastPara="1" rIns="104350" wrap="square" tIns="104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 TMP directory is optional but must be gone by the end.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2017-05-18T12:39:16Z</dcterms:created>
  <dc:creator>Jorge Eduardo Amaya Romero</dc:creator>
</cp:coreProperties>
</file>