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1525-6563-4CCA-8835-F2FF3964229E}" type="datetimeFigureOut">
              <a:rPr lang="es-ES" smtClean="0"/>
              <a:t>26/11/2017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343E-725B-4526-A51A-EB779B099FB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L1L2 </a:t>
            </a:r>
            <a:r>
              <a:rPr lang="es-ES" dirty="0" err="1" smtClean="0"/>
              <a:t>regularization</a:t>
            </a:r>
            <a:r>
              <a:rPr lang="es-ES" dirty="0" smtClean="0"/>
              <a:t> (</a:t>
            </a:r>
            <a:r>
              <a:rPr lang="es-ES" dirty="0" err="1" smtClean="0"/>
              <a:t>elastic</a:t>
            </a:r>
            <a:r>
              <a:rPr lang="es-ES" dirty="0" smtClean="0"/>
              <a:t>-net)</a:t>
            </a:r>
            <a:endParaRPr lang="es-ES" dirty="0"/>
          </a:p>
        </p:txBody>
      </p:sp>
      <p:pic>
        <p:nvPicPr>
          <p:cNvPr id="4" name="3 Marcador de contenido" descr="L1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284984"/>
            <a:ext cx="8229600" cy="3302627"/>
          </a:xfrm>
        </p:spPr>
      </p:pic>
      <p:sp>
        <p:nvSpPr>
          <p:cNvPr id="5" name="4 CuadroTexto"/>
          <p:cNvSpPr txBox="1"/>
          <p:nvPr/>
        </p:nvSpPr>
        <p:spPr>
          <a:xfrm>
            <a:off x="323528" y="1268760"/>
            <a:ext cx="85689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dirty="0" err="1" smtClean="0"/>
              <a:t>Combination</a:t>
            </a:r>
            <a:r>
              <a:rPr lang="es-ES" dirty="0" smtClean="0"/>
              <a:t> of L1 and L2 </a:t>
            </a:r>
            <a:r>
              <a:rPr lang="es-ES" dirty="0" err="1" smtClean="0"/>
              <a:t>norms</a:t>
            </a:r>
            <a:r>
              <a:rPr lang="es-E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 If there is a group of highly correlated variables, then the LASSO tends to select one variable from a group and ignore the others. To overcome these limitations, the elastic net adds a quadratic part to the penalty 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Has a grouping effect on variables.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Least</a:t>
            </a:r>
            <a:r>
              <a:rPr lang="es-ES" dirty="0" smtClean="0"/>
              <a:t> </a:t>
            </a:r>
            <a:r>
              <a:rPr lang="es-ES" dirty="0" err="1" smtClean="0"/>
              <a:t>Angle</a:t>
            </a:r>
            <a:r>
              <a:rPr lang="es-ES" dirty="0" smtClean="0"/>
              <a:t> </a:t>
            </a:r>
            <a:r>
              <a:rPr lang="es-ES" dirty="0" err="1" smtClean="0"/>
              <a:t>Regression</a:t>
            </a:r>
            <a:r>
              <a:rPr lang="es-ES" dirty="0" smtClean="0"/>
              <a:t> (LARS)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1600" b="1" dirty="0" smtClean="0"/>
              <a:t>LARS: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an</a:t>
            </a:r>
            <a:r>
              <a:rPr lang="es-ES" sz="1400" dirty="0" smtClean="0"/>
              <a:t> </a:t>
            </a:r>
            <a:r>
              <a:rPr lang="es-ES" sz="1400" dirty="0" err="1" smtClean="0"/>
              <a:t>algorithm</a:t>
            </a:r>
            <a:r>
              <a:rPr lang="es-ES" sz="1400" dirty="0" smtClean="0"/>
              <a:t>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fitting</a:t>
            </a:r>
            <a:r>
              <a:rPr lang="es-ES" sz="1400" dirty="0" smtClean="0"/>
              <a:t> </a:t>
            </a:r>
            <a:r>
              <a:rPr lang="es-ES" sz="1400" dirty="0" err="1" smtClean="0"/>
              <a:t>high</a:t>
            </a:r>
            <a:r>
              <a:rPr lang="es-ES" sz="1400" dirty="0" smtClean="0"/>
              <a:t>-dimensional data </a:t>
            </a:r>
            <a:r>
              <a:rPr lang="es-ES" sz="1400" dirty="0" err="1" smtClean="0"/>
              <a:t>to</a:t>
            </a:r>
            <a:r>
              <a:rPr lang="es-ES" sz="1400" dirty="0" smtClean="0"/>
              <a:t> linear </a:t>
            </a:r>
            <a:r>
              <a:rPr lang="es-ES" sz="1400" dirty="0" err="1" smtClean="0"/>
              <a:t>models</a:t>
            </a:r>
            <a:r>
              <a:rPr lang="es-ES" sz="1400" dirty="0" smtClean="0"/>
              <a:t>. </a:t>
            </a:r>
            <a:r>
              <a:rPr lang="es-ES" sz="1400" dirty="0" err="1" smtClean="0"/>
              <a:t>Typically</a:t>
            </a:r>
            <a:r>
              <a:rPr lang="es-ES" sz="1400" dirty="0" smtClean="0"/>
              <a:t> </a:t>
            </a:r>
            <a:r>
              <a:rPr lang="es-ES" sz="1400" dirty="0" err="1" smtClean="0"/>
              <a:t>there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redundancy</a:t>
            </a:r>
            <a:r>
              <a:rPr lang="es-ES" sz="1400" dirty="0" smtClean="0"/>
              <a:t> and </a:t>
            </a:r>
            <a:r>
              <a:rPr lang="es-ES" sz="1400" dirty="0" err="1" smtClean="0"/>
              <a:t>irrelevance</a:t>
            </a:r>
            <a:r>
              <a:rPr lang="es-ES" sz="1400" dirty="0" smtClean="0"/>
              <a:t> </a:t>
            </a:r>
            <a:r>
              <a:rPr lang="es-ES" sz="1400" dirty="0" err="1" smtClean="0"/>
              <a:t>among</a:t>
            </a:r>
            <a:r>
              <a:rPr lang="es-ES" sz="1400" dirty="0" smtClean="0"/>
              <a:t> </a:t>
            </a:r>
            <a:r>
              <a:rPr lang="es-ES" sz="1400" dirty="0" err="1" smtClean="0"/>
              <a:t>predictors</a:t>
            </a:r>
            <a:r>
              <a:rPr lang="es-ES" sz="1400" dirty="0" smtClean="0"/>
              <a:t> and </a:t>
            </a:r>
            <a:r>
              <a:rPr lang="es-ES" sz="1400" dirty="0" err="1" smtClean="0"/>
              <a:t>ideally</a:t>
            </a:r>
            <a:r>
              <a:rPr lang="es-ES" sz="1400" dirty="0" smtClean="0"/>
              <a:t> </a:t>
            </a:r>
            <a:r>
              <a:rPr lang="es-ES" sz="1400" dirty="0" err="1" smtClean="0"/>
              <a:t>we’d</a:t>
            </a:r>
            <a:r>
              <a:rPr lang="es-ES" sz="1400" dirty="0" smtClean="0"/>
              <a:t> </a:t>
            </a:r>
            <a:r>
              <a:rPr lang="es-ES" sz="1400" dirty="0" err="1" smtClean="0"/>
              <a:t>like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select</a:t>
            </a:r>
            <a:r>
              <a:rPr lang="es-ES" sz="1400" dirty="0" smtClean="0"/>
              <a:t> a </a:t>
            </a:r>
            <a:r>
              <a:rPr lang="es-ES" sz="1400" dirty="0" err="1" smtClean="0"/>
              <a:t>parsimonious</a:t>
            </a:r>
            <a:r>
              <a:rPr lang="es-ES" sz="1400" dirty="0" smtClean="0"/>
              <a:t> </a:t>
            </a:r>
            <a:r>
              <a:rPr lang="es-ES" sz="1400" dirty="0" err="1" smtClean="0"/>
              <a:t>model</a:t>
            </a:r>
            <a:r>
              <a:rPr lang="es-ES" sz="1400" dirty="0" smtClean="0"/>
              <a:t>. LARS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an</a:t>
            </a:r>
            <a:r>
              <a:rPr lang="es-ES" sz="1400" dirty="0" smtClean="0"/>
              <a:t> </a:t>
            </a:r>
            <a:r>
              <a:rPr lang="es-ES" sz="1400" dirty="0" err="1" smtClean="0"/>
              <a:t>efficient</a:t>
            </a:r>
            <a:r>
              <a:rPr lang="es-ES" sz="1400" dirty="0" smtClean="0"/>
              <a:t> </a:t>
            </a:r>
            <a:r>
              <a:rPr lang="es-ES" sz="1400" dirty="0" err="1" smtClean="0"/>
              <a:t>way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perform</a:t>
            </a:r>
            <a:r>
              <a:rPr lang="es-ES" sz="1400" dirty="0" smtClean="0"/>
              <a:t> variable </a:t>
            </a:r>
            <a:r>
              <a:rPr lang="es-ES" sz="1400" dirty="0" err="1" smtClean="0"/>
              <a:t>selection</a:t>
            </a:r>
            <a:r>
              <a:rPr lang="es-ES" sz="1400" dirty="0" smtClean="0"/>
              <a:t> in a linear </a:t>
            </a:r>
            <a:r>
              <a:rPr lang="es-ES" sz="1400" dirty="0" err="1" smtClean="0"/>
              <a:t>model</a:t>
            </a:r>
            <a:r>
              <a:rPr lang="es-ES" sz="1400" dirty="0" smtClean="0"/>
              <a:t>. </a:t>
            </a:r>
          </a:p>
          <a:p>
            <a:pPr lvl="1"/>
            <a:r>
              <a:rPr lang="es-ES" sz="1400" dirty="0" err="1" smtClean="0"/>
              <a:t>Modifications</a:t>
            </a:r>
            <a:r>
              <a:rPr lang="es-ES" sz="1400" dirty="0" smtClean="0"/>
              <a:t> of LARS </a:t>
            </a:r>
            <a:r>
              <a:rPr lang="es-ES" sz="1400" dirty="0" err="1" smtClean="0"/>
              <a:t>implements</a:t>
            </a:r>
            <a:r>
              <a:rPr lang="es-ES" sz="1400" dirty="0" smtClean="0"/>
              <a:t> LASSO, </a:t>
            </a:r>
            <a:r>
              <a:rPr lang="es-ES" sz="1400" dirty="0" err="1" smtClean="0"/>
              <a:t>stepwise</a:t>
            </a:r>
            <a:r>
              <a:rPr lang="es-ES" sz="1400" dirty="0" smtClean="0"/>
              <a:t> </a:t>
            </a:r>
            <a:r>
              <a:rPr lang="es-ES" sz="1400" dirty="0" err="1" smtClean="0"/>
              <a:t>regression</a:t>
            </a:r>
            <a:r>
              <a:rPr lang="es-ES" sz="1400" dirty="0" smtClean="0"/>
              <a:t> and </a:t>
            </a:r>
            <a:r>
              <a:rPr lang="es-ES" sz="1400" dirty="0" err="1" smtClean="0"/>
              <a:t>stagewise</a:t>
            </a:r>
            <a:r>
              <a:rPr lang="es-ES" sz="1400" dirty="0" smtClean="0"/>
              <a:t> </a:t>
            </a:r>
            <a:r>
              <a:rPr lang="es-ES" sz="1400" dirty="0" err="1" smtClean="0"/>
              <a:t>regression</a:t>
            </a:r>
            <a:r>
              <a:rPr lang="es-ES" sz="1400" dirty="0" smtClean="0"/>
              <a:t>.</a:t>
            </a:r>
          </a:p>
          <a:p>
            <a:pPr lvl="1"/>
            <a:r>
              <a:rPr lang="es-ES" sz="1400" dirty="0" smtClean="0"/>
              <a:t>LARS computes LASSO </a:t>
            </a:r>
            <a:r>
              <a:rPr lang="es-ES" sz="1400" dirty="0" err="1" smtClean="0"/>
              <a:t>estimates</a:t>
            </a:r>
            <a:r>
              <a:rPr lang="es-ES" sz="1400" dirty="0" smtClean="0"/>
              <a:t> </a:t>
            </a:r>
            <a:r>
              <a:rPr lang="es-ES" sz="1400" dirty="0" err="1" smtClean="0"/>
              <a:t>with</a:t>
            </a:r>
            <a:r>
              <a:rPr lang="es-ES" sz="1400" dirty="0" smtClean="0"/>
              <a:t> </a:t>
            </a:r>
            <a:r>
              <a:rPr lang="es-ES" sz="1400" dirty="0" err="1" smtClean="0"/>
              <a:t>an</a:t>
            </a:r>
            <a:r>
              <a:rPr lang="es-ES" sz="1400" dirty="0" smtClean="0"/>
              <a:t> </a:t>
            </a:r>
            <a:r>
              <a:rPr lang="es-ES" sz="1400" dirty="0" err="1" smtClean="0"/>
              <a:t>order</a:t>
            </a:r>
            <a:r>
              <a:rPr lang="es-ES" sz="1400" dirty="0" smtClean="0"/>
              <a:t> of magnitud </a:t>
            </a:r>
            <a:r>
              <a:rPr lang="es-ES" sz="1400" dirty="0" err="1" smtClean="0"/>
              <a:t>less</a:t>
            </a:r>
            <a:r>
              <a:rPr lang="es-ES" sz="1400" dirty="0" smtClean="0"/>
              <a:t> of </a:t>
            </a:r>
            <a:r>
              <a:rPr lang="es-ES" sz="1400" dirty="0" err="1" smtClean="0"/>
              <a:t>computational</a:t>
            </a:r>
            <a:r>
              <a:rPr lang="es-ES" sz="1400" dirty="0" smtClean="0"/>
              <a:t> time.</a:t>
            </a:r>
          </a:p>
          <a:p>
            <a:pPr lvl="1"/>
            <a:r>
              <a:rPr lang="es-ES" sz="1400" dirty="0" err="1" smtClean="0"/>
              <a:t>Provides</a:t>
            </a:r>
            <a:r>
              <a:rPr lang="es-ES" sz="1400" dirty="0" smtClean="0"/>
              <a:t> a LASSO </a:t>
            </a:r>
            <a:r>
              <a:rPr lang="es-ES" sz="1400" dirty="0" err="1" smtClean="0"/>
              <a:t>interpretability</a:t>
            </a:r>
            <a:r>
              <a:rPr lang="es-ES" sz="1400" dirty="0" smtClean="0"/>
              <a:t> of </a:t>
            </a:r>
            <a:r>
              <a:rPr lang="es-ES" sz="1400" dirty="0" err="1" smtClean="0"/>
              <a:t>how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selects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predictors</a:t>
            </a:r>
            <a:r>
              <a:rPr lang="es-ES" sz="1400" dirty="0" smtClean="0"/>
              <a:t> and </a:t>
            </a:r>
            <a:r>
              <a:rPr lang="es-ES" sz="1400" dirty="0" err="1" smtClean="0"/>
              <a:t>how</a:t>
            </a:r>
            <a:r>
              <a:rPr lang="es-ES" sz="1400" dirty="0" smtClean="0"/>
              <a:t> </a:t>
            </a:r>
            <a:r>
              <a:rPr lang="es-ES" sz="1400" dirty="0" err="1" smtClean="0"/>
              <a:t>does</a:t>
            </a:r>
            <a:r>
              <a:rPr lang="es-ES" sz="1400" dirty="0" smtClean="0"/>
              <a:t> </a:t>
            </a:r>
            <a:r>
              <a:rPr lang="es-ES" sz="1400" dirty="0" err="1" smtClean="0"/>
              <a:t>it</a:t>
            </a:r>
            <a:r>
              <a:rPr lang="es-ES" sz="1400" dirty="0" smtClean="0"/>
              <a:t> </a:t>
            </a:r>
            <a:r>
              <a:rPr lang="es-ES" sz="1400" dirty="0" err="1" smtClean="0"/>
              <a:t>treats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coefficient</a:t>
            </a:r>
            <a:r>
              <a:rPr lang="es-ES" sz="1400" dirty="0" smtClean="0"/>
              <a:t> </a:t>
            </a:r>
            <a:r>
              <a:rPr lang="es-ES" sz="1400" dirty="0" err="1" smtClean="0"/>
              <a:t>estimates</a:t>
            </a:r>
            <a:r>
              <a:rPr lang="es-ES" sz="1400" dirty="0" smtClean="0"/>
              <a:t>.</a:t>
            </a:r>
          </a:p>
          <a:p>
            <a:pPr lvl="1"/>
            <a:endParaRPr lang="es-ES" sz="1400" dirty="0"/>
          </a:p>
        </p:txBody>
      </p:sp>
      <p:pic>
        <p:nvPicPr>
          <p:cNvPr id="5" name="4 Imagen" descr="la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645024"/>
            <a:ext cx="8352928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Gauss – </a:t>
            </a:r>
            <a:r>
              <a:rPr lang="es-ES" dirty="0" err="1" smtClean="0"/>
              <a:t>Markov</a:t>
            </a:r>
            <a:r>
              <a:rPr lang="es-ES" dirty="0" smtClean="0"/>
              <a:t> </a:t>
            </a:r>
            <a:r>
              <a:rPr lang="es-ES" dirty="0" err="1" smtClean="0"/>
              <a:t>Theorem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1600" b="1" dirty="0" smtClean="0"/>
              <a:t>Gauss – </a:t>
            </a:r>
            <a:r>
              <a:rPr lang="es-ES" sz="1600" b="1" dirty="0" err="1" smtClean="0"/>
              <a:t>Markov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Theorem</a:t>
            </a:r>
            <a:r>
              <a:rPr lang="es-ES" sz="1600" b="1" dirty="0" smtClean="0"/>
              <a:t>: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ordinaly</a:t>
            </a:r>
            <a:r>
              <a:rPr lang="es-ES" sz="1600" dirty="0" smtClean="0"/>
              <a:t> </a:t>
            </a:r>
            <a:r>
              <a:rPr lang="es-ES" sz="1600" dirty="0" err="1" smtClean="0"/>
              <a:t>least</a:t>
            </a:r>
            <a:r>
              <a:rPr lang="es-ES" sz="1600" dirty="0" smtClean="0"/>
              <a:t> </a:t>
            </a:r>
            <a:r>
              <a:rPr lang="es-ES" sz="1600" dirty="0" err="1" smtClean="0"/>
              <a:t>squares</a:t>
            </a:r>
            <a:r>
              <a:rPr lang="es-ES" sz="1600" dirty="0" smtClean="0"/>
              <a:t> (OLS) </a:t>
            </a:r>
            <a:r>
              <a:rPr lang="es-ES" sz="1600" dirty="0" err="1" smtClean="0"/>
              <a:t>estimator</a:t>
            </a:r>
            <a:r>
              <a:rPr lang="es-ES" sz="1600" dirty="0" smtClean="0"/>
              <a:t> 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best</a:t>
            </a:r>
            <a:r>
              <a:rPr lang="es-ES" sz="1600" dirty="0" smtClean="0"/>
              <a:t> linear </a:t>
            </a:r>
            <a:r>
              <a:rPr lang="es-ES" sz="1600" dirty="0" err="1" smtClean="0"/>
              <a:t>unbiased</a:t>
            </a:r>
            <a:r>
              <a:rPr lang="es-ES" sz="1600" dirty="0" smtClean="0"/>
              <a:t> </a:t>
            </a:r>
            <a:r>
              <a:rPr lang="es-ES" sz="1600" dirty="0" err="1" smtClean="0"/>
              <a:t>estimator</a:t>
            </a:r>
            <a:r>
              <a:rPr lang="es-ES" sz="1600" dirty="0" smtClean="0"/>
              <a:t>. </a:t>
            </a:r>
            <a:r>
              <a:rPr lang="es-ES" sz="1600" dirty="0" err="1" smtClean="0"/>
              <a:t>This</a:t>
            </a:r>
            <a:r>
              <a:rPr lang="es-ES" sz="1600" dirty="0" smtClean="0"/>
              <a:t> </a:t>
            </a:r>
            <a:r>
              <a:rPr lang="es-ES" sz="1600" dirty="0" err="1" smtClean="0"/>
              <a:t>means</a:t>
            </a:r>
            <a:r>
              <a:rPr lang="es-ES" sz="1600" dirty="0" smtClean="0"/>
              <a:t> </a:t>
            </a:r>
            <a:r>
              <a:rPr lang="es-ES" sz="1600" dirty="0" err="1" smtClean="0"/>
              <a:t>that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variance</a:t>
            </a:r>
            <a:r>
              <a:rPr lang="es-ES" sz="1600" dirty="0" smtClean="0"/>
              <a:t> of </a:t>
            </a:r>
            <a:r>
              <a:rPr lang="es-ES" sz="1600" dirty="0" err="1" smtClean="0"/>
              <a:t>the</a:t>
            </a:r>
            <a:r>
              <a:rPr lang="es-ES" sz="1600" dirty="0" smtClean="0"/>
              <a:t>  OLS </a:t>
            </a:r>
            <a:r>
              <a:rPr lang="es-ES" sz="1600" dirty="0" err="1" smtClean="0"/>
              <a:t>estimator</a:t>
            </a:r>
            <a:r>
              <a:rPr lang="es-ES" sz="1600" dirty="0" smtClean="0"/>
              <a:t> </a:t>
            </a:r>
            <a:r>
              <a:rPr lang="el-GR" sz="1600" dirty="0" smtClean="0"/>
              <a:t>β</a:t>
            </a:r>
            <a:r>
              <a:rPr lang="es-ES" sz="1600" dirty="0" smtClean="0"/>
              <a:t>2 has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lowest</a:t>
            </a:r>
            <a:r>
              <a:rPr lang="es-ES" sz="1600" dirty="0" smtClean="0"/>
              <a:t> </a:t>
            </a:r>
            <a:r>
              <a:rPr lang="es-ES" sz="1600" dirty="0" err="1" smtClean="0"/>
              <a:t>variance</a:t>
            </a:r>
            <a:r>
              <a:rPr lang="es-ES" sz="1600" dirty="0" smtClean="0"/>
              <a:t> </a:t>
            </a:r>
            <a:r>
              <a:rPr lang="es-ES" sz="1600" dirty="0" err="1" smtClean="0"/>
              <a:t>among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</a:t>
            </a:r>
            <a:r>
              <a:rPr lang="es-ES" sz="1600" dirty="0" err="1" smtClean="0"/>
              <a:t>unbiased</a:t>
            </a:r>
            <a:r>
              <a:rPr lang="es-ES" sz="1600" dirty="0" smtClean="0"/>
              <a:t> </a:t>
            </a:r>
            <a:r>
              <a:rPr lang="es-ES" sz="1600" dirty="0" err="1" smtClean="0"/>
              <a:t>estimators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pic>
        <p:nvPicPr>
          <p:cNvPr id="6" name="5 Imagen" descr="gauss-marko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708920"/>
            <a:ext cx="5445577" cy="414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Gauss – </a:t>
            </a:r>
            <a:r>
              <a:rPr lang="es-ES" dirty="0" err="1" smtClean="0"/>
              <a:t>Markov</a:t>
            </a:r>
            <a:r>
              <a:rPr lang="es-ES" dirty="0" smtClean="0"/>
              <a:t> </a:t>
            </a:r>
            <a:r>
              <a:rPr lang="es-ES" dirty="0" err="1" smtClean="0"/>
              <a:t>Theorem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" y="1600201"/>
            <a:ext cx="8229600" cy="9647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 – 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Markov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Theorem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ordinaly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least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(OLS)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OLS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β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has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lowest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estimators</a:t>
            </a:r>
            <a:r>
              <a:rPr kumimoji="0" lang="es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67544" y="2636912"/>
            <a:ext cx="30243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        </a:t>
            </a:r>
            <a:r>
              <a:rPr lang="es-ES" dirty="0" err="1" smtClean="0"/>
              <a:t>Why</a:t>
            </a:r>
            <a:r>
              <a:rPr lang="es-ES" dirty="0" smtClean="0"/>
              <a:t> OLS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unbiased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499992" y="2636912"/>
            <a:ext cx="4176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       </a:t>
            </a:r>
            <a:r>
              <a:rPr lang="es-ES" dirty="0" err="1" smtClean="0"/>
              <a:t>Why</a:t>
            </a:r>
            <a:r>
              <a:rPr lang="es-ES" dirty="0" smtClean="0"/>
              <a:t> OLS has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lowest</a:t>
            </a:r>
            <a:r>
              <a:rPr lang="es-ES" dirty="0" smtClean="0"/>
              <a:t> </a:t>
            </a:r>
            <a:r>
              <a:rPr lang="es-ES" dirty="0" err="1" smtClean="0"/>
              <a:t>variance</a:t>
            </a:r>
            <a:r>
              <a:rPr lang="es-ES" dirty="0" smtClean="0"/>
              <a:t>?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Bias</a:t>
            </a:r>
            <a:r>
              <a:rPr lang="es-ES" dirty="0" smtClean="0"/>
              <a:t> – </a:t>
            </a:r>
            <a:r>
              <a:rPr lang="es-ES" dirty="0" err="1" smtClean="0"/>
              <a:t>Variance</a:t>
            </a:r>
            <a:r>
              <a:rPr lang="es-ES" dirty="0" smtClean="0"/>
              <a:t> </a:t>
            </a:r>
            <a:r>
              <a:rPr lang="es-ES" dirty="0" err="1" smtClean="0"/>
              <a:t>tradeoff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1600201"/>
            <a:ext cx="8229600" cy="9647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s-E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1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tradeoff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s-ES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quality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wether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capable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generalizing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generalization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estimators</a:t>
            </a:r>
            <a:r>
              <a:rPr kumimoji="0" lang="es-ES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s-E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E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5704656"/>
            <a:ext cx="8229600" cy="9647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shown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OLS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endParaRPr kumimoji="0" lang="es-E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biased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OLS?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5" y="285293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Bias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source</a:t>
            </a:r>
            <a:r>
              <a:rPr lang="es-ES" dirty="0" smtClean="0">
                <a:sym typeface="Wingdings" pitchFamily="2" charset="2"/>
              </a:rPr>
              <a:t> of error are </a:t>
            </a:r>
            <a:r>
              <a:rPr lang="es-ES" dirty="0" err="1" smtClean="0">
                <a:sym typeface="Wingdings" pitchFamily="2" charset="2"/>
              </a:rPr>
              <a:t>erroneous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assumptions</a:t>
            </a:r>
            <a:r>
              <a:rPr lang="es-ES" dirty="0" smtClean="0">
                <a:sym typeface="Wingdings" pitchFamily="2" charset="2"/>
              </a:rPr>
              <a:t>  </a:t>
            </a:r>
            <a:r>
              <a:rPr lang="es-ES" dirty="0" err="1" smtClean="0">
                <a:sym typeface="Wingdings" pitchFamily="2" charset="2"/>
              </a:rPr>
              <a:t>between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features</a:t>
            </a:r>
            <a:r>
              <a:rPr lang="es-ES" dirty="0" smtClean="0">
                <a:sym typeface="Wingdings" pitchFamily="2" charset="2"/>
              </a:rPr>
              <a:t> and  target outputs</a:t>
            </a:r>
          </a:p>
          <a:p>
            <a:r>
              <a:rPr lang="es-ES" b="1" dirty="0" err="1" smtClean="0">
                <a:sym typeface="Wingdings" pitchFamily="2" charset="2"/>
              </a:rPr>
              <a:t>Variance</a:t>
            </a:r>
            <a:r>
              <a:rPr lang="es-ES" dirty="0" smtClean="0">
                <a:sym typeface="Wingdings" pitchFamily="2" charset="2"/>
              </a:rPr>
              <a:t> 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source</a:t>
            </a:r>
            <a:r>
              <a:rPr lang="es-ES" dirty="0" smtClean="0">
                <a:sym typeface="Wingdings" pitchFamily="2" charset="2"/>
              </a:rPr>
              <a:t> of error </a:t>
            </a:r>
            <a:r>
              <a:rPr lang="es-ES" dirty="0" err="1" smtClean="0">
                <a:sym typeface="Wingdings" pitchFamily="2" charset="2"/>
              </a:rPr>
              <a:t>is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sensitivity</a:t>
            </a:r>
            <a:r>
              <a:rPr lang="es-ES" dirty="0" smtClean="0">
                <a:sym typeface="Wingdings" pitchFamily="2" charset="2"/>
              </a:rPr>
              <a:t> in 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performance of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model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to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changes</a:t>
            </a:r>
            <a:r>
              <a:rPr lang="es-ES" dirty="0" smtClean="0">
                <a:sym typeface="Wingdings" pitchFamily="2" charset="2"/>
              </a:rPr>
              <a:t> in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data set. </a:t>
            </a:r>
          </a:p>
          <a:p>
            <a:endParaRPr lang="es-ES" dirty="0">
              <a:sym typeface="Wingdings" pitchFamily="2" charset="2"/>
            </a:endParaRPr>
          </a:p>
          <a:p>
            <a:endParaRPr lang="es-ES" dirty="0">
              <a:sym typeface="Wingdings" pitchFamily="2" charset="2"/>
            </a:endParaRPr>
          </a:p>
          <a:p>
            <a:r>
              <a:rPr lang="es-ES" dirty="0" err="1" smtClean="0">
                <a:sym typeface="Wingdings" pitchFamily="2" charset="2"/>
              </a:rPr>
              <a:t>Factors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that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influenciate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the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capability</a:t>
            </a:r>
            <a:r>
              <a:rPr lang="es-ES" dirty="0" smtClean="0">
                <a:sym typeface="Wingdings" pitchFamily="2" charset="2"/>
              </a:rPr>
              <a:t> of </a:t>
            </a:r>
            <a:r>
              <a:rPr lang="es-ES" dirty="0" err="1" smtClean="0">
                <a:sym typeface="Wingdings" pitchFamily="2" charset="2"/>
              </a:rPr>
              <a:t>generalization</a:t>
            </a:r>
            <a:r>
              <a:rPr lang="es-ES" dirty="0" smtClean="0">
                <a:sym typeface="Wingdings" pitchFamily="2" charset="2"/>
              </a:rPr>
              <a:t> of a </a:t>
            </a:r>
            <a:r>
              <a:rPr lang="es-ES" dirty="0" err="1" smtClean="0">
                <a:sym typeface="Wingdings" pitchFamily="2" charset="2"/>
              </a:rPr>
              <a:t>model</a:t>
            </a:r>
            <a:r>
              <a:rPr lang="es-ES" dirty="0" smtClean="0">
                <a:sym typeface="Wingdings" pitchFamily="2" charset="2"/>
              </a:rPr>
              <a:t> and </a:t>
            </a:r>
            <a:r>
              <a:rPr lang="es-ES" dirty="0" err="1" smtClean="0">
                <a:sym typeface="Wingdings" pitchFamily="2" charset="2"/>
              </a:rPr>
              <a:t>its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associate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bias</a:t>
            </a:r>
            <a:r>
              <a:rPr lang="es-ES" dirty="0" smtClean="0">
                <a:sym typeface="Wingdings" pitchFamily="2" charset="2"/>
              </a:rPr>
              <a:t> and </a:t>
            </a:r>
            <a:r>
              <a:rPr lang="es-ES" dirty="0" err="1" smtClean="0">
                <a:sym typeface="Wingdings" pitchFamily="2" charset="2"/>
              </a:rPr>
              <a:t>variance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quality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measures</a:t>
            </a:r>
            <a:r>
              <a:rPr lang="es-ES" dirty="0" smtClean="0">
                <a:sym typeface="Wingdings" pitchFamily="2" charset="2"/>
              </a:rPr>
              <a:t> are </a:t>
            </a:r>
            <a:r>
              <a:rPr lang="es-ES" b="1" dirty="0" err="1" smtClean="0">
                <a:sym typeface="Wingdings" pitchFamily="2" charset="2"/>
              </a:rPr>
              <a:t>redundancy</a:t>
            </a:r>
            <a:r>
              <a:rPr lang="es-ES" dirty="0" smtClean="0">
                <a:sym typeface="Wingdings" pitchFamily="2" charset="2"/>
              </a:rPr>
              <a:t> and </a:t>
            </a:r>
            <a:r>
              <a:rPr lang="es-ES" b="1" dirty="0" err="1" smtClean="0">
                <a:sym typeface="Wingdings" pitchFamily="2" charset="2"/>
              </a:rPr>
              <a:t>irrelevancy</a:t>
            </a:r>
            <a:r>
              <a:rPr lang="es-ES" dirty="0" smtClean="0">
                <a:sym typeface="Wingdings" pitchFamily="2" charset="2"/>
              </a:rPr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Bias</a:t>
            </a:r>
            <a:r>
              <a:rPr lang="es-ES" dirty="0" smtClean="0"/>
              <a:t> – </a:t>
            </a:r>
            <a:r>
              <a:rPr lang="es-ES" dirty="0" err="1" smtClean="0"/>
              <a:t>Variance</a:t>
            </a:r>
            <a:r>
              <a:rPr lang="es-ES" dirty="0" smtClean="0"/>
              <a:t> </a:t>
            </a:r>
            <a:r>
              <a:rPr lang="es-ES" dirty="0" err="1" smtClean="0"/>
              <a:t>tradeoff</a:t>
            </a:r>
            <a:endParaRPr lang="es-ES" dirty="0"/>
          </a:p>
        </p:txBody>
      </p:sp>
      <p:pic>
        <p:nvPicPr>
          <p:cNvPr id="9" name="8 Imagen" descr="bias-and-vari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628801"/>
            <a:ext cx="4014202" cy="3960440"/>
          </a:xfrm>
          <a:prstGeom prst="rect">
            <a:avLst/>
          </a:prstGeom>
        </p:spPr>
      </p:pic>
      <p:pic>
        <p:nvPicPr>
          <p:cNvPr id="10" name="9 Imagen" descr="bias-and-varianc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484" y="1700808"/>
            <a:ext cx="464451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u="sng" dirty="0" err="1" smtClean="0"/>
              <a:t>Redundancy</a:t>
            </a:r>
            <a:endParaRPr lang="es-ES" u="sng" dirty="0" smtClean="0"/>
          </a:p>
          <a:p>
            <a:pPr>
              <a:buNone/>
            </a:pPr>
            <a:r>
              <a:rPr lang="en-US" sz="1700" dirty="0" smtClean="0"/>
              <a:t>If two predictors, X1 and X2, </a:t>
            </a:r>
          </a:p>
          <a:p>
            <a:pPr>
              <a:buNone/>
            </a:pPr>
            <a:r>
              <a:rPr lang="en-US" sz="1700" dirty="0" smtClean="0"/>
              <a:t>are highly correlated,</a:t>
            </a:r>
          </a:p>
          <a:p>
            <a:pPr>
              <a:buNone/>
            </a:pPr>
            <a:r>
              <a:rPr lang="en-US" sz="1700" dirty="0" smtClean="0"/>
              <a:t>Changes in X1 are not independent </a:t>
            </a:r>
          </a:p>
          <a:p>
            <a:pPr>
              <a:buNone/>
            </a:pPr>
            <a:r>
              <a:rPr lang="en-US" sz="1700" dirty="0" smtClean="0"/>
              <a:t>of changes in X2</a:t>
            </a:r>
          </a:p>
          <a:p>
            <a:pPr>
              <a:buNone/>
            </a:pPr>
            <a:r>
              <a:rPr lang="en-US" sz="1700" dirty="0" smtClean="0"/>
              <a:t>And the </a:t>
            </a:r>
            <a:r>
              <a:rPr lang="en-US" sz="1700" dirty="0" err="1" smtClean="0"/>
              <a:t>coeeficient</a:t>
            </a:r>
            <a:r>
              <a:rPr lang="en-US" sz="1700" dirty="0" smtClean="0"/>
              <a:t> estimators </a:t>
            </a:r>
          </a:p>
          <a:p>
            <a:pPr>
              <a:buNone/>
            </a:pPr>
            <a:r>
              <a:rPr lang="en-US" sz="1700" dirty="0" smtClean="0"/>
              <a:t>are unstable…</a:t>
            </a:r>
            <a:endParaRPr lang="es-ES" u="sng" dirty="0"/>
          </a:p>
          <a:p>
            <a:r>
              <a:rPr lang="es-ES" u="sng" dirty="0" err="1" smtClean="0"/>
              <a:t>Irrelevance</a:t>
            </a:r>
            <a:endParaRPr lang="es-ES" u="sng" dirty="0" smtClean="0"/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1600" dirty="0" smtClean="0"/>
              <a:t>… </a:t>
            </a:r>
            <a:r>
              <a:rPr lang="es-ES" sz="1600" dirty="0" err="1" smtClean="0"/>
              <a:t>adjusts</a:t>
            </a:r>
            <a:r>
              <a:rPr lang="es-ES" sz="1600" dirty="0" smtClean="0"/>
              <a:t> </a:t>
            </a:r>
            <a:r>
              <a:rPr lang="es-ES" sz="1600" dirty="0" err="1" smtClean="0"/>
              <a:t>to</a:t>
            </a:r>
            <a:r>
              <a:rPr lang="es-ES" sz="1600" dirty="0" smtClean="0"/>
              <a:t> </a:t>
            </a:r>
            <a:r>
              <a:rPr lang="es-ES" sz="1600" dirty="0" err="1" smtClean="0"/>
              <a:t>noise</a:t>
            </a:r>
            <a:endParaRPr lang="es-ES" sz="16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err="1" smtClean="0"/>
              <a:t>Bias</a:t>
            </a:r>
            <a:r>
              <a:rPr lang="es-ES" dirty="0" smtClean="0"/>
              <a:t> – </a:t>
            </a:r>
            <a:r>
              <a:rPr lang="es-ES" dirty="0" err="1" smtClean="0"/>
              <a:t>Variance</a:t>
            </a:r>
            <a:r>
              <a:rPr lang="es-ES" dirty="0" smtClean="0"/>
              <a:t> </a:t>
            </a:r>
            <a:r>
              <a:rPr lang="es-ES" dirty="0" err="1" smtClean="0"/>
              <a:t>tradeoff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5704656"/>
            <a:ext cx="8229600" cy="9647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shown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OLS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linear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endParaRPr kumimoji="0" lang="es-E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biased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estimator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</a:t>
            </a:r>
            <a:r>
              <a:rPr kumimoji="0" lang="es-E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OLS?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5 Imagen" descr="multicollinear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628800"/>
            <a:ext cx="5256584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u="sng" dirty="0" err="1" smtClean="0"/>
              <a:t>Unbiased</a:t>
            </a:r>
            <a:r>
              <a:rPr lang="es-ES" u="sng" dirty="0" smtClean="0"/>
              <a:t> </a:t>
            </a:r>
            <a:r>
              <a:rPr lang="es-ES" u="sng" dirty="0" err="1" smtClean="0"/>
              <a:t>estimators</a:t>
            </a:r>
            <a:endParaRPr lang="es-ES" u="sng" dirty="0" smtClean="0"/>
          </a:p>
          <a:p>
            <a:pPr lvl="1"/>
            <a:r>
              <a:rPr lang="es-ES" dirty="0" smtClean="0"/>
              <a:t>OLS</a:t>
            </a:r>
          </a:p>
          <a:p>
            <a:endParaRPr lang="es-ES" dirty="0"/>
          </a:p>
          <a:p>
            <a:r>
              <a:rPr lang="es-ES" u="sng" dirty="0" err="1" smtClean="0"/>
              <a:t>Biased</a:t>
            </a:r>
            <a:r>
              <a:rPr lang="es-ES" u="sng" dirty="0" smtClean="0"/>
              <a:t> </a:t>
            </a:r>
            <a:r>
              <a:rPr lang="es-ES" u="sng" dirty="0" err="1" smtClean="0"/>
              <a:t>estimators</a:t>
            </a:r>
            <a:endParaRPr lang="es-ES" u="sng" dirty="0" smtClean="0"/>
          </a:p>
          <a:p>
            <a:pPr lvl="1"/>
            <a:r>
              <a:rPr lang="es-ES" dirty="0" smtClean="0"/>
              <a:t>L1 </a:t>
            </a:r>
            <a:r>
              <a:rPr lang="es-ES" dirty="0" err="1" smtClean="0"/>
              <a:t>penalty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L2 </a:t>
            </a:r>
            <a:r>
              <a:rPr lang="es-ES" dirty="0" err="1" smtClean="0"/>
              <a:t>penalty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L1L2 </a:t>
            </a:r>
            <a:r>
              <a:rPr lang="es-ES" dirty="0" err="1" smtClean="0"/>
              <a:t>penalty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err="1" smtClean="0"/>
              <a:t>Bias</a:t>
            </a:r>
            <a:r>
              <a:rPr lang="es-ES" dirty="0" smtClean="0"/>
              <a:t> – </a:t>
            </a:r>
            <a:r>
              <a:rPr lang="es-ES" dirty="0" err="1" smtClean="0"/>
              <a:t>Variance</a:t>
            </a:r>
            <a:r>
              <a:rPr lang="es-ES" dirty="0" smtClean="0"/>
              <a:t> </a:t>
            </a:r>
            <a:r>
              <a:rPr lang="es-ES" dirty="0" err="1" smtClean="0"/>
              <a:t>tradeoff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L1 </a:t>
            </a:r>
            <a:r>
              <a:rPr lang="es-ES" dirty="0" err="1" smtClean="0"/>
              <a:t>regularization</a:t>
            </a:r>
            <a:endParaRPr lang="es-ES" dirty="0"/>
          </a:p>
        </p:txBody>
      </p:sp>
      <p:pic>
        <p:nvPicPr>
          <p:cNvPr id="4" name="3 Imagen" descr="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268760"/>
            <a:ext cx="5868144" cy="516119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700808"/>
            <a:ext cx="475252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 Reduces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 L1 – </a:t>
            </a:r>
            <a:r>
              <a:rPr lang="es-ES" dirty="0" err="1" smtClean="0"/>
              <a:t>norm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stability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Performs</a:t>
            </a:r>
            <a:r>
              <a:rPr lang="es-ES" dirty="0" smtClean="0"/>
              <a:t> a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interpretability</a:t>
            </a:r>
            <a:endParaRPr lang="es-E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es-ES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Analytical</a:t>
            </a:r>
            <a:r>
              <a:rPr lang="es-ES" dirty="0" smtClean="0">
                <a:sym typeface="Wingdings" pitchFamily="2" charset="2"/>
              </a:rPr>
              <a:t> </a:t>
            </a:r>
            <a:r>
              <a:rPr lang="es-ES" dirty="0" err="1" smtClean="0">
                <a:sym typeface="Wingdings" pitchFamily="2" charset="2"/>
              </a:rPr>
              <a:t>solution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L2 </a:t>
            </a:r>
            <a:r>
              <a:rPr lang="es-ES" dirty="0" err="1" smtClean="0"/>
              <a:t>regularization</a:t>
            </a:r>
            <a:endParaRPr lang="es-ES" dirty="0"/>
          </a:p>
        </p:txBody>
      </p:sp>
      <p:pic>
        <p:nvPicPr>
          <p:cNvPr id="4" name="3 Imagen" descr="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152128"/>
            <a:ext cx="5724128" cy="537321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700808"/>
            <a:ext cx="460851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 Reduces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weights</a:t>
            </a:r>
            <a:r>
              <a:rPr lang="es-ES" dirty="0" smtClean="0"/>
              <a:t>  L2 – </a:t>
            </a:r>
            <a:r>
              <a:rPr lang="es-ES" dirty="0" err="1" smtClean="0"/>
              <a:t>norm</a:t>
            </a:r>
            <a:r>
              <a:rPr lang="es-ES" dirty="0" smtClean="0"/>
              <a:t>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err="1" smtClean="0">
                <a:sym typeface="Wingdings" pitchFamily="2" charset="2"/>
              </a:rPr>
              <a:t>stability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No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selection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Numerical</a:t>
            </a:r>
            <a:r>
              <a:rPr lang="es-ES" dirty="0" smtClean="0"/>
              <a:t> </a:t>
            </a:r>
            <a:r>
              <a:rPr lang="es-ES" dirty="0" err="1" smtClean="0"/>
              <a:t>solution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458</Words>
  <Application>Microsoft Office PowerPoint</Application>
  <PresentationFormat>Presentación en pantalla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Gauss – Markov Theorem</vt:lpstr>
      <vt:lpstr>Gauss – Markov Theorem</vt:lpstr>
      <vt:lpstr>Bias – Variance tradeoff</vt:lpstr>
      <vt:lpstr>Bias – Variance tradeoff</vt:lpstr>
      <vt:lpstr>Bias – Variance tradeoff</vt:lpstr>
      <vt:lpstr>Bias – Variance tradeoff</vt:lpstr>
      <vt:lpstr>L1 regularization</vt:lpstr>
      <vt:lpstr>L2 regularization</vt:lpstr>
      <vt:lpstr>L1L2 regularization (elastic-net)</vt:lpstr>
      <vt:lpstr>Least Angle Regression (LARS)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Jorge</cp:lastModifiedBy>
  <cp:revision>10</cp:revision>
  <dcterms:created xsi:type="dcterms:W3CDTF">2017-11-26T10:27:24Z</dcterms:created>
  <dcterms:modified xsi:type="dcterms:W3CDTF">2017-11-26T12:05:50Z</dcterms:modified>
</cp:coreProperties>
</file>