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8" r:id="rId4"/>
    <p:sldId id="287" r:id="rId5"/>
    <p:sldId id="268" r:id="rId6"/>
    <p:sldId id="260" r:id="rId7"/>
    <p:sldId id="261" r:id="rId8"/>
    <p:sldId id="257" r:id="rId9"/>
    <p:sldId id="258" r:id="rId10"/>
    <p:sldId id="259" r:id="rId11"/>
    <p:sldId id="263" r:id="rId12"/>
    <p:sldId id="262" r:id="rId13"/>
    <p:sldId id="269" r:id="rId14"/>
    <p:sldId id="270" r:id="rId15"/>
    <p:sldId id="271" r:id="rId16"/>
    <p:sldId id="267" r:id="rId17"/>
    <p:sldId id="272" r:id="rId18"/>
    <p:sldId id="273" r:id="rId19"/>
    <p:sldId id="264" r:id="rId20"/>
    <p:sldId id="265" r:id="rId21"/>
    <p:sldId id="276" r:id="rId22"/>
    <p:sldId id="277" r:id="rId23"/>
    <p:sldId id="278" r:id="rId24"/>
    <p:sldId id="266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0A02-8204-49E9-A965-977547979AEB}" type="datetimeFigureOut">
              <a:rPr lang="es-VE" smtClean="0"/>
              <a:t>27/02/2019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3060-ABF0-48A0-871E-9909EC28C2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8853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0A02-8204-49E9-A965-977547979AEB}" type="datetimeFigureOut">
              <a:rPr lang="es-VE" smtClean="0"/>
              <a:t>27/02/2019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3060-ABF0-48A0-871E-9909EC28C2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840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0A02-8204-49E9-A965-977547979AEB}" type="datetimeFigureOut">
              <a:rPr lang="es-VE" smtClean="0"/>
              <a:t>27/02/2019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3060-ABF0-48A0-871E-9909EC28C2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0091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0A02-8204-49E9-A965-977547979AEB}" type="datetimeFigureOut">
              <a:rPr lang="es-VE" smtClean="0"/>
              <a:t>27/02/2019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3060-ABF0-48A0-871E-9909EC28C2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408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0A02-8204-49E9-A965-977547979AEB}" type="datetimeFigureOut">
              <a:rPr lang="es-VE" smtClean="0"/>
              <a:t>27/02/2019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3060-ABF0-48A0-871E-9909EC28C2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6154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0A02-8204-49E9-A965-977547979AEB}" type="datetimeFigureOut">
              <a:rPr lang="es-VE" smtClean="0"/>
              <a:t>27/02/2019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3060-ABF0-48A0-871E-9909EC28C2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1263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0A02-8204-49E9-A965-977547979AEB}" type="datetimeFigureOut">
              <a:rPr lang="es-VE" smtClean="0"/>
              <a:t>27/02/2019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3060-ABF0-48A0-871E-9909EC28C2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39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0A02-8204-49E9-A965-977547979AEB}" type="datetimeFigureOut">
              <a:rPr lang="es-VE" smtClean="0"/>
              <a:t>27/02/2019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3060-ABF0-48A0-871E-9909EC28C2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386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0A02-8204-49E9-A965-977547979AEB}" type="datetimeFigureOut">
              <a:rPr lang="es-VE" smtClean="0"/>
              <a:t>27/02/2019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3060-ABF0-48A0-871E-9909EC28C2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1083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0A02-8204-49E9-A965-977547979AEB}" type="datetimeFigureOut">
              <a:rPr lang="es-VE" smtClean="0"/>
              <a:t>27/02/2019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3060-ABF0-48A0-871E-9909EC28C2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0982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0A02-8204-49E9-A965-977547979AEB}" type="datetimeFigureOut">
              <a:rPr lang="es-VE" smtClean="0"/>
              <a:t>27/02/2019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3060-ABF0-48A0-871E-9909EC28C2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577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F0A02-8204-49E9-A965-977547979AEB}" type="datetimeFigureOut">
              <a:rPr lang="es-VE" smtClean="0"/>
              <a:t>27/02/2019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F3060-ABF0-48A0-871E-9909EC28C2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8588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845858" y="2151531"/>
            <a:ext cx="47917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b="1" dirty="0" smtClean="0">
                <a:solidFill>
                  <a:srgbClr val="0070C0"/>
                </a:solidFill>
              </a:rPr>
              <a:t>RESUMEN DEL </a:t>
            </a:r>
            <a:r>
              <a:rPr lang="es-VE" sz="3200" b="1" dirty="0" smtClean="0">
                <a:solidFill>
                  <a:srgbClr val="E37A07"/>
                </a:solidFill>
              </a:rPr>
              <a:t>GLOSARIO </a:t>
            </a:r>
            <a:r>
              <a:rPr lang="es-VE" sz="3200" b="1" dirty="0" smtClean="0">
                <a:solidFill>
                  <a:srgbClr val="0070C0"/>
                </a:solidFill>
              </a:rPr>
              <a:t>LLAMADAS TELEFÓNICAS</a:t>
            </a:r>
            <a:endParaRPr lang="es-VE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6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9646" y="94130"/>
            <a:ext cx="432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rgbClr val="0070C0"/>
                </a:solidFill>
              </a:rPr>
              <a:t>LLAMADAS TELEFÓNICAS </a:t>
            </a:r>
            <a:r>
              <a:rPr lang="es-VE" b="1" dirty="0" smtClean="0">
                <a:solidFill>
                  <a:srgbClr val="E37A07"/>
                </a:solidFill>
              </a:rPr>
              <a:t>ATENDIDAS</a:t>
            </a:r>
          </a:p>
          <a:p>
            <a:pPr algn="ctr"/>
            <a:r>
              <a:rPr lang="es-VE" b="1" dirty="0" smtClean="0">
                <a:solidFill>
                  <a:srgbClr val="E37A07"/>
                </a:solidFill>
              </a:rPr>
              <a:t>EMERGENCIA</a:t>
            </a:r>
          </a:p>
          <a:p>
            <a:pPr algn="ctr"/>
            <a:r>
              <a:rPr lang="es-VE" b="1" dirty="0" smtClean="0">
                <a:solidFill>
                  <a:srgbClr val="0070C0"/>
                </a:solidFill>
              </a:rPr>
              <a:t>ENERO 2019</a:t>
            </a:r>
            <a:endParaRPr lang="es-VE" b="1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8" y="1099454"/>
            <a:ext cx="11288808" cy="57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2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45858" y="2151531"/>
            <a:ext cx="4707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b="1" dirty="0" smtClean="0">
                <a:solidFill>
                  <a:srgbClr val="0070C0"/>
                </a:solidFill>
              </a:rPr>
              <a:t>LLAMADAS TELEFÓNICAS </a:t>
            </a:r>
            <a:r>
              <a:rPr lang="es-VE" sz="3200" b="1" dirty="0" smtClean="0">
                <a:solidFill>
                  <a:srgbClr val="E37A07"/>
                </a:solidFill>
              </a:rPr>
              <a:t>ABANDONADAS</a:t>
            </a:r>
          </a:p>
          <a:p>
            <a:pPr algn="ctr"/>
            <a:r>
              <a:rPr lang="es-VE" sz="3200" b="1" dirty="0" smtClean="0">
                <a:solidFill>
                  <a:srgbClr val="0070C0"/>
                </a:solidFill>
              </a:rPr>
              <a:t>ENERO 2019</a:t>
            </a:r>
            <a:endParaRPr lang="es-VE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6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31023" y="132928"/>
            <a:ext cx="432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rgbClr val="0070C0"/>
                </a:solidFill>
              </a:rPr>
              <a:t>LLAMADAS TELEFÓNICAS </a:t>
            </a:r>
            <a:r>
              <a:rPr lang="es-VE" b="1" dirty="0" smtClean="0">
                <a:solidFill>
                  <a:srgbClr val="E37A07"/>
                </a:solidFill>
              </a:rPr>
              <a:t>ABANDONADAS</a:t>
            </a:r>
          </a:p>
          <a:p>
            <a:pPr algn="ctr"/>
            <a:r>
              <a:rPr lang="es-VE" b="1" dirty="0" smtClean="0">
                <a:solidFill>
                  <a:srgbClr val="E37A07"/>
                </a:solidFill>
              </a:rPr>
              <a:t>POR TIPO DE COLA</a:t>
            </a:r>
          </a:p>
          <a:p>
            <a:pPr algn="ctr"/>
            <a:r>
              <a:rPr lang="es-VE" b="1" dirty="0" smtClean="0">
                <a:solidFill>
                  <a:srgbClr val="0070C0"/>
                </a:solidFill>
              </a:rPr>
              <a:t>ENERO 2019</a:t>
            </a:r>
            <a:endParaRPr lang="es-VE" b="1" dirty="0">
              <a:solidFill>
                <a:srgbClr val="0070C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86" y="3251156"/>
            <a:ext cx="1041628" cy="3556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86" y="3403556"/>
            <a:ext cx="1041628" cy="355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216" y="1810358"/>
            <a:ext cx="9114310" cy="35420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11" y="-25444"/>
            <a:ext cx="2947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3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86" y="3251156"/>
            <a:ext cx="1041628" cy="3556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86" y="3403556"/>
            <a:ext cx="1041628" cy="3556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131"/>
            <a:ext cx="3886200" cy="673486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210" y="123131"/>
            <a:ext cx="3583579" cy="43736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799" y="123578"/>
            <a:ext cx="3714755" cy="66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7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86" y="3251156"/>
            <a:ext cx="1041628" cy="3556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86" y="3403556"/>
            <a:ext cx="1041628" cy="3556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124" y="0"/>
            <a:ext cx="3877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8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31023" y="0"/>
            <a:ext cx="432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rgbClr val="0070C0"/>
                </a:solidFill>
              </a:rPr>
              <a:t>LLAMADAS TELEFÓNICAS </a:t>
            </a:r>
            <a:r>
              <a:rPr lang="es-VE" b="1" dirty="0" smtClean="0">
                <a:solidFill>
                  <a:srgbClr val="E37A07"/>
                </a:solidFill>
              </a:rPr>
              <a:t>ABANDONADAS</a:t>
            </a:r>
          </a:p>
          <a:p>
            <a:pPr algn="ctr"/>
            <a:r>
              <a:rPr lang="es-VE" b="1" dirty="0" smtClean="0">
                <a:solidFill>
                  <a:srgbClr val="E37A07"/>
                </a:solidFill>
              </a:rPr>
              <a:t>A.P.S.</a:t>
            </a:r>
          </a:p>
          <a:p>
            <a:pPr algn="ctr"/>
            <a:r>
              <a:rPr lang="es-VE" b="1" dirty="0" smtClean="0">
                <a:solidFill>
                  <a:srgbClr val="0070C0"/>
                </a:solidFill>
              </a:rPr>
              <a:t>ENERO 2019</a:t>
            </a:r>
            <a:endParaRPr lang="es-VE" b="1" dirty="0">
              <a:solidFill>
                <a:srgbClr val="0070C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86" y="3251156"/>
            <a:ext cx="1041628" cy="3556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86" y="3403556"/>
            <a:ext cx="1041628" cy="3556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45" y="923330"/>
            <a:ext cx="10621108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8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9646" y="94130"/>
            <a:ext cx="432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rgbClr val="0070C0"/>
                </a:solidFill>
              </a:rPr>
              <a:t>LLAMADAS TELEFÓNICAS </a:t>
            </a:r>
            <a:r>
              <a:rPr lang="es-VE" b="1" dirty="0" smtClean="0">
                <a:solidFill>
                  <a:srgbClr val="E37A07"/>
                </a:solidFill>
              </a:rPr>
              <a:t>ABANDONADAS</a:t>
            </a:r>
          </a:p>
          <a:p>
            <a:pPr algn="ctr"/>
            <a:r>
              <a:rPr lang="es-VE" b="1" dirty="0" smtClean="0">
                <a:solidFill>
                  <a:srgbClr val="E37A07"/>
                </a:solidFill>
              </a:rPr>
              <a:t>AMD</a:t>
            </a:r>
          </a:p>
          <a:p>
            <a:pPr algn="ctr"/>
            <a:r>
              <a:rPr lang="es-VE" b="1" dirty="0" smtClean="0">
                <a:solidFill>
                  <a:srgbClr val="0070C0"/>
                </a:solidFill>
              </a:rPr>
              <a:t>ENERO 2019</a:t>
            </a:r>
            <a:endParaRPr lang="es-VE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032"/>
            <a:ext cx="12192000" cy="53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5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9646" y="94130"/>
            <a:ext cx="432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rgbClr val="0070C0"/>
                </a:solidFill>
              </a:rPr>
              <a:t>LLAMADAS TELEFÓNICAS </a:t>
            </a:r>
            <a:r>
              <a:rPr lang="es-VE" b="1" dirty="0" smtClean="0">
                <a:solidFill>
                  <a:srgbClr val="E37A07"/>
                </a:solidFill>
              </a:rPr>
              <a:t>ABANDONADAS</a:t>
            </a:r>
          </a:p>
          <a:p>
            <a:pPr algn="ctr"/>
            <a:r>
              <a:rPr lang="es-VE" b="1" dirty="0" smtClean="0">
                <a:solidFill>
                  <a:srgbClr val="E37A07"/>
                </a:solidFill>
              </a:rPr>
              <a:t>AMERGENCIA</a:t>
            </a:r>
          </a:p>
          <a:p>
            <a:pPr algn="ctr"/>
            <a:r>
              <a:rPr lang="es-VE" b="1" dirty="0" smtClean="0">
                <a:solidFill>
                  <a:srgbClr val="0070C0"/>
                </a:solidFill>
              </a:rPr>
              <a:t>ENERO 2019</a:t>
            </a:r>
            <a:endParaRPr lang="es-VE" b="1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2" y="1153139"/>
            <a:ext cx="11521440" cy="57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7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9646" y="94130"/>
            <a:ext cx="432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rgbClr val="0070C0"/>
                </a:solidFill>
              </a:rPr>
              <a:t>LLAMADAS TELEFÓNICAS </a:t>
            </a:r>
            <a:r>
              <a:rPr lang="es-VE" b="1" dirty="0" smtClean="0">
                <a:solidFill>
                  <a:srgbClr val="E37A07"/>
                </a:solidFill>
              </a:rPr>
              <a:t>ABANDONADAS</a:t>
            </a:r>
          </a:p>
          <a:p>
            <a:pPr algn="ctr"/>
            <a:r>
              <a:rPr lang="es-VE" b="1" dirty="0" smtClean="0">
                <a:solidFill>
                  <a:srgbClr val="E37A07"/>
                </a:solidFill>
              </a:rPr>
              <a:t>A.P.S. + AMD + EMERGENCIA</a:t>
            </a:r>
          </a:p>
          <a:p>
            <a:pPr algn="ctr"/>
            <a:r>
              <a:rPr lang="es-VE" b="1" dirty="0" smtClean="0">
                <a:solidFill>
                  <a:srgbClr val="0070C0"/>
                </a:solidFill>
              </a:rPr>
              <a:t>ENERO 2019</a:t>
            </a:r>
            <a:endParaRPr lang="es-VE" b="1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58" y="1140508"/>
            <a:ext cx="11208327" cy="57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7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314518" y="3039178"/>
            <a:ext cx="572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b="1" dirty="0" smtClean="0">
                <a:solidFill>
                  <a:srgbClr val="0070C0"/>
                </a:solidFill>
              </a:rPr>
              <a:t>LLAMADAS TELEFÓNICAS </a:t>
            </a:r>
            <a:r>
              <a:rPr lang="es-VE" sz="3200" b="1" dirty="0" smtClean="0">
                <a:solidFill>
                  <a:srgbClr val="E37A07"/>
                </a:solidFill>
              </a:rPr>
              <a:t>ABANDONADAS Vs. ATENDIDAS</a:t>
            </a:r>
          </a:p>
          <a:p>
            <a:pPr algn="ctr"/>
            <a:r>
              <a:rPr lang="es-VE" sz="3200" b="1" dirty="0" smtClean="0">
                <a:solidFill>
                  <a:srgbClr val="0070C0"/>
                </a:solidFill>
              </a:rPr>
              <a:t>ENERO 2019</a:t>
            </a:r>
            <a:endParaRPr lang="es-VE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8" y="1408177"/>
            <a:ext cx="11543534" cy="493783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261549" y="274320"/>
            <a:ext cx="400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solidFill>
                  <a:srgbClr val="E37A07"/>
                </a:solidFill>
              </a:rPr>
              <a:t>GLOSARIO LLAMADAS TELEFÓNICAS</a:t>
            </a:r>
            <a:endParaRPr lang="es-VE" sz="2000" b="1" dirty="0">
              <a:solidFill>
                <a:srgbClr val="E37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9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69" y="957263"/>
            <a:ext cx="9188162" cy="39433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404"/>
            <a:ext cx="3629891" cy="68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0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26346" cy="6858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135" y="1036776"/>
            <a:ext cx="8974192" cy="38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2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9" y="0"/>
            <a:ext cx="3759799" cy="6858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46" y="1170432"/>
            <a:ext cx="8856456" cy="380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74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59799" cy="6858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76" y="1228800"/>
            <a:ext cx="8592624" cy="36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6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73" y="0"/>
            <a:ext cx="6998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6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86" y="1476275"/>
            <a:ext cx="10775367" cy="494139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325696" y="207393"/>
            <a:ext cx="549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 smtClean="0">
                <a:solidFill>
                  <a:srgbClr val="0070C0"/>
                </a:solidFill>
              </a:rPr>
              <a:t>LLAMADAS TELEFÓNICAS </a:t>
            </a:r>
            <a:r>
              <a:rPr lang="es-VE" sz="2400" b="1" dirty="0" smtClean="0">
                <a:solidFill>
                  <a:srgbClr val="E37A07"/>
                </a:solidFill>
              </a:rPr>
              <a:t>ENTRANTES</a:t>
            </a:r>
          </a:p>
          <a:p>
            <a:pPr algn="ctr"/>
            <a:r>
              <a:rPr lang="es-VE" sz="2400" b="1" dirty="0" smtClean="0">
                <a:solidFill>
                  <a:srgbClr val="0070C0"/>
                </a:solidFill>
              </a:rPr>
              <a:t>ENERO 2019</a:t>
            </a:r>
            <a:endParaRPr lang="es-V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13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39978" y="2303734"/>
            <a:ext cx="6601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b="1" dirty="0" smtClean="0">
                <a:solidFill>
                  <a:srgbClr val="0070C0"/>
                </a:solidFill>
              </a:rPr>
              <a:t>LLAMADAS TELEFÓNICAS ENTRANTES</a:t>
            </a:r>
          </a:p>
          <a:p>
            <a:pPr algn="ctr"/>
            <a:r>
              <a:rPr lang="es-VE" sz="3200" b="1" dirty="0" smtClean="0">
                <a:solidFill>
                  <a:srgbClr val="0070C0"/>
                </a:solidFill>
              </a:rPr>
              <a:t> </a:t>
            </a:r>
            <a:r>
              <a:rPr lang="es-VE" sz="3200" b="1" dirty="0" smtClean="0">
                <a:solidFill>
                  <a:srgbClr val="E37A07"/>
                </a:solidFill>
              </a:rPr>
              <a:t>RANGOS DE ESPERA</a:t>
            </a:r>
          </a:p>
          <a:p>
            <a:pPr algn="ctr"/>
            <a:r>
              <a:rPr lang="es-VE" sz="3200" b="1" dirty="0" smtClean="0">
                <a:solidFill>
                  <a:srgbClr val="0070C0"/>
                </a:solidFill>
              </a:rPr>
              <a:t>ENERO 2019</a:t>
            </a:r>
            <a:endParaRPr lang="es-VE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5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03003"/>
            <a:ext cx="12192000" cy="520888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114184" y="123986"/>
            <a:ext cx="596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 smtClean="0">
                <a:solidFill>
                  <a:srgbClr val="0070C0"/>
                </a:solidFill>
              </a:rPr>
              <a:t>LLAMADAS </a:t>
            </a:r>
            <a:r>
              <a:rPr lang="es-VE" sz="2400" b="1" dirty="0" smtClean="0">
                <a:solidFill>
                  <a:srgbClr val="E37A07"/>
                </a:solidFill>
              </a:rPr>
              <a:t>ENTRANTES</a:t>
            </a:r>
          </a:p>
          <a:p>
            <a:pPr algn="ctr"/>
            <a:r>
              <a:rPr lang="es-VE" sz="2400" b="1" dirty="0" smtClean="0">
                <a:solidFill>
                  <a:srgbClr val="0070C0"/>
                </a:solidFill>
              </a:rPr>
              <a:t>RANGOS DE ESPERA CLASIFICACIÓN </a:t>
            </a:r>
            <a:r>
              <a:rPr lang="es-VE" sz="2400" b="1" dirty="0" smtClean="0">
                <a:solidFill>
                  <a:srgbClr val="E37A07"/>
                </a:solidFill>
              </a:rPr>
              <a:t>PARA SU</a:t>
            </a:r>
            <a:endParaRPr lang="es-VE" sz="2400" b="1" dirty="0">
              <a:solidFill>
                <a:srgbClr val="E37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68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80585" y="154983"/>
            <a:ext cx="946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 smtClean="0">
                <a:solidFill>
                  <a:srgbClr val="0070C0"/>
                </a:solidFill>
              </a:rPr>
              <a:t>LLAMADAS TELEFÓNICAS </a:t>
            </a:r>
            <a:r>
              <a:rPr lang="es-VE" sz="2400" b="1" dirty="0" smtClean="0">
                <a:solidFill>
                  <a:srgbClr val="E37A07"/>
                </a:solidFill>
              </a:rPr>
              <a:t>ATENDIDAS</a:t>
            </a:r>
            <a:r>
              <a:rPr lang="es-VE" sz="2400" b="1" dirty="0" smtClean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es-VE" sz="2400" b="1" dirty="0" smtClean="0">
                <a:solidFill>
                  <a:srgbClr val="E37A07"/>
                </a:solidFill>
              </a:rPr>
              <a:t>RANGOS DE ESPERA </a:t>
            </a:r>
            <a:r>
              <a:rPr lang="es-VE" sz="2400" b="1" dirty="0" smtClean="0">
                <a:solidFill>
                  <a:srgbClr val="0070C0"/>
                </a:solidFill>
              </a:rPr>
              <a:t>SEGÚN CLASIFICACIÓN</a:t>
            </a:r>
            <a:r>
              <a:rPr lang="es-VE" sz="2400" b="1" dirty="0" smtClean="0">
                <a:solidFill>
                  <a:srgbClr val="E37A07"/>
                </a:solidFill>
              </a:rPr>
              <a:t> ESTÁNDAR INTERNACIONAL</a:t>
            </a:r>
            <a:endParaRPr lang="es-VE" sz="2400" b="1" dirty="0">
              <a:solidFill>
                <a:srgbClr val="E37A0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328"/>
            <a:ext cx="11907284" cy="404068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19406" y="5862195"/>
            <a:ext cx="5687878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s-VE" dirty="0" smtClean="0"/>
              <a:t>En el segundo cuadro se aprecian el número de llamadas de duración 0 y las de duración mayor a 0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076095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546446" y="157061"/>
            <a:ext cx="525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 smtClean="0">
                <a:solidFill>
                  <a:srgbClr val="0070C0"/>
                </a:solidFill>
              </a:rPr>
              <a:t>LLAMADAS TELEFÓNICAS </a:t>
            </a:r>
            <a:r>
              <a:rPr lang="es-VE" sz="2400" b="1" dirty="0" smtClean="0">
                <a:solidFill>
                  <a:srgbClr val="E37A07"/>
                </a:solidFill>
              </a:rPr>
              <a:t>ENTRANTES RANGOS DE ESPERA</a:t>
            </a:r>
            <a:endParaRPr lang="es-VE" sz="2400" b="1" dirty="0">
              <a:solidFill>
                <a:srgbClr val="E37A07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326"/>
            <a:ext cx="12016833" cy="438257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193365" y="6133173"/>
            <a:ext cx="7230795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s-VE" dirty="0" smtClean="0"/>
              <a:t>El tiempo de espera de las llamadas abandonadas representa el tiempo  que estuvo en espera el cliente antes de colgar la llamada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41375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536"/>
            <a:ext cx="12192000" cy="59364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518" y="161521"/>
            <a:ext cx="4102964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42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312984" y="98474"/>
            <a:ext cx="9566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 smtClean="0">
                <a:solidFill>
                  <a:srgbClr val="0070C0"/>
                </a:solidFill>
              </a:rPr>
              <a:t>LLAMADAS TELEFÓNICAS </a:t>
            </a:r>
            <a:r>
              <a:rPr lang="es-VE" sz="2400" b="1" dirty="0" smtClean="0">
                <a:solidFill>
                  <a:srgbClr val="E37A07"/>
                </a:solidFill>
              </a:rPr>
              <a:t>ENTRANTES</a:t>
            </a:r>
            <a:r>
              <a:rPr lang="es-VE" sz="2400" b="1" dirty="0" smtClean="0">
                <a:solidFill>
                  <a:srgbClr val="0070C0"/>
                </a:solidFill>
              </a:rPr>
              <a:t> EN CALL CENTER HMO SERVISALUD </a:t>
            </a:r>
            <a:r>
              <a:rPr lang="es-VE" sz="2400" b="1" dirty="0" smtClean="0">
                <a:solidFill>
                  <a:srgbClr val="E37A07"/>
                </a:solidFill>
              </a:rPr>
              <a:t>RESUMEN</a:t>
            </a:r>
          </a:p>
          <a:p>
            <a:pPr algn="ctr"/>
            <a:r>
              <a:rPr lang="es-VE" sz="2400" b="1" dirty="0" smtClean="0">
                <a:solidFill>
                  <a:srgbClr val="0070C0"/>
                </a:solidFill>
              </a:rPr>
              <a:t>ENERO 2019</a:t>
            </a:r>
            <a:endParaRPr lang="es-VE" sz="2400" b="1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047"/>
            <a:ext cx="12192000" cy="355912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0" y="5696098"/>
            <a:ext cx="7301132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rgbClr val="E37A07"/>
                </a:solidFill>
              </a:rPr>
              <a:t>El nivel de servicio </a:t>
            </a:r>
            <a:r>
              <a:rPr lang="es-VE" dirty="0" smtClean="0"/>
              <a:t>aquí obtenido corresponde a la consideración del umbral internacional bajo el cual una llamada atendida por el agente antes de los 20 segundos se considera un servicio satisfactorio.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13160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35160" y="248644"/>
            <a:ext cx="1039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 smtClean="0">
                <a:solidFill>
                  <a:srgbClr val="0070C0"/>
                </a:solidFill>
              </a:rPr>
              <a:t>LLAMADAS TELEFÓNICAS </a:t>
            </a:r>
            <a:r>
              <a:rPr lang="es-VE" sz="2400" b="1" dirty="0" smtClean="0">
                <a:solidFill>
                  <a:srgbClr val="E37A07"/>
                </a:solidFill>
              </a:rPr>
              <a:t>ENTRANTES </a:t>
            </a:r>
            <a:r>
              <a:rPr lang="es-VE" sz="2400" b="1" dirty="0" smtClean="0">
                <a:solidFill>
                  <a:srgbClr val="0070C0"/>
                </a:solidFill>
              </a:rPr>
              <a:t>CALL CENTER HMO SERVISALUD  </a:t>
            </a:r>
            <a:endParaRPr lang="es-VE" sz="2400" b="1" dirty="0">
              <a:solidFill>
                <a:srgbClr val="E37A07"/>
              </a:solidFill>
            </a:endParaRPr>
          </a:p>
          <a:p>
            <a:pPr algn="ctr"/>
            <a:r>
              <a:rPr lang="es-VE" sz="2400" b="1" dirty="0" smtClean="0">
                <a:solidFill>
                  <a:srgbClr val="E37A07"/>
                </a:solidFill>
              </a:rPr>
              <a:t>NIVEL DE ATENCIÓN, ABANDONO Y SERVICIO</a:t>
            </a:r>
          </a:p>
          <a:p>
            <a:pPr algn="ctr"/>
            <a:r>
              <a:rPr lang="es-VE" sz="2400" b="1" dirty="0" smtClean="0">
                <a:solidFill>
                  <a:srgbClr val="0070C0"/>
                </a:solidFill>
              </a:rPr>
              <a:t>ENERO 2019</a:t>
            </a:r>
            <a:endParaRPr lang="es-VE" sz="2400" b="1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16592" y="5570806"/>
            <a:ext cx="6808762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 nivel de servicio de  86 / 20 significa que el 86 % de las llamadas entrantes fueron atendidas dentro de 20 segundos</a:t>
            </a:r>
            <a:endParaRPr lang="es-V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247"/>
            <a:ext cx="12266344" cy="21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56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0" y="5842337"/>
            <a:ext cx="12192000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 colas  </a:t>
            </a:r>
            <a:r>
              <a:rPr lang="es-VE" sz="2000" b="1" dirty="0">
                <a:solidFill>
                  <a:srgbClr val="E37A07"/>
                </a:solidFill>
              </a:rPr>
              <a:t>APS + AMD + </a:t>
            </a:r>
            <a:r>
              <a:rPr lang="es-VE" sz="2000" b="1" dirty="0" smtClean="0">
                <a:solidFill>
                  <a:srgbClr val="E37A07"/>
                </a:solidFill>
              </a:rPr>
              <a:t>EMERGENCIA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arrojaron para las </a:t>
            </a:r>
            <a:r>
              <a:rPr lang="es-VE" sz="2000" b="1" dirty="0" smtClean="0">
                <a:solidFill>
                  <a:srgbClr val="E37A07"/>
                </a:solidFill>
              </a:rPr>
              <a:t>llamadas atendidas en el mes analizado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s-VE" sz="2000" b="1" dirty="0" smtClean="0">
                <a:solidFill>
                  <a:srgbClr val="E37A07"/>
                </a:solidFill>
              </a:rPr>
              <a:t>Un total de duración de 676,44 horas</a:t>
            </a:r>
            <a:r>
              <a:rPr lang="es-VE" sz="2000" b="1" dirty="0" smtClean="0">
                <a:solidFill>
                  <a:srgbClr val="C00000"/>
                </a:solidFill>
              </a:rPr>
              <a:t> 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una </a:t>
            </a:r>
            <a:r>
              <a:rPr lang="es-VE" sz="2000" b="1" dirty="0" smtClean="0">
                <a:solidFill>
                  <a:srgbClr val="E37A07"/>
                </a:solidFill>
              </a:rPr>
              <a:t>duración promedio de 279,4 segundos por llamada atendida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equivalente a una duración promedio de </a:t>
            </a:r>
            <a:r>
              <a:rPr lang="es-VE" sz="2000" b="1" dirty="0" smtClean="0">
                <a:solidFill>
                  <a:srgbClr val="E37A07"/>
                </a:solidFill>
              </a:rPr>
              <a:t>4,66 minutos por llamada atendida.</a:t>
            </a:r>
            <a:endParaRPr lang="es-VE" sz="2000" b="1" dirty="0">
              <a:solidFill>
                <a:srgbClr val="E37A07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35159" y="177206"/>
            <a:ext cx="1039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solidFill>
                  <a:srgbClr val="0070C0"/>
                </a:solidFill>
              </a:rPr>
              <a:t>LLAMADAS TELEFÓNICAS </a:t>
            </a:r>
            <a:r>
              <a:rPr lang="es-VE" sz="2000" b="1" dirty="0" smtClean="0">
                <a:solidFill>
                  <a:srgbClr val="E37A07"/>
                </a:solidFill>
              </a:rPr>
              <a:t>ATENDIDAS </a:t>
            </a:r>
            <a:r>
              <a:rPr lang="es-VE" sz="2000" b="1" dirty="0" smtClean="0">
                <a:solidFill>
                  <a:srgbClr val="0070C0"/>
                </a:solidFill>
              </a:rPr>
              <a:t>CALL CENTER HMO SERVISALUD  </a:t>
            </a:r>
            <a:endParaRPr lang="es-VE" sz="2000" b="1" dirty="0">
              <a:solidFill>
                <a:srgbClr val="E37A07"/>
              </a:solidFill>
            </a:endParaRPr>
          </a:p>
          <a:p>
            <a:pPr algn="ctr"/>
            <a:r>
              <a:rPr lang="es-VE" sz="2000" b="1" dirty="0" smtClean="0">
                <a:solidFill>
                  <a:srgbClr val="E37A07"/>
                </a:solidFill>
              </a:rPr>
              <a:t>CANTIDAD, DURACIÓN Y TMO</a:t>
            </a:r>
          </a:p>
          <a:p>
            <a:pPr algn="ctr"/>
            <a:r>
              <a:rPr lang="es-VE" sz="2000" b="1" dirty="0" smtClean="0">
                <a:solidFill>
                  <a:srgbClr val="0070C0"/>
                </a:solidFill>
              </a:rPr>
              <a:t>ENERO 2019</a:t>
            </a:r>
            <a:endParaRPr lang="es-VE" sz="2000" b="1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40" y="1358390"/>
            <a:ext cx="6021119" cy="41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30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35159" y="177206"/>
            <a:ext cx="1039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solidFill>
                  <a:srgbClr val="0070C0"/>
                </a:solidFill>
              </a:rPr>
              <a:t>LLAMADAS TELEFÓNICAS </a:t>
            </a:r>
            <a:r>
              <a:rPr lang="es-VE" sz="2000" b="1" dirty="0" smtClean="0">
                <a:solidFill>
                  <a:srgbClr val="E37A07"/>
                </a:solidFill>
              </a:rPr>
              <a:t>ATENDIDAS </a:t>
            </a:r>
            <a:r>
              <a:rPr lang="es-VE" sz="2000" b="1" dirty="0" smtClean="0">
                <a:solidFill>
                  <a:srgbClr val="0070C0"/>
                </a:solidFill>
              </a:rPr>
              <a:t>CALL CENTER HMO SERVISALUD  </a:t>
            </a:r>
            <a:endParaRPr lang="es-VE" sz="2000" b="1" dirty="0">
              <a:solidFill>
                <a:srgbClr val="E37A07"/>
              </a:solidFill>
            </a:endParaRPr>
          </a:p>
          <a:p>
            <a:pPr algn="ctr"/>
            <a:r>
              <a:rPr lang="es-VE" sz="2000" b="1" dirty="0" smtClean="0">
                <a:solidFill>
                  <a:srgbClr val="E37A07"/>
                </a:solidFill>
              </a:rPr>
              <a:t>CANTIDAD, DURACIÓN Y TMO</a:t>
            </a:r>
          </a:p>
          <a:p>
            <a:pPr algn="ctr"/>
            <a:r>
              <a:rPr lang="es-VE" sz="2000" b="1" dirty="0" smtClean="0">
                <a:solidFill>
                  <a:srgbClr val="0070C0"/>
                </a:solidFill>
              </a:rPr>
              <a:t>ENERO 2019</a:t>
            </a:r>
            <a:endParaRPr lang="es-VE" sz="2000" b="1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61" y="1408001"/>
            <a:ext cx="6889077" cy="404199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0" y="5842337"/>
            <a:ext cx="12192000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cola  </a:t>
            </a:r>
            <a:r>
              <a:rPr lang="es-VE" sz="2000" b="1" dirty="0">
                <a:solidFill>
                  <a:srgbClr val="E37A07"/>
                </a:solidFill>
              </a:rPr>
              <a:t>APS 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arrojó para las </a:t>
            </a:r>
            <a:r>
              <a:rPr lang="es-VE" sz="2000" b="1" dirty="0" smtClean="0">
                <a:solidFill>
                  <a:srgbClr val="E37A07"/>
                </a:solidFill>
              </a:rPr>
              <a:t>llamadas atendidas en el mes analizado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s-VE" sz="2000" b="1" dirty="0" smtClean="0">
                <a:solidFill>
                  <a:srgbClr val="E37A07"/>
                </a:solidFill>
              </a:rPr>
              <a:t>Un total de duración de 343,16 horas</a:t>
            </a:r>
            <a:r>
              <a:rPr lang="es-VE" sz="2000" b="1" dirty="0" smtClean="0">
                <a:solidFill>
                  <a:srgbClr val="C00000"/>
                </a:solidFill>
              </a:rPr>
              <a:t> 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una </a:t>
            </a:r>
            <a:r>
              <a:rPr lang="es-VE" sz="2000" b="1" dirty="0" smtClean="0">
                <a:solidFill>
                  <a:srgbClr val="E37A07"/>
                </a:solidFill>
              </a:rPr>
              <a:t>duración promedio de 475,2 segundos por llamada atendida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equivalente a una duración promedio de </a:t>
            </a:r>
            <a:r>
              <a:rPr lang="es-VE" sz="2000" b="1" dirty="0" smtClean="0">
                <a:solidFill>
                  <a:srgbClr val="E37A07"/>
                </a:solidFill>
              </a:rPr>
              <a:t>7,92 minutos por llamada atendida.</a:t>
            </a:r>
            <a:endParaRPr lang="es-VE" sz="2000" b="1" dirty="0">
              <a:solidFill>
                <a:srgbClr val="E37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0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35159" y="177206"/>
            <a:ext cx="1039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solidFill>
                  <a:srgbClr val="0070C0"/>
                </a:solidFill>
              </a:rPr>
              <a:t>LLAMADAS TELEFÓNICAS </a:t>
            </a:r>
            <a:r>
              <a:rPr lang="es-VE" sz="2000" b="1" dirty="0" smtClean="0">
                <a:solidFill>
                  <a:srgbClr val="E37A07"/>
                </a:solidFill>
              </a:rPr>
              <a:t>ATENDIDAS </a:t>
            </a:r>
            <a:r>
              <a:rPr lang="es-VE" sz="2000" b="1" dirty="0" smtClean="0">
                <a:solidFill>
                  <a:srgbClr val="0070C0"/>
                </a:solidFill>
              </a:rPr>
              <a:t>CALL CENTER HMO SERVISALUD  </a:t>
            </a:r>
            <a:endParaRPr lang="es-VE" sz="2000" b="1" dirty="0">
              <a:solidFill>
                <a:srgbClr val="E37A07"/>
              </a:solidFill>
            </a:endParaRPr>
          </a:p>
          <a:p>
            <a:pPr algn="ctr"/>
            <a:r>
              <a:rPr lang="es-VE" sz="2000" b="1" dirty="0" smtClean="0">
                <a:solidFill>
                  <a:srgbClr val="E37A07"/>
                </a:solidFill>
              </a:rPr>
              <a:t>CANTIDAD, DURACIÓN Y TMO</a:t>
            </a:r>
          </a:p>
          <a:p>
            <a:pPr algn="ctr"/>
            <a:r>
              <a:rPr lang="es-VE" sz="2000" b="1" dirty="0" smtClean="0">
                <a:solidFill>
                  <a:srgbClr val="0070C0"/>
                </a:solidFill>
              </a:rPr>
              <a:t>ENERO 2019</a:t>
            </a:r>
            <a:endParaRPr lang="es-VE" sz="20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1" y="1446993"/>
            <a:ext cx="6021119" cy="414121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0" y="5842337"/>
            <a:ext cx="12192000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cola  </a:t>
            </a:r>
            <a:r>
              <a:rPr lang="es-VE" sz="2000" b="1" dirty="0" smtClean="0">
                <a:solidFill>
                  <a:srgbClr val="E37A07"/>
                </a:solidFill>
              </a:rPr>
              <a:t>AMD 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arrojó para las </a:t>
            </a:r>
            <a:r>
              <a:rPr lang="es-VE" sz="2000" b="1" dirty="0" smtClean="0">
                <a:solidFill>
                  <a:srgbClr val="E37A07"/>
                </a:solidFill>
              </a:rPr>
              <a:t>llamadas atendidas en el mes analizado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s-VE" sz="2000" b="1" dirty="0" smtClean="0">
                <a:solidFill>
                  <a:srgbClr val="E37A07"/>
                </a:solidFill>
              </a:rPr>
              <a:t>Un total de duración de 61,67 horas</a:t>
            </a:r>
            <a:r>
              <a:rPr lang="es-VE" sz="2000" b="1" dirty="0" smtClean="0">
                <a:solidFill>
                  <a:srgbClr val="C00000"/>
                </a:solidFill>
              </a:rPr>
              <a:t> 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una </a:t>
            </a:r>
            <a:r>
              <a:rPr lang="es-VE" sz="2000" b="1" dirty="0" smtClean="0">
                <a:solidFill>
                  <a:srgbClr val="E37A07"/>
                </a:solidFill>
              </a:rPr>
              <a:t>duración promedio de 229,6 segundos por llamada atendida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equivalente a una duración promedio de </a:t>
            </a:r>
            <a:r>
              <a:rPr lang="es-VE" sz="2000" b="1" dirty="0" smtClean="0">
                <a:solidFill>
                  <a:srgbClr val="E37A07"/>
                </a:solidFill>
              </a:rPr>
              <a:t>3,83 minutos por llamada atendida.</a:t>
            </a:r>
            <a:endParaRPr lang="es-VE" sz="2000" b="1" dirty="0">
              <a:solidFill>
                <a:srgbClr val="E37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93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35159" y="177206"/>
            <a:ext cx="1039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solidFill>
                  <a:srgbClr val="0070C0"/>
                </a:solidFill>
              </a:rPr>
              <a:t>LLAMADAS TELEFÓNICAS </a:t>
            </a:r>
            <a:r>
              <a:rPr lang="es-VE" sz="2000" b="1" dirty="0" smtClean="0">
                <a:solidFill>
                  <a:srgbClr val="E37A07"/>
                </a:solidFill>
              </a:rPr>
              <a:t>ATENDIDAS </a:t>
            </a:r>
            <a:r>
              <a:rPr lang="es-VE" sz="2000" b="1" dirty="0" smtClean="0">
                <a:solidFill>
                  <a:srgbClr val="0070C0"/>
                </a:solidFill>
              </a:rPr>
              <a:t>CALL CENTER HMO SERVISALUD  </a:t>
            </a:r>
            <a:endParaRPr lang="es-VE" sz="2000" b="1" dirty="0">
              <a:solidFill>
                <a:srgbClr val="E37A07"/>
              </a:solidFill>
            </a:endParaRPr>
          </a:p>
          <a:p>
            <a:pPr algn="ctr"/>
            <a:r>
              <a:rPr lang="es-VE" sz="2000" b="1" dirty="0" smtClean="0">
                <a:solidFill>
                  <a:srgbClr val="E37A07"/>
                </a:solidFill>
              </a:rPr>
              <a:t>CANTIDAD, DURACIÓN Y TMO</a:t>
            </a:r>
          </a:p>
          <a:p>
            <a:pPr algn="ctr"/>
            <a:r>
              <a:rPr lang="es-VE" sz="2000" b="1" dirty="0" smtClean="0">
                <a:solidFill>
                  <a:srgbClr val="0070C0"/>
                </a:solidFill>
              </a:rPr>
              <a:t>ENERO 2019</a:t>
            </a:r>
            <a:endParaRPr lang="es-VE" sz="2000" b="1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1" y="1389843"/>
            <a:ext cx="6021119" cy="41412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0" y="5842337"/>
            <a:ext cx="12192000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cola  </a:t>
            </a:r>
            <a:r>
              <a:rPr lang="es-VE" sz="2000" b="1" dirty="0" smtClean="0">
                <a:solidFill>
                  <a:srgbClr val="E37A07"/>
                </a:solidFill>
              </a:rPr>
              <a:t>EMERGENCIA 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arrojó para las </a:t>
            </a:r>
            <a:r>
              <a:rPr lang="es-VE" sz="2000" b="1" dirty="0" smtClean="0">
                <a:solidFill>
                  <a:srgbClr val="E37A07"/>
                </a:solidFill>
              </a:rPr>
              <a:t>llamadas atendidas en el mes analizado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s-VE" sz="2000" b="1" dirty="0" smtClean="0">
                <a:solidFill>
                  <a:srgbClr val="E37A07"/>
                </a:solidFill>
              </a:rPr>
              <a:t>Un total de duración de 271,61 horas</a:t>
            </a:r>
            <a:r>
              <a:rPr lang="es-VE" sz="2000" b="1" dirty="0" smtClean="0">
                <a:solidFill>
                  <a:srgbClr val="C00000"/>
                </a:solidFill>
              </a:rPr>
              <a:t> 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una </a:t>
            </a:r>
            <a:r>
              <a:rPr lang="es-VE" sz="2000" b="1" dirty="0" smtClean="0">
                <a:solidFill>
                  <a:srgbClr val="E37A07"/>
                </a:solidFill>
              </a:rPr>
              <a:t>duración promedio de 189,9 segundos por llamada atendida</a:t>
            </a:r>
            <a:r>
              <a:rPr lang="es-V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equivalente a una duración promedio de </a:t>
            </a:r>
            <a:r>
              <a:rPr lang="es-VE" sz="2000" b="1" dirty="0" smtClean="0">
                <a:solidFill>
                  <a:srgbClr val="E37A07"/>
                </a:solidFill>
              </a:rPr>
              <a:t>3,16 minutos por llamada atendida.</a:t>
            </a:r>
            <a:endParaRPr lang="es-VE" sz="2000" b="1" dirty="0">
              <a:solidFill>
                <a:srgbClr val="E37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60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897986" y="31519"/>
            <a:ext cx="1039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solidFill>
                  <a:srgbClr val="E37A07"/>
                </a:solidFill>
              </a:rPr>
              <a:t>RESUMEN</a:t>
            </a:r>
            <a:r>
              <a:rPr lang="es-VE" sz="2000" b="1" dirty="0" smtClean="0">
                <a:solidFill>
                  <a:srgbClr val="0070C0"/>
                </a:solidFill>
              </a:rPr>
              <a:t> LLAMADAS TELEFÓNICAS </a:t>
            </a:r>
            <a:r>
              <a:rPr lang="es-VE" sz="2000" b="1" dirty="0" smtClean="0">
                <a:solidFill>
                  <a:srgbClr val="E37A07"/>
                </a:solidFill>
              </a:rPr>
              <a:t>ENTRANTES</a:t>
            </a:r>
            <a:r>
              <a:rPr lang="es-VE" sz="2000" b="1" dirty="0" smtClean="0">
                <a:solidFill>
                  <a:srgbClr val="0070C0"/>
                </a:solidFill>
              </a:rPr>
              <a:t> CALL CENTER HMO SERVISALUD  </a:t>
            </a:r>
            <a:endParaRPr lang="es-VE" sz="2000" b="1" dirty="0">
              <a:solidFill>
                <a:srgbClr val="E37A07"/>
              </a:solidFill>
            </a:endParaRPr>
          </a:p>
          <a:p>
            <a:pPr algn="ctr"/>
            <a:r>
              <a:rPr lang="es-VE" sz="2000" b="1" dirty="0" smtClean="0">
                <a:solidFill>
                  <a:srgbClr val="0070C0"/>
                </a:solidFill>
              </a:rPr>
              <a:t>ENERO 2019</a:t>
            </a:r>
            <a:endParaRPr lang="es-VE" sz="20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21" y="905309"/>
            <a:ext cx="8354549" cy="35413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75" y="5389159"/>
            <a:ext cx="10004039" cy="146884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0" y="4688072"/>
            <a:ext cx="1219199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 </a:t>
            </a:r>
            <a:r>
              <a:rPr lang="es-VE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NIVEL general DE </a:t>
            </a: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 86 / 20 significa que el 86 % de las llamadas entrantes fueron atendidas dentro de 20 segundos</a:t>
            </a:r>
            <a:endParaRPr lang="es-V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5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845858" y="2151531"/>
            <a:ext cx="4791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b="1" dirty="0" smtClean="0">
                <a:solidFill>
                  <a:srgbClr val="0070C0"/>
                </a:solidFill>
              </a:rPr>
              <a:t>LLAMADAS TELEFÓNICAS </a:t>
            </a:r>
            <a:r>
              <a:rPr lang="es-VE" sz="3200" b="1" dirty="0" smtClean="0">
                <a:solidFill>
                  <a:srgbClr val="E37A07"/>
                </a:solidFill>
              </a:rPr>
              <a:t>ATENDIDAS</a:t>
            </a:r>
          </a:p>
          <a:p>
            <a:pPr algn="ctr"/>
            <a:r>
              <a:rPr lang="es-VE" sz="3200" b="1" dirty="0" smtClean="0">
                <a:solidFill>
                  <a:srgbClr val="0070C0"/>
                </a:solidFill>
              </a:rPr>
              <a:t>ENERO 2019</a:t>
            </a:r>
            <a:endParaRPr lang="es-VE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2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659" y="1190002"/>
            <a:ext cx="8509258" cy="411046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47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6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" y="806659"/>
            <a:ext cx="3314789" cy="46605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77" y="806659"/>
            <a:ext cx="4155141" cy="600947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276" y="806659"/>
            <a:ext cx="4041888" cy="58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8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50" y="155132"/>
            <a:ext cx="4560034" cy="659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9646" y="94130"/>
            <a:ext cx="432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rgbClr val="0070C0"/>
                </a:solidFill>
              </a:rPr>
              <a:t>LLAMADAS TELEFÓNICAS </a:t>
            </a:r>
            <a:r>
              <a:rPr lang="es-VE" b="1" dirty="0" smtClean="0">
                <a:solidFill>
                  <a:srgbClr val="E37A07"/>
                </a:solidFill>
              </a:rPr>
              <a:t>ATENDIDAS</a:t>
            </a:r>
          </a:p>
          <a:p>
            <a:pPr algn="ctr"/>
            <a:r>
              <a:rPr lang="es-VE" b="1" dirty="0" smtClean="0">
                <a:solidFill>
                  <a:srgbClr val="E37A07"/>
                </a:solidFill>
              </a:rPr>
              <a:t>A.P.S.</a:t>
            </a:r>
          </a:p>
          <a:p>
            <a:pPr algn="ctr"/>
            <a:r>
              <a:rPr lang="es-VE" b="1" dirty="0" smtClean="0">
                <a:solidFill>
                  <a:srgbClr val="0070C0"/>
                </a:solidFill>
              </a:rPr>
              <a:t>ENERO 2019</a:t>
            </a:r>
            <a:endParaRPr lang="es-VE" b="1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98" y="1196788"/>
            <a:ext cx="9630848" cy="56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9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1071248"/>
            <a:ext cx="10945321" cy="578675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751729" y="147918"/>
            <a:ext cx="432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>
                <a:solidFill>
                  <a:srgbClr val="0070C0"/>
                </a:solidFill>
              </a:rPr>
              <a:t>LLAMADAS TELEFÓNICAS </a:t>
            </a:r>
            <a:r>
              <a:rPr lang="es-VE" b="1" dirty="0" smtClean="0">
                <a:solidFill>
                  <a:srgbClr val="E37A07"/>
                </a:solidFill>
              </a:rPr>
              <a:t>ATENDIDAS</a:t>
            </a:r>
          </a:p>
          <a:p>
            <a:pPr algn="ctr"/>
            <a:r>
              <a:rPr lang="es-VE" b="1" dirty="0" smtClean="0">
                <a:solidFill>
                  <a:srgbClr val="E37A07"/>
                </a:solidFill>
              </a:rPr>
              <a:t>AMD</a:t>
            </a:r>
          </a:p>
          <a:p>
            <a:pPr algn="ctr"/>
            <a:r>
              <a:rPr lang="es-VE" b="1" dirty="0" smtClean="0">
                <a:solidFill>
                  <a:srgbClr val="0070C0"/>
                </a:solidFill>
              </a:rPr>
              <a:t>ENERO 2019</a:t>
            </a:r>
            <a:endParaRPr lang="es-V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66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512</Words>
  <Application>Microsoft Office PowerPoint</Application>
  <PresentationFormat>Panorámica</PresentationFormat>
  <Paragraphs>74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Marinela Dugarte Lobo</dc:creator>
  <cp:lastModifiedBy>Marinela Dugarte Lobo</cp:lastModifiedBy>
  <cp:revision>205</cp:revision>
  <dcterms:created xsi:type="dcterms:W3CDTF">2019-02-05T22:33:05Z</dcterms:created>
  <dcterms:modified xsi:type="dcterms:W3CDTF">2019-02-27T12:23:23Z</dcterms:modified>
</cp:coreProperties>
</file>