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95" r:id="rId2"/>
  </p:sldMasterIdLst>
  <p:notesMasterIdLst>
    <p:notesMasterId r:id="rId33"/>
  </p:notesMasterIdLst>
  <p:handoutMasterIdLst>
    <p:handoutMasterId r:id="rId34"/>
  </p:handoutMasterIdLst>
  <p:sldIdLst>
    <p:sldId id="796" r:id="rId3"/>
    <p:sldId id="435" r:id="rId4"/>
    <p:sldId id="588" r:id="rId5"/>
    <p:sldId id="762" r:id="rId6"/>
    <p:sldId id="794" r:id="rId7"/>
    <p:sldId id="795" r:id="rId8"/>
    <p:sldId id="763" r:id="rId9"/>
    <p:sldId id="793" r:id="rId10"/>
    <p:sldId id="764" r:id="rId11"/>
    <p:sldId id="765" r:id="rId12"/>
    <p:sldId id="825" r:id="rId13"/>
    <p:sldId id="851" r:id="rId14"/>
    <p:sldId id="852" r:id="rId15"/>
    <p:sldId id="853" r:id="rId16"/>
    <p:sldId id="843" r:id="rId17"/>
    <p:sldId id="844" r:id="rId18"/>
    <p:sldId id="845" r:id="rId19"/>
    <p:sldId id="846" r:id="rId20"/>
    <p:sldId id="847" r:id="rId21"/>
    <p:sldId id="848" r:id="rId22"/>
    <p:sldId id="849" r:id="rId23"/>
    <p:sldId id="774" r:id="rId24"/>
    <p:sldId id="786" r:id="rId25"/>
    <p:sldId id="787" r:id="rId26"/>
    <p:sldId id="788" r:id="rId27"/>
    <p:sldId id="854" r:id="rId28"/>
    <p:sldId id="855" r:id="rId29"/>
    <p:sldId id="770" r:id="rId30"/>
    <p:sldId id="771" r:id="rId31"/>
    <p:sldId id="77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8E7"/>
    <a:srgbClr val="FFEAB6"/>
    <a:srgbClr val="FFFFCC"/>
    <a:srgbClr val="CC99FF"/>
    <a:srgbClr val="CCCCFF"/>
    <a:srgbClr val="00153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0" autoAdjust="0"/>
    <p:restoredTop sz="98894" autoAdjust="0"/>
  </p:normalViewPr>
  <p:slideViewPr>
    <p:cSldViewPr showGuides="1">
      <p:cViewPr varScale="1">
        <p:scale>
          <a:sx n="91" d="100"/>
          <a:sy n="91" d="100"/>
        </p:scale>
        <p:origin x="-680" y="-112"/>
      </p:cViewPr>
      <p:guideLst>
        <p:guide orient="horz" pos="432"/>
        <p:guide pos="22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2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Estruturas de Dados Avançadas • 2011.2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17/10/2011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76A12F7-8E39-4A51-8A53-24CAA545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98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Estruturas de Dados Avançadas • 2011.2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17/10/2011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5A45F15-2506-4FAC-B289-E0E9A06F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889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Estruturas de Dados Avançadas • 2011.2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07-127D-43F4-B680-9E8B571B93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Estruturas de Dados Avançadas • 2011.2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45F15-2506-4FAC-B289-E0E9A06F1E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09700"/>
            <a:ext cx="8077200" cy="4038600"/>
          </a:xfrm>
          <a:noFill/>
          <a:ln>
            <a:noFill/>
          </a:ln>
          <a:effectLst/>
        </p:spPr>
        <p:txBody>
          <a:bodyPr tIns="0" bIns="0" anchor="ctr">
            <a:noAutofit/>
          </a:bodyPr>
          <a:lstStyle>
            <a:lvl1pPr algn="ctr">
              <a:defRPr sz="8800" b="1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AAF4D81-E3DB-4E7D-95B3-EF28D7721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E5DD-21D3-4E9E-93F4-8F67D1660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09700"/>
            <a:ext cx="8077200" cy="4038600"/>
          </a:xfrm>
          <a:noFill/>
          <a:ln>
            <a:noFill/>
          </a:ln>
          <a:effectLst/>
        </p:spPr>
        <p:txBody>
          <a:bodyPr tIns="0" bIns="0" anchor="ctr">
            <a:noAutofit/>
          </a:bodyPr>
          <a:lstStyle>
            <a:lvl1pPr algn="ctr">
              <a:defRPr sz="8800" b="1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DC17BCD-6F6D-4130-9451-A3F1EB39526E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 sz="3200">
                <a:solidFill>
                  <a:schemeClr val="bg1"/>
                </a:solidFill>
                <a:latin typeface="Lucida Sans" pitchFamily="34" charset="0"/>
              </a:defRPr>
            </a:lvl1pPr>
            <a:lvl2pPr marL="804863" indent="-347663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tabLst>
                <a:tab pos="804863" algn="l"/>
                <a:tab pos="1371600" algn="l"/>
              </a:tabLst>
              <a:defRPr sz="2800">
                <a:solidFill>
                  <a:schemeClr val="bg1">
                    <a:lumMod val="65000"/>
                    <a:lumOff val="35000"/>
                  </a:schemeClr>
                </a:solidFill>
                <a:latin typeface="Lucida Sans" pitchFamily="34" charset="0"/>
              </a:defRPr>
            </a:lvl2pPr>
            <a:lvl3pPr>
              <a:defRPr sz="2400">
                <a:latin typeface="Lucida Sans" pitchFamily="34" charset="0"/>
              </a:defRPr>
            </a:lvl3pPr>
            <a:lvl4pPr>
              <a:defRPr sz="1600">
                <a:latin typeface="Lucida Sans" pitchFamily="34" charset="0"/>
              </a:defRPr>
            </a:lvl4pPr>
            <a:lvl5pPr>
              <a:defRPr sz="1400">
                <a:latin typeface="Lucida Sans" pitchFamily="34" charset="0"/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E0D3-59A5-4107-846B-88730C9363A2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17/10/2011</a:t>
            </a:r>
            <a:endParaRPr lang="pt-BR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© 2011 DI, PUC-Rio • Estruturas de Dados Avançadas • 2011.2</a:t>
            </a:r>
            <a:endParaRPr lang="pt-BR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C34119D9-D065-419A-904B-12E32988726D}" type="slidenum">
              <a:rPr lang="pt-BR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AE1B8-497D-49EF-8B3B-3321D30D6A9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 userDrawn="1"/>
        </p:nvCxnSpPr>
        <p:spPr>
          <a:xfrm>
            <a:off x="457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/>
          <p:cNvCxnSpPr/>
          <p:nvPr userDrawn="1"/>
        </p:nvCxnSpPr>
        <p:spPr>
          <a:xfrm>
            <a:off x="4648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4"/>
          <p:cNvCxnSpPr/>
          <p:nvPr userDrawn="1"/>
        </p:nvCxnSpPr>
        <p:spPr>
          <a:xfrm>
            <a:off x="457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>
            <a:off x="4648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1"/>
            <a:ext cx="3659188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371601"/>
            <a:ext cx="3657600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ED355-CCD5-4F41-9A5E-99E4B95095AE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DF268-086B-4B2C-8EE5-11B03CF5C857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617F7-EAF3-4259-ACEF-3EC77EB6A2FC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A8FC7-9744-4DFE-96B1-B19BB6E60DE3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tx1">
              <a:lumMod val="95000"/>
              <a:lumOff val="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smtClean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736A7-186F-4C4D-BCB4-8028B2556386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 sz="3200">
                <a:solidFill>
                  <a:schemeClr val="bg1"/>
                </a:solidFill>
                <a:latin typeface="Lucida Sans" pitchFamily="34" charset="0"/>
              </a:defRPr>
            </a:lvl1pPr>
            <a:lvl2pPr marL="804863" indent="-347663">
              <a:buClr>
                <a:schemeClr val="accent2">
                  <a:lumMod val="50000"/>
                </a:schemeClr>
              </a:buClr>
              <a:buFont typeface="Wingdings" pitchFamily="2" charset="2"/>
              <a:buNone/>
              <a:tabLst>
                <a:tab pos="804863" algn="l"/>
                <a:tab pos="1371600" algn="l"/>
              </a:tabLst>
              <a:defRPr sz="2800">
                <a:solidFill>
                  <a:schemeClr val="bg1">
                    <a:lumMod val="65000"/>
                    <a:lumOff val="35000"/>
                  </a:schemeClr>
                </a:solidFill>
                <a:latin typeface="Lucida Sans" pitchFamily="34" charset="0"/>
              </a:defRPr>
            </a:lvl2pPr>
            <a:lvl3pPr>
              <a:defRPr sz="2400">
                <a:latin typeface="Lucida Sans" pitchFamily="34" charset="0"/>
              </a:defRPr>
            </a:lvl3pPr>
            <a:lvl4pPr>
              <a:defRPr sz="1600">
                <a:latin typeface="Lucida Sans" pitchFamily="34" charset="0"/>
              </a:defRPr>
            </a:lvl4pPr>
            <a:lvl5pPr>
              <a:defRPr sz="1400">
                <a:latin typeface="Lucida Sans" pitchFamily="34" charset="0"/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31FA5-A749-4930-AF57-CFB233E6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>
                <a:solidFill>
                  <a:srgbClr val="FFFFFF">
                    <a:lumMod val="50000"/>
                  </a:srgbClr>
                </a:solidFill>
              </a:rPr>
              <a:t>© 2011 DI, PUC-Rio • Estruturas de Dados Avançadas • 2011.2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B796-75C3-4E74-9FB5-4EB9AB621190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ASSABRC"/>
          <p:cNvPicPr>
            <a:picLocks noChangeAspect="1" noChangeArrowheads="1"/>
          </p:cNvPicPr>
          <p:nvPr/>
        </p:nvPicPr>
        <p:blipFill>
          <a:blip r:embed="rId2" cstate="print"/>
          <a:srcRect r="-12239" b="-21397"/>
          <a:stretch>
            <a:fillRect/>
          </a:stretch>
        </p:blipFill>
        <p:spPr bwMode="auto">
          <a:xfrm>
            <a:off x="8459788" y="150813"/>
            <a:ext cx="684212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dirty="0" smtClean="0">
                <a:solidFill>
                  <a:srgbClr val="FFFFFF">
                    <a:lumMod val="50000"/>
                  </a:srgbClr>
                </a:solidFill>
              </a:rPr>
              <a:t>© 2012 DI, PUC-Rio • Estruturas de Dados Avançadas • 2012.1</a:t>
            </a: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BF67D4-AA57-4916-996C-FC830F7E74F3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9" name="Picture 2" descr="C:\Users\sim\Sync\PUC\logos\logo_di.wmf"/>
          <p:cNvPicPr>
            <a:picLocks noChangeAspect="1" noChangeArrowheads="1"/>
          </p:cNvPicPr>
          <p:nvPr userDrawn="1"/>
        </p:nvPicPr>
        <p:blipFill>
          <a:blip r:embed="rId3" cstate="print"/>
          <a:srcRect r="80109" b="6517"/>
          <a:stretch>
            <a:fillRect/>
          </a:stretch>
        </p:blipFill>
        <p:spPr bwMode="auto">
          <a:xfrm>
            <a:off x="152400" y="228600"/>
            <a:ext cx="5937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A760BB2-1CAF-4370-BFED-248CD241E1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67C20-D53C-4938-9A81-51AFA9830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648200" y="17526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648200" y="5486400"/>
            <a:ext cx="40386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049" y="1371601"/>
            <a:ext cx="4051339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1"/>
            <a:ext cx="4038600" cy="381000"/>
          </a:xfrm>
        </p:spPr>
        <p:txBody>
          <a:bodyPr lIns="146304" anchor="ctr">
            <a:noAutofit/>
          </a:bodyPr>
          <a:lstStyle>
            <a:lvl1pPr marL="0" indent="0" algn="l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chemeClr val="bg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58E20-9A5A-4B33-82FF-31A540B76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9C730-DE67-4EB6-81D2-D3CAB3CB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7298-B290-4B7C-B544-E2DCD171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21434-9EB0-471A-A037-AC6663E68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/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tx1">
              <a:lumMod val="95000"/>
              <a:lumOff val="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smtClean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FA997-0659-420E-8918-98DD5914E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rIns="4572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77000"/>
            <a:ext cx="11430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77000"/>
            <a:ext cx="6777038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t-BR" smtClean="0"/>
              <a:t>© 2011 DI, PUC-Rio • Estruturas de Dados Avançadas • 2011.2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D116E3-4D25-4431-B2A0-AEC52A964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5" r:id="rId2"/>
    <p:sldLayoutId id="2147483791" r:id="rId3"/>
    <p:sldLayoutId id="2147483786" r:id="rId4"/>
    <p:sldLayoutId id="2147483792" r:id="rId5"/>
    <p:sldLayoutId id="2147483787" r:id="rId6"/>
    <p:sldLayoutId id="2147483788" r:id="rId7"/>
    <p:sldLayoutId id="2147483793" r:id="rId8"/>
    <p:sldLayoutId id="2147483794" r:id="rId9"/>
    <p:sldLayoutId id="2147483789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7F7F7F"/>
          </a:solidFill>
          <a:latin typeface="Lucida San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9pPr>
      <a:extLst/>
    </p:titleStyle>
    <p:bodyStyle>
      <a:lvl1pPr algn="l" rtl="0" fontAlgn="base">
        <a:lnSpc>
          <a:spcPct val="120000"/>
        </a:lnSpc>
        <a:spcBef>
          <a:spcPts val="9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tabLst>
          <a:tab pos="457200" algn="l"/>
          <a:tab pos="914400" algn="l"/>
          <a:tab pos="1371600" algn="l"/>
        </a:tabLst>
        <a:defRPr sz="3200" kern="1200">
          <a:solidFill>
            <a:schemeClr val="bg1"/>
          </a:solidFill>
          <a:latin typeface="Lucida Sans" pitchFamily="34" charset="0"/>
          <a:ea typeface="+mn-ea"/>
          <a:cs typeface="+mn-cs"/>
        </a:defRPr>
      </a:lvl1pPr>
      <a:lvl2pPr marL="457200" algn="l" rtl="0" fontAlgn="base">
        <a:lnSpc>
          <a:spcPct val="120000"/>
        </a:lnSpc>
        <a:spcBef>
          <a:spcPts val="300"/>
        </a:spcBef>
        <a:spcAft>
          <a:spcPts val="600"/>
        </a:spcAft>
        <a:buClr>
          <a:schemeClr val="accent2"/>
        </a:buClr>
        <a:buSzPct val="90000"/>
        <a:buFont typeface="Wingdings" pitchFamily="2" charset="2"/>
        <a:tabLst>
          <a:tab pos="914400" algn="l"/>
          <a:tab pos="1371600" algn="l"/>
        </a:tabLst>
        <a:defRPr sz="2800" kern="1200">
          <a:solidFill>
            <a:srgbClr val="7F7F7F"/>
          </a:solidFill>
          <a:latin typeface="Lucida Sans" pitchFamily="34" charset="0"/>
          <a:ea typeface="+mn-ea"/>
          <a:cs typeface="+mn-cs"/>
        </a:defRPr>
      </a:lvl2pPr>
      <a:lvl3pPr marL="9144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ED95A2"/>
        </a:buClr>
        <a:buFont typeface="Arial" charset="0"/>
        <a:tabLst>
          <a:tab pos="1371600" algn="l"/>
        </a:tabLst>
        <a:defRPr sz="24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3pPr>
      <a:lvl4pPr marL="121602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3D1A4"/>
        </a:buClr>
        <a:buFont typeface="Arial" charset="0"/>
        <a:defRPr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4pPr>
      <a:lvl5pPr marL="142557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DC85"/>
        </a:buClr>
        <a:buFont typeface="Wingdings 3" pitchFamily="18" charset="2"/>
        <a:defRPr lang="en-US"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rIns="4572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77000"/>
            <a:ext cx="11430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  <a:cs typeface="+mn-cs"/>
              </a:rPr>
              <a:t>17/10/2011</a:t>
            </a:r>
            <a:endParaRPr lang="en-US">
              <a:solidFill>
                <a:srgbClr val="FFFFFF">
                  <a:lumMod val="50000"/>
                </a:srgbClr>
              </a:solidFill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77000"/>
            <a:ext cx="6777038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pt-BR" dirty="0" smtClean="0">
                <a:solidFill>
                  <a:srgbClr val="FFFFFF">
                    <a:lumMod val="50000"/>
                  </a:srgbClr>
                </a:solidFill>
                <a:cs typeface="+mn-cs"/>
              </a:rPr>
              <a:t>© 2012 DI, PUC-Rio • Estruturas de Dados Avançadas • 2012.1</a:t>
            </a:r>
            <a:endParaRPr lang="en-US" dirty="0">
              <a:solidFill>
                <a:srgbClr val="FFFFFF">
                  <a:lumMod val="50000"/>
                </a:srgbClr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90F38A8-88CA-41C9-BE5E-36DF14A4322F}" type="slidenum">
              <a:rPr lang="en-US">
                <a:solidFill>
                  <a:srgbClr val="FFFFFF">
                    <a:lumMod val="50000"/>
                  </a:srgbClr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7F7F7F"/>
          </a:solidFill>
          <a:latin typeface="Lucida San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F7F7F"/>
          </a:solidFill>
          <a:latin typeface="Lucida Sans" pitchFamily="34" charset="0"/>
        </a:defRPr>
      </a:lvl9pPr>
      <a:extLst/>
    </p:titleStyle>
    <p:bodyStyle>
      <a:lvl1pPr algn="l" rtl="0" fontAlgn="base">
        <a:lnSpc>
          <a:spcPct val="120000"/>
        </a:lnSpc>
        <a:spcBef>
          <a:spcPts val="9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tabLst>
          <a:tab pos="457200" algn="l"/>
          <a:tab pos="914400" algn="l"/>
          <a:tab pos="1371600" algn="l"/>
        </a:tabLst>
        <a:defRPr sz="3200" kern="1200">
          <a:solidFill>
            <a:schemeClr val="bg1"/>
          </a:solidFill>
          <a:latin typeface="Lucida Sans" pitchFamily="34" charset="0"/>
          <a:ea typeface="+mn-ea"/>
          <a:cs typeface="+mn-cs"/>
        </a:defRPr>
      </a:lvl1pPr>
      <a:lvl2pPr marL="457200" algn="l" rtl="0" fontAlgn="base">
        <a:lnSpc>
          <a:spcPct val="120000"/>
        </a:lnSpc>
        <a:spcBef>
          <a:spcPts val="300"/>
        </a:spcBef>
        <a:spcAft>
          <a:spcPts val="600"/>
        </a:spcAft>
        <a:buClr>
          <a:schemeClr val="accent2"/>
        </a:buClr>
        <a:buSzPct val="90000"/>
        <a:buFont typeface="Wingdings" pitchFamily="2" charset="2"/>
        <a:tabLst>
          <a:tab pos="914400" algn="l"/>
          <a:tab pos="1371600" algn="l"/>
        </a:tabLst>
        <a:defRPr sz="2800" kern="1200">
          <a:solidFill>
            <a:srgbClr val="7F7F7F"/>
          </a:solidFill>
          <a:latin typeface="Lucida Sans" pitchFamily="34" charset="0"/>
          <a:ea typeface="+mn-ea"/>
          <a:cs typeface="+mn-cs"/>
        </a:defRPr>
      </a:lvl2pPr>
      <a:lvl3pPr marL="9144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ED95A2"/>
        </a:buClr>
        <a:buFont typeface="Arial" charset="0"/>
        <a:tabLst>
          <a:tab pos="1371600" algn="l"/>
        </a:tabLst>
        <a:defRPr sz="24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3pPr>
      <a:lvl4pPr marL="121602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A3D1A4"/>
        </a:buClr>
        <a:buFont typeface="Arial" charset="0"/>
        <a:defRPr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4pPr>
      <a:lvl5pPr marL="1425575" indent="-18256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DC85"/>
        </a:buClr>
        <a:buFont typeface="Wingdings 3" pitchFamily="18" charset="2"/>
        <a:defRPr lang="en-US" sz="2000" kern="1200">
          <a:solidFill>
            <a:srgbClr val="000000"/>
          </a:solidFill>
          <a:latin typeface="Lucida Sans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INF 1010</a:t>
            </a:r>
            <a:br>
              <a:rPr lang="pt-BR" dirty="0" smtClean="0"/>
            </a:br>
            <a:r>
              <a:rPr lang="pt-BR" dirty="0" smtClean="0"/>
              <a:t>Estruturas de Dados Avançadas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848600" cy="1752600"/>
          </a:xfrm>
        </p:spPr>
        <p:txBody>
          <a:bodyPr>
            <a:norm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4121150" algn="l"/>
              </a:tabLst>
            </a:pPr>
            <a:r>
              <a:rPr lang="pt-BR" sz="2400" dirty="0"/>
              <a:t>Árvores </a:t>
            </a:r>
            <a:r>
              <a:rPr lang="pt-BR" sz="2400" dirty="0" smtClean="0"/>
              <a:t>B</a:t>
            </a:r>
            <a:endParaRPr lang="pt-BR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18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err="1" smtClean="0"/>
              <a:t>seja</a:t>
            </a:r>
            <a:r>
              <a:rPr lang="en-US" sz="1800" dirty="0" smtClean="0"/>
              <a:t> p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a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</a:t>
            </a:r>
            <a:r>
              <a:rPr lang="en-US" sz="1800" dirty="0" err="1" smtClean="0"/>
              <a:t>onde</a:t>
            </a:r>
            <a:r>
              <a:rPr lang="en-US" sz="1800" dirty="0" smtClean="0"/>
              <a:t> x </a:t>
            </a:r>
            <a:r>
              <a:rPr lang="en-US" sz="1800" dirty="0" err="1" smtClean="0"/>
              <a:t>deverá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inserido</a:t>
            </a:r>
            <a:endParaRPr lang="en-US" sz="1800" dirty="0" smtClean="0"/>
          </a:p>
          <a:p>
            <a:pPr lvl="1" fontAlgn="auto">
              <a:defRPr/>
            </a:pPr>
            <a:r>
              <a:rPr lang="en-US" sz="1800" dirty="0" smtClean="0"/>
              <a:t>se p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tiver</a:t>
            </a:r>
            <a:r>
              <a:rPr lang="en-US" sz="1800" dirty="0" smtClean="0"/>
              <a:t> </a:t>
            </a:r>
            <a:r>
              <a:rPr lang="en-US" sz="1800" dirty="0" err="1" smtClean="0"/>
              <a:t>menos</a:t>
            </a:r>
            <a:r>
              <a:rPr lang="en-US" sz="1800" dirty="0" smtClean="0"/>
              <a:t> de m-1 </a:t>
            </a:r>
            <a:r>
              <a:rPr lang="en-US" sz="1800" dirty="0" err="1" smtClean="0"/>
              <a:t>elementos</a:t>
            </a:r>
            <a:endParaRPr lang="en-US" sz="1800" dirty="0" smtClean="0"/>
          </a:p>
          <a:p>
            <a:pPr marL="1371600" lvl="2" indent="-457200" fontAlgn="auto">
              <a:spcBef>
                <a:spcPts val="2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insere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p</a:t>
            </a:r>
            <a:r>
              <a:rPr lang="en-US" sz="1800" baseline="-25000" dirty="0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na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posição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adequada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fontAlgn="auto">
              <a:defRPr/>
            </a:pPr>
            <a:r>
              <a:rPr lang="en-US" sz="1800" dirty="0" smtClean="0"/>
              <a:t>se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p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já</a:t>
            </a:r>
            <a:r>
              <a:rPr lang="en-US" sz="1800" dirty="0" smtClean="0"/>
              <a:t> </a:t>
            </a:r>
            <a:r>
              <a:rPr lang="en-US" sz="1800" dirty="0" err="1" smtClean="0"/>
              <a:t>estiver</a:t>
            </a:r>
            <a:r>
              <a:rPr lang="en-US" sz="1800" dirty="0" smtClean="0"/>
              <a:t> </a:t>
            </a:r>
            <a:r>
              <a:rPr lang="en-US" sz="1800" dirty="0" err="1" smtClean="0"/>
              <a:t>lotada</a:t>
            </a:r>
            <a:r>
              <a:rPr lang="en-US" sz="1800" dirty="0" smtClean="0"/>
              <a:t>:</a:t>
            </a:r>
          </a:p>
          <a:p>
            <a:pPr marL="1371600" lvl="2" indent="-457200" fontAlgn="auto">
              <a:spcBef>
                <a:spcPts val="2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aloca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uma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nova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página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sz="1800" baseline="-25000" dirty="0" err="1" smtClean="0">
                <a:solidFill>
                  <a:schemeClr val="bg1">
                    <a:lumMod val="95000"/>
                  </a:schemeClr>
                </a:solidFill>
              </a:rPr>
              <a:t>k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 fontAlgn="auto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distribui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as m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chaves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da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seguinte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maneira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1717675" lvl="3" indent="-341313" fontAlgn="auto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sym typeface="Symbol"/>
              </a:rPr>
              <a:t>m/2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-1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menores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chaves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p</a:t>
            </a:r>
            <a:r>
              <a:rPr lang="en-US" sz="1800" baseline="-25000" dirty="0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7675" lvl="3" indent="-341313" fontAlgn="auto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sym typeface="Symbol"/>
              </a:rPr>
              <a:t>m-m/2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maiores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chaves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sz="1800" baseline="-25000" dirty="0" err="1" smtClean="0">
                <a:solidFill>
                  <a:schemeClr val="bg1">
                    <a:lumMod val="95000"/>
                  </a:schemeClr>
                </a:solidFill>
              </a:rPr>
              <a:t>k</a:t>
            </a:r>
            <a:endParaRPr lang="en-US" sz="1800" baseline="-25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7675" lvl="3" indent="-341313" fontAlgn="auto"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+mj-lt"/>
              <a:buAutoNum type="arabicPeriod"/>
              <a:defRPr/>
            </a:pP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insere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chave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mediana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em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sym typeface="Symbol"/>
              </a:rPr>
              <a:t>m/2 )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na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página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superior </a:t>
            </a:r>
            <a:b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(se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página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p</a:t>
            </a:r>
            <a:r>
              <a:rPr lang="en-US" sz="1800" baseline="-25000" dirty="0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for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raiz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cria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nova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raiz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com a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mediana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501523" indent="-341313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3400" dirty="0" smtClean="0"/>
          </a:p>
        </p:txBody>
      </p:sp>
      <p:grpSp>
        <p:nvGrpSpPr>
          <p:cNvPr id="13315" name="Group 20"/>
          <p:cNvGrpSpPr>
            <a:grpSpLocks/>
          </p:cNvGrpSpPr>
          <p:nvPr/>
        </p:nvGrpSpPr>
        <p:grpSpPr bwMode="auto">
          <a:xfrm>
            <a:off x="304800" y="6172200"/>
            <a:ext cx="1143000" cy="228600"/>
            <a:chOff x="5943600" y="152400"/>
            <a:chExt cx="914400" cy="228600"/>
          </a:xfrm>
        </p:grpSpPr>
        <p:sp>
          <p:nvSpPr>
            <p:cNvPr id="57" name="Rectangle 16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5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7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8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3316" name="Group 21"/>
          <p:cNvGrpSpPr>
            <a:grpSpLocks/>
          </p:cNvGrpSpPr>
          <p:nvPr/>
        </p:nvGrpSpPr>
        <p:grpSpPr bwMode="auto">
          <a:xfrm>
            <a:off x="1524000" y="6172200"/>
            <a:ext cx="1143000" cy="228600"/>
            <a:chOff x="5943600" y="152400"/>
            <a:chExt cx="914400" cy="228600"/>
          </a:xfrm>
        </p:grpSpPr>
        <p:sp>
          <p:nvSpPr>
            <p:cNvPr id="53" name="Rectangle 52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13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14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15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18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3317" name="Group 26"/>
          <p:cNvGrpSpPr>
            <a:grpSpLocks/>
          </p:cNvGrpSpPr>
          <p:nvPr/>
        </p:nvGrpSpPr>
        <p:grpSpPr bwMode="auto">
          <a:xfrm>
            <a:off x="2743200" y="6172200"/>
            <a:ext cx="1143000" cy="228600"/>
            <a:chOff x="5943600" y="152400"/>
            <a:chExt cx="914400" cy="228600"/>
          </a:xfrm>
        </p:grpSpPr>
        <p:sp>
          <p:nvSpPr>
            <p:cNvPr id="49" name="Rectangle 48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22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24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3318" name="Group 36"/>
          <p:cNvGrpSpPr>
            <a:grpSpLocks/>
          </p:cNvGrpSpPr>
          <p:nvPr/>
        </p:nvGrpSpPr>
        <p:grpSpPr bwMode="auto">
          <a:xfrm>
            <a:off x="4114800" y="6172200"/>
            <a:ext cx="1143000" cy="228600"/>
            <a:chOff x="5943600" y="152400"/>
            <a:chExt cx="914400" cy="228600"/>
          </a:xfrm>
        </p:grpSpPr>
        <p:sp>
          <p:nvSpPr>
            <p:cNvPr id="45" name="Rectangle 44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26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27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28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3319" name="Group 41"/>
          <p:cNvGrpSpPr>
            <a:grpSpLocks/>
          </p:cNvGrpSpPr>
          <p:nvPr/>
        </p:nvGrpSpPr>
        <p:grpSpPr bwMode="auto">
          <a:xfrm>
            <a:off x="5345113" y="6172200"/>
            <a:ext cx="1143000" cy="228600"/>
            <a:chOff x="5943600" y="152400"/>
            <a:chExt cx="914400" cy="228600"/>
          </a:xfrm>
        </p:grpSpPr>
        <p:sp>
          <p:nvSpPr>
            <p:cNvPr id="41" name="Rectangle 40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35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35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38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3320" name="Group 46"/>
          <p:cNvGrpSpPr>
            <a:grpSpLocks/>
          </p:cNvGrpSpPr>
          <p:nvPr/>
        </p:nvGrpSpPr>
        <p:grpSpPr bwMode="auto">
          <a:xfrm>
            <a:off x="6640513" y="6172200"/>
            <a:ext cx="1143000" cy="228600"/>
            <a:chOff x="5943600" y="152400"/>
            <a:chExt cx="914400" cy="228600"/>
          </a:xfrm>
        </p:grpSpPr>
        <p:sp>
          <p:nvSpPr>
            <p:cNvPr id="37" name="Rectangle 36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41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42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45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47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3321" name="Group 51"/>
          <p:cNvGrpSpPr>
            <a:grpSpLocks/>
          </p:cNvGrpSpPr>
          <p:nvPr/>
        </p:nvGrpSpPr>
        <p:grpSpPr bwMode="auto">
          <a:xfrm>
            <a:off x="1577975" y="5410200"/>
            <a:ext cx="1143000" cy="228600"/>
            <a:chOff x="5943600" y="152400"/>
            <a:chExt cx="914400" cy="228600"/>
          </a:xfrm>
        </p:grpSpPr>
        <p:sp>
          <p:nvSpPr>
            <p:cNvPr id="33" name="Rectangle 32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10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20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cxnSp>
        <p:nvCxnSpPr>
          <p:cNvPr id="15" name="Straight Arrow Connector 14"/>
          <p:cNvCxnSpPr>
            <a:stCxn id="33" idx="1"/>
          </p:cNvCxnSpPr>
          <p:nvPr/>
        </p:nvCxnSpPr>
        <p:spPr>
          <a:xfrm rot="10800000" flipV="1">
            <a:off x="447675" y="5524500"/>
            <a:ext cx="1130300" cy="6477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1"/>
            <a:endCxn id="53" idx="0"/>
          </p:cNvCxnSpPr>
          <p:nvPr/>
        </p:nvCxnSpPr>
        <p:spPr>
          <a:xfrm rot="10800000" flipV="1">
            <a:off x="1666875" y="5524500"/>
            <a:ext cx="196850" cy="6477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5" idx="1"/>
            <a:endCxn id="49" idx="0"/>
          </p:cNvCxnSpPr>
          <p:nvPr/>
        </p:nvCxnSpPr>
        <p:spPr>
          <a:xfrm rot="10800000" flipH="1" flipV="1">
            <a:off x="2149475" y="5524500"/>
            <a:ext cx="736600" cy="6477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5" name="Group 67"/>
          <p:cNvGrpSpPr>
            <a:grpSpLocks/>
          </p:cNvGrpSpPr>
          <p:nvPr/>
        </p:nvGrpSpPr>
        <p:grpSpPr bwMode="auto">
          <a:xfrm>
            <a:off x="5094288" y="5410200"/>
            <a:ext cx="1143000" cy="228600"/>
            <a:chOff x="5943600" y="152400"/>
            <a:chExt cx="914400" cy="228600"/>
          </a:xfrm>
        </p:grpSpPr>
        <p:sp>
          <p:nvSpPr>
            <p:cNvPr id="29" name="Rectangle 28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30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40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cxnSp>
        <p:nvCxnSpPr>
          <p:cNvPr id="19" name="Straight Arrow Connector 18"/>
          <p:cNvCxnSpPr>
            <a:stCxn id="29" idx="1"/>
            <a:endCxn id="45" idx="0"/>
          </p:cNvCxnSpPr>
          <p:nvPr/>
        </p:nvCxnSpPr>
        <p:spPr>
          <a:xfrm rot="10800000" flipV="1">
            <a:off x="4257675" y="5524500"/>
            <a:ext cx="836613" cy="6477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" idx="1"/>
            <a:endCxn id="41" idx="0"/>
          </p:cNvCxnSpPr>
          <p:nvPr/>
        </p:nvCxnSpPr>
        <p:spPr>
          <a:xfrm rot="10800000" flipH="1" flipV="1">
            <a:off x="5380038" y="5524500"/>
            <a:ext cx="107950" cy="6477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8" name="Group 84"/>
          <p:cNvGrpSpPr>
            <a:grpSpLocks/>
          </p:cNvGrpSpPr>
          <p:nvPr/>
        </p:nvGrpSpPr>
        <p:grpSpPr bwMode="auto">
          <a:xfrm>
            <a:off x="3635375" y="4876800"/>
            <a:ext cx="1143000" cy="228600"/>
            <a:chOff x="5943600" y="152400"/>
            <a:chExt cx="914400" cy="228600"/>
          </a:xfrm>
        </p:grpSpPr>
        <p:sp>
          <p:nvSpPr>
            <p:cNvPr id="25" name="Rectangle 24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25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cxnSp>
        <p:nvCxnSpPr>
          <p:cNvPr id="23" name="Straight Arrow Connector 22"/>
          <p:cNvCxnSpPr>
            <a:stCxn id="25" idx="1"/>
            <a:endCxn id="33" idx="0"/>
          </p:cNvCxnSpPr>
          <p:nvPr/>
        </p:nvCxnSpPr>
        <p:spPr>
          <a:xfrm rot="10800000" flipV="1">
            <a:off x="1720850" y="4991100"/>
            <a:ext cx="1914525" cy="4191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1"/>
            <a:endCxn id="29" idx="0"/>
          </p:cNvCxnSpPr>
          <p:nvPr/>
        </p:nvCxnSpPr>
        <p:spPr>
          <a:xfrm rot="10800000" flipH="1" flipV="1">
            <a:off x="3921125" y="4991100"/>
            <a:ext cx="1316038" cy="4191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25775" y="6172200"/>
            <a:ext cx="285750" cy="228600"/>
          </a:xfrm>
          <a:prstGeom prst="rect">
            <a:avLst/>
          </a:prstGeom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Árvore B de ordem m - inserção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A5936-B4DE-4337-9D94-01FCF44307C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2" name="Down Arrow Callout 61"/>
          <p:cNvSpPr/>
          <p:nvPr/>
        </p:nvSpPr>
        <p:spPr>
          <a:xfrm>
            <a:off x="1944688" y="5038725"/>
            <a:ext cx="381000" cy="304800"/>
          </a:xfrm>
          <a:prstGeom prst="down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sym typeface="Symbol"/>
              </a:rPr>
              <a:t>23</a:t>
            </a: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63" name="Down Arrow Callout 62"/>
          <p:cNvSpPr/>
          <p:nvPr/>
        </p:nvSpPr>
        <p:spPr>
          <a:xfrm>
            <a:off x="2847975" y="5791200"/>
            <a:ext cx="381000" cy="304800"/>
          </a:xfrm>
          <a:prstGeom prst="down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sym typeface="Symbol"/>
              </a:rPr>
              <a:t>23</a:t>
            </a: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3025775" y="6172200"/>
            <a:ext cx="584200" cy="228600"/>
            <a:chOff x="4654715" y="5029200"/>
            <a:chExt cx="584035" cy="228600"/>
          </a:xfrm>
        </p:grpSpPr>
        <p:sp>
          <p:nvSpPr>
            <p:cNvPr id="61" name="Rectangle 60"/>
            <p:cNvSpPr/>
            <p:nvPr/>
          </p:nvSpPr>
          <p:spPr>
            <a:xfrm>
              <a:off x="4654715" y="5029200"/>
              <a:ext cx="285669" cy="2286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23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53081" y="5029200"/>
              <a:ext cx="285669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24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3025775" y="6173788"/>
            <a:ext cx="28575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sym typeface="Symbol"/>
              </a:rPr>
              <a:t>24</a:t>
            </a: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65" name="Group 70"/>
          <p:cNvGrpSpPr>
            <a:grpSpLocks/>
          </p:cNvGrpSpPr>
          <p:nvPr/>
        </p:nvGrpSpPr>
        <p:grpSpPr bwMode="auto">
          <a:xfrm>
            <a:off x="3025775" y="6172200"/>
            <a:ext cx="584200" cy="228600"/>
            <a:chOff x="4654715" y="5029200"/>
            <a:chExt cx="584035" cy="228600"/>
          </a:xfrm>
        </p:grpSpPr>
        <p:sp>
          <p:nvSpPr>
            <p:cNvPr id="72" name="Rectangle 71"/>
            <p:cNvSpPr/>
            <p:nvPr/>
          </p:nvSpPr>
          <p:spPr>
            <a:xfrm>
              <a:off x="4654715" y="5029200"/>
              <a:ext cx="285669" cy="2286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23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53081" y="5029200"/>
              <a:ext cx="285669" cy="22860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24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sp>
        <p:nvSpPr>
          <p:cNvPr id="75" name="Down Arrow Callout 74"/>
          <p:cNvSpPr/>
          <p:nvPr/>
        </p:nvSpPr>
        <p:spPr>
          <a:xfrm>
            <a:off x="5486400" y="5105400"/>
            <a:ext cx="381000" cy="304800"/>
          </a:xfrm>
          <a:prstGeom prst="down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sym typeface="Symbol"/>
              </a:rPr>
              <a:t>46</a:t>
            </a: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66" name="Group 46"/>
          <p:cNvGrpSpPr>
            <a:grpSpLocks/>
          </p:cNvGrpSpPr>
          <p:nvPr/>
        </p:nvGrpSpPr>
        <p:grpSpPr bwMode="auto">
          <a:xfrm>
            <a:off x="7848600" y="6172200"/>
            <a:ext cx="1143000" cy="228600"/>
            <a:chOff x="5943600" y="152400"/>
            <a:chExt cx="914400" cy="228600"/>
          </a:xfrm>
        </p:grpSpPr>
        <p:sp>
          <p:nvSpPr>
            <p:cNvPr id="77" name="Rectangle 76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68" name="Group 46"/>
          <p:cNvGrpSpPr>
            <a:grpSpLocks/>
          </p:cNvGrpSpPr>
          <p:nvPr/>
        </p:nvGrpSpPr>
        <p:grpSpPr bwMode="auto">
          <a:xfrm>
            <a:off x="7848600" y="6172200"/>
            <a:ext cx="1143000" cy="228600"/>
            <a:chOff x="5943600" y="152400"/>
            <a:chExt cx="914400" cy="228600"/>
          </a:xfrm>
        </p:grpSpPr>
        <p:sp>
          <p:nvSpPr>
            <p:cNvPr id="82" name="Rectangle 81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46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47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sp>
        <p:nvSpPr>
          <p:cNvPr id="86" name="Down Arrow Callout 85"/>
          <p:cNvSpPr/>
          <p:nvPr/>
        </p:nvSpPr>
        <p:spPr>
          <a:xfrm>
            <a:off x="7315200" y="5867400"/>
            <a:ext cx="381000" cy="304800"/>
          </a:xfrm>
          <a:prstGeom prst="down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sym typeface="Symbol"/>
              </a:rPr>
              <a:t>46</a:t>
            </a: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71" name="Group 46"/>
          <p:cNvGrpSpPr>
            <a:grpSpLocks/>
          </p:cNvGrpSpPr>
          <p:nvPr/>
        </p:nvGrpSpPr>
        <p:grpSpPr bwMode="auto">
          <a:xfrm>
            <a:off x="6638925" y="6172200"/>
            <a:ext cx="1143000" cy="228600"/>
            <a:chOff x="5943600" y="152400"/>
            <a:chExt cx="914400" cy="228600"/>
          </a:xfrm>
        </p:grpSpPr>
        <p:sp>
          <p:nvSpPr>
            <p:cNvPr id="88" name="Rectangle 87"/>
            <p:cNvSpPr/>
            <p:nvPr/>
          </p:nvSpPr>
          <p:spPr>
            <a:xfrm>
              <a:off x="59436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41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22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42</a:t>
              </a: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08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29400" y="152400"/>
              <a:ext cx="22860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sp>
        <p:nvSpPr>
          <p:cNvPr id="92" name="Up Arrow Callout 91"/>
          <p:cNvSpPr/>
          <p:nvPr/>
        </p:nvSpPr>
        <p:spPr>
          <a:xfrm>
            <a:off x="7620000" y="5791200"/>
            <a:ext cx="381000" cy="304800"/>
          </a:xfrm>
          <a:prstGeom prst="upArrow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sym typeface="Symbol"/>
              </a:rPr>
              <a:t>45</a:t>
            </a: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676900" y="5410200"/>
            <a:ext cx="28575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sym typeface="Symbol"/>
              </a:rPr>
              <a:t>45</a:t>
            </a: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1" name="Straight Arrow Connector 20"/>
          <p:cNvCxnSpPr>
            <a:stCxn id="31" idx="1"/>
            <a:endCxn id="37" idx="0"/>
          </p:cNvCxnSpPr>
          <p:nvPr/>
        </p:nvCxnSpPr>
        <p:spPr>
          <a:xfrm rot="10800000" flipH="1" flipV="1">
            <a:off x="5665788" y="5524500"/>
            <a:ext cx="1117600" cy="647700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4" idx="3"/>
            <a:endCxn id="82" idx="0"/>
          </p:cNvCxnSpPr>
          <p:nvPr/>
        </p:nvCxnSpPr>
        <p:spPr>
          <a:xfrm>
            <a:off x="5962650" y="5524500"/>
            <a:ext cx="2028825" cy="6477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03334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3" grpId="0" animBg="1"/>
      <p:bldP spid="63" grpId="1" animBg="1"/>
      <p:bldP spid="67" grpId="0" animBg="1"/>
      <p:bldP spid="67" grpId="1" animBg="1"/>
      <p:bldP spid="75" grpId="0" animBg="1"/>
      <p:bldP spid="86" grpId="0" animBg="1"/>
      <p:bldP spid="86" grpId="1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insere 10, 30, 50, 70, 90 (ordem 5)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7298-B290-4B7C-B544-E2DCD1713F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200400" y="3831369"/>
            <a:ext cx="1447800" cy="304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overflow: split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33400" y="1440584"/>
            <a:ext cx="2514865" cy="394730"/>
            <a:chOff x="476437" y="755135"/>
            <a:chExt cx="2514865" cy="39473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76437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sym typeface="Symbol"/>
                </a:rPr>
                <a:t>10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81800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87163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992526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497890" y="755135"/>
              <a:ext cx="493412" cy="3947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tx1"/>
                </a:solidFill>
                <a:sym typeface="Symbo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3400" y="2024706"/>
            <a:ext cx="2514865" cy="394730"/>
            <a:chOff x="476437" y="755135"/>
            <a:chExt cx="2514865" cy="39473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476437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10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81800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chemeClr val="bg1"/>
                  </a:solidFill>
                  <a:sym typeface="Symbol"/>
                </a:rPr>
                <a:t>30</a:t>
              </a:r>
              <a:endParaRPr lang="en-US" b="1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487163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992526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497890" y="755135"/>
              <a:ext cx="493412" cy="3947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tx1"/>
                </a:solidFill>
                <a:sym typeface="Symbo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3400" y="2608828"/>
            <a:ext cx="2514865" cy="394730"/>
            <a:chOff x="476437" y="755135"/>
            <a:chExt cx="2514865" cy="39473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476437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10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981800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30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487163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chemeClr val="bg1"/>
                  </a:solidFill>
                  <a:sym typeface="Symbol"/>
                </a:rPr>
                <a:t>50</a:t>
              </a:r>
              <a:endParaRPr lang="en-US" b="1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92526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497890" y="755135"/>
              <a:ext cx="493412" cy="3947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tx1"/>
                </a:solidFill>
                <a:sym typeface="Symbo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192950"/>
            <a:ext cx="2514865" cy="394730"/>
            <a:chOff x="476437" y="755135"/>
            <a:chExt cx="2514865" cy="39473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476437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10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981800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30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487163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50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992526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chemeClr val="bg1"/>
                  </a:solidFill>
                  <a:sym typeface="Symbol"/>
                </a:rPr>
                <a:t>70</a:t>
              </a:r>
              <a:endParaRPr lang="en-US" b="1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97890" y="755135"/>
              <a:ext cx="493412" cy="3947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tx1"/>
                </a:solidFill>
                <a:sym typeface="Symbol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3400" y="3777073"/>
            <a:ext cx="2514865" cy="394730"/>
            <a:chOff x="476437" y="755135"/>
            <a:chExt cx="2514865" cy="39473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476437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10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981800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30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487163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50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992526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70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497890" y="755135"/>
              <a:ext cx="493412" cy="3947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schemeClr val="tx1"/>
                  </a:solidFill>
                  <a:sym typeface="Symbol"/>
                </a:rPr>
                <a:t>90</a:t>
              </a:r>
              <a:endParaRPr lang="en-US" b="1" dirty="0">
                <a:solidFill>
                  <a:schemeClr val="tx1"/>
                </a:solidFill>
                <a:sym typeface="Symbol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33400" y="895009"/>
            <a:ext cx="2514865" cy="394730"/>
            <a:chOff x="476437" y="755135"/>
            <a:chExt cx="2514865" cy="39473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476437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981800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487163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992526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497890" y="755135"/>
              <a:ext cx="493412" cy="3947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tx1"/>
                </a:solidFill>
                <a:sym typeface="Symbol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68083" y="4647193"/>
            <a:ext cx="5527613" cy="1549074"/>
            <a:chOff x="468083" y="4647193"/>
            <a:chExt cx="5527613" cy="1549074"/>
          </a:xfrm>
        </p:grpSpPr>
        <p:grpSp>
          <p:nvGrpSpPr>
            <p:cNvPr id="100" name="Group 99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89" name="Rectangle 88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94" name="Straight Arrow Connector 93"/>
            <p:cNvCxnSpPr>
              <a:stCxn id="89" idx="1"/>
              <a:endCxn id="95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9" idx="3"/>
              <a:endCxn id="96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smtClean="0"/>
              <a:t>20, 40 (</a:t>
            </a:r>
            <a:r>
              <a:rPr lang="en-US" dirty="0" err="1"/>
              <a:t>ordem</a:t>
            </a:r>
            <a:r>
              <a:rPr lang="en-US" dirty="0"/>
              <a:t> 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30-DE67-4EB6-81D2-D3CAB3CB67B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8083" y="838200"/>
            <a:ext cx="5527613" cy="1549074"/>
            <a:chOff x="468083" y="4647193"/>
            <a:chExt cx="5527613" cy="1549074"/>
          </a:xfrm>
        </p:grpSpPr>
        <p:grpSp>
          <p:nvGrpSpPr>
            <p:cNvPr id="7" name="Group 6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0" name="Straight Arrow Connector 9"/>
            <p:cNvCxnSpPr>
              <a:stCxn id="14" idx="1"/>
              <a:endCxn id="26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4" idx="3"/>
              <a:endCxn id="19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8083" y="2667000"/>
            <a:ext cx="5527613" cy="1549074"/>
            <a:chOff x="468083" y="4647193"/>
            <a:chExt cx="5527613" cy="1549074"/>
          </a:xfrm>
        </p:grpSpPr>
        <p:grpSp>
          <p:nvGrpSpPr>
            <p:cNvPr id="34" name="Group 33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48" name="Rectangle 47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37" name="Straight Arrow Connector 36"/>
            <p:cNvCxnSpPr>
              <a:stCxn id="41" idx="1"/>
              <a:endCxn id="53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1" idx="3"/>
              <a:endCxn id="46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68083" y="4495800"/>
            <a:ext cx="5527613" cy="1549074"/>
            <a:chOff x="468083" y="4647193"/>
            <a:chExt cx="5527613" cy="1549074"/>
          </a:xfrm>
        </p:grpSpPr>
        <p:grpSp>
          <p:nvGrpSpPr>
            <p:cNvPr id="61" name="Group 60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64" name="Straight Arrow Connector 63"/>
            <p:cNvCxnSpPr>
              <a:stCxn id="68" idx="1"/>
              <a:endCxn id="80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8" idx="3"/>
              <a:endCxn id="73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smtClean="0"/>
              <a:t>60</a:t>
            </a:r>
            <a:r>
              <a:rPr lang="en-US" dirty="0"/>
              <a:t>, </a:t>
            </a:r>
            <a:r>
              <a:rPr lang="en-US" dirty="0" smtClean="0"/>
              <a:t>80 (</a:t>
            </a:r>
            <a:r>
              <a:rPr lang="en-US" dirty="0" err="1"/>
              <a:t>ordem</a:t>
            </a:r>
            <a:r>
              <a:rPr lang="en-US" dirty="0"/>
              <a:t> 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30-DE67-4EB6-81D2-D3CAB3CB67B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8083" y="841406"/>
            <a:ext cx="5527613" cy="1549074"/>
            <a:chOff x="468083" y="4647193"/>
            <a:chExt cx="5527613" cy="1549074"/>
          </a:xfrm>
        </p:grpSpPr>
        <p:grpSp>
          <p:nvGrpSpPr>
            <p:cNvPr id="7" name="Group 6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0" name="Straight Arrow Connector 9"/>
            <p:cNvCxnSpPr>
              <a:stCxn id="14" idx="1"/>
              <a:endCxn id="26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4" idx="3"/>
              <a:endCxn id="19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8083" y="2782903"/>
            <a:ext cx="5527613" cy="1549074"/>
            <a:chOff x="468083" y="4647193"/>
            <a:chExt cx="5527613" cy="1549074"/>
          </a:xfrm>
        </p:grpSpPr>
        <p:grpSp>
          <p:nvGrpSpPr>
            <p:cNvPr id="34" name="Group 33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48" name="Rectangle 47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37" name="Straight Arrow Connector 36"/>
            <p:cNvCxnSpPr>
              <a:stCxn id="41" idx="1"/>
              <a:endCxn id="53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1" idx="3"/>
              <a:endCxn id="46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68083" y="4724400"/>
            <a:ext cx="5527613" cy="1549074"/>
            <a:chOff x="468083" y="4647193"/>
            <a:chExt cx="5527613" cy="1549074"/>
          </a:xfrm>
        </p:grpSpPr>
        <p:grpSp>
          <p:nvGrpSpPr>
            <p:cNvPr id="61" name="Group 60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64" name="Straight Arrow Connector 63"/>
            <p:cNvCxnSpPr>
              <a:stCxn id="68" idx="1"/>
              <a:endCxn id="80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8" idx="3"/>
              <a:endCxn id="73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73746" y="4724400"/>
            <a:ext cx="5527613" cy="1549074"/>
            <a:chOff x="468083" y="4647193"/>
            <a:chExt cx="5527613" cy="1549074"/>
          </a:xfrm>
        </p:grpSpPr>
        <p:grpSp>
          <p:nvGrpSpPr>
            <p:cNvPr id="88" name="Group 87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109" name="Rectangle 108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102" name="Rectangle 101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95" name="Rectangle 94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91" name="Straight Arrow Connector 90"/>
            <p:cNvCxnSpPr>
              <a:stCxn id="95" idx="1"/>
              <a:endCxn id="107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5" idx="3"/>
              <a:endCxn id="100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8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smtClean="0"/>
              <a:t>100 (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/>
              <a:t>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30-DE67-4EB6-81D2-D3CAB3CB67B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3746" y="1066800"/>
            <a:ext cx="5527613" cy="1549074"/>
            <a:chOff x="468083" y="4647193"/>
            <a:chExt cx="5527613" cy="1549074"/>
          </a:xfrm>
        </p:grpSpPr>
        <p:grpSp>
          <p:nvGrpSpPr>
            <p:cNvPr id="7" name="Group 6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0" name="Straight Arrow Connector 9"/>
            <p:cNvCxnSpPr>
              <a:stCxn id="14" idx="1"/>
              <a:endCxn id="26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4" idx="3"/>
              <a:endCxn id="19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3746" y="2895600"/>
            <a:ext cx="5527613" cy="1549074"/>
            <a:chOff x="468083" y="4647193"/>
            <a:chExt cx="5527613" cy="1549074"/>
          </a:xfrm>
        </p:grpSpPr>
        <p:grpSp>
          <p:nvGrpSpPr>
            <p:cNvPr id="34" name="Group 33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48" name="Rectangle 47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b="1" dirty="0" smtClean="0">
                      <a:solidFill>
                        <a:schemeClr val="tx1"/>
                      </a:solidFill>
                      <a:sym typeface="Symbol"/>
                    </a:rPr>
                    <a:t>100</a:t>
                  </a: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743200" y="4647193"/>
              <a:ext cx="2694995" cy="549143"/>
              <a:chOff x="1874208" y="4647193"/>
              <a:chExt cx="2694995" cy="54914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874208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936345" y="4724400"/>
                <a:ext cx="2514865" cy="394730"/>
                <a:chOff x="476437" y="755135"/>
                <a:chExt cx="2514865" cy="394730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37" name="Straight Arrow Connector 36"/>
            <p:cNvCxnSpPr>
              <a:stCxn id="41" idx="1"/>
              <a:endCxn id="53" idx="0"/>
            </p:cNvCxnSpPr>
            <p:nvPr/>
          </p:nvCxnSpPr>
          <p:spPr bwMode="auto">
            <a:xfrm flipH="1">
              <a:off x="1815581" y="4921765"/>
              <a:ext cx="989756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1" idx="3"/>
              <a:endCxn id="46" idx="0"/>
            </p:cNvCxnSpPr>
            <p:nvPr/>
          </p:nvCxnSpPr>
          <p:spPr bwMode="auto">
            <a:xfrm>
              <a:off x="3298749" y="4921765"/>
              <a:ext cx="1349450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 bwMode="auto">
          <a:xfrm>
            <a:off x="6096000" y="4025343"/>
            <a:ext cx="1447800" cy="304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overflow: split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73746" y="4724400"/>
            <a:ext cx="8417551" cy="1549074"/>
            <a:chOff x="468083" y="4647193"/>
            <a:chExt cx="8417551" cy="1549074"/>
          </a:xfrm>
        </p:grpSpPr>
        <p:grpSp>
          <p:nvGrpSpPr>
            <p:cNvPr id="62" name="Group 61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3300701" y="5647124"/>
              <a:ext cx="5584933" cy="549143"/>
              <a:chOff x="3300701" y="5647124"/>
              <a:chExt cx="5584933" cy="549143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190639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390766" y="5724330"/>
                <a:ext cx="5405447" cy="394730"/>
                <a:chOff x="476437" y="755135"/>
                <a:chExt cx="5405447" cy="394730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70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3367019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872382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100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377745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4883108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5388472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4" name="Group 63"/>
            <p:cNvGrpSpPr/>
            <p:nvPr/>
          </p:nvGrpSpPr>
          <p:grpSpPr>
            <a:xfrm>
              <a:off x="3728137" y="4647193"/>
              <a:ext cx="2694995" cy="549143"/>
              <a:chOff x="2859145" y="4647193"/>
              <a:chExt cx="2694995" cy="54914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859145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921282" y="4724400"/>
                <a:ext cx="2514865" cy="394730"/>
                <a:chOff x="1461374" y="755135"/>
                <a:chExt cx="2514865" cy="394730"/>
              </a:xfrm>
            </p:grpSpPr>
            <p:sp>
              <p:nvSpPr>
                <p:cNvPr id="69" name="Rectangle 68"/>
                <p:cNvSpPr/>
                <p:nvPr/>
              </p:nvSpPr>
              <p:spPr bwMode="auto">
                <a:xfrm>
                  <a:off x="1461374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19667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24721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29774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3482827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65" name="Straight Arrow Connector 64"/>
            <p:cNvCxnSpPr>
              <a:stCxn id="69" idx="1"/>
              <a:endCxn id="81" idx="0"/>
            </p:cNvCxnSpPr>
            <p:nvPr/>
          </p:nvCxnSpPr>
          <p:spPr bwMode="auto">
            <a:xfrm flipH="1">
              <a:off x="1815581" y="4921765"/>
              <a:ext cx="197469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9" idx="3"/>
              <a:endCxn id="74" idx="0"/>
            </p:cNvCxnSpPr>
            <p:nvPr/>
          </p:nvCxnSpPr>
          <p:spPr bwMode="auto">
            <a:xfrm>
              <a:off x="4283686" y="4921765"/>
              <a:ext cx="36451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70" idx="3"/>
            <a:endCxn id="89" idx="0"/>
          </p:cNvCxnSpPr>
          <p:nvPr/>
        </p:nvCxnSpPr>
        <p:spPr bwMode="auto">
          <a:xfrm>
            <a:off x="4794712" y="4998972"/>
            <a:ext cx="2749088" cy="725359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2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Árvore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B –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Estruturas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E7298-B290-4B7C-B544-E2DCD1713F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43069" y="762000"/>
            <a:ext cx="1714500" cy="1498092"/>
            <a:chOff x="419100" y="1473708"/>
            <a:chExt cx="1714500" cy="1498092"/>
          </a:xfrm>
        </p:grpSpPr>
        <p:sp>
          <p:nvSpPr>
            <p:cNvPr id="54" name="TextBox 53"/>
            <p:cNvSpPr txBox="1"/>
            <p:nvPr/>
          </p:nvSpPr>
          <p:spPr bwMode="auto">
            <a:xfrm>
              <a:off x="419100" y="1473708"/>
              <a:ext cx="969818" cy="381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sz="1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BTree</a:t>
              </a:r>
              <a:endParaRPr lang="en-US" sz="140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3586" y="1836046"/>
              <a:ext cx="1630014" cy="762000"/>
              <a:chOff x="503586" y="1836046"/>
              <a:chExt cx="1630014" cy="762000"/>
            </a:xfrm>
          </p:grpSpPr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>
                <a:off x="503586" y="1836046"/>
                <a:ext cx="1630014" cy="7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Lucida Sans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92744" y="1902170"/>
                <a:ext cx="1451699" cy="629752"/>
                <a:chOff x="604115" y="1901090"/>
                <a:chExt cx="1451699" cy="629752"/>
              </a:xfrm>
            </p:grpSpPr>
            <p:sp>
              <p:nvSpPr>
                <p:cNvPr id="41" name="Rectangle 54"/>
                <p:cNvSpPr>
                  <a:spLocks noChangeArrowheads="1"/>
                </p:cNvSpPr>
                <p:nvPr/>
              </p:nvSpPr>
              <p:spPr bwMode="auto">
                <a:xfrm>
                  <a:off x="604115" y="1901090"/>
                  <a:ext cx="691285" cy="629752"/>
                </a:xfrm>
                <a:prstGeom prst="rect">
                  <a:avLst/>
                </a:prstGeom>
                <a:solidFill>
                  <a:schemeClr val="tx1">
                    <a:lumMod val="8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  <a:latin typeface="Lucida Sans" pitchFamily="34" charset="0"/>
                    </a:rPr>
                    <a:t>root</a:t>
                  </a:r>
                  <a:endParaRPr lang="en-US" sz="1600" dirty="0">
                    <a:solidFill>
                      <a:schemeClr val="bg1"/>
                    </a:solidFill>
                    <a:latin typeface="Lucida Sans" pitchFamily="34" charset="0"/>
                  </a:endParaRPr>
                </a:p>
              </p:txBody>
            </p:sp>
            <p:sp>
              <p:nvSpPr>
                <p:cNvPr id="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295400" y="1901090"/>
                  <a:ext cx="760414" cy="629752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accent4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  <a:latin typeface="Lucida Sans" pitchFamily="34" charset="0"/>
                    </a:rPr>
                    <a:t>order</a:t>
                  </a:r>
                  <a:endParaRPr lang="en-US" sz="1600" dirty="0">
                    <a:solidFill>
                      <a:schemeClr val="bg1"/>
                    </a:solidFill>
                    <a:latin typeface="Lucida Sans" pitchFamily="34" charset="0"/>
                  </a:endParaRP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 bwMode="auto">
            <a:xfrm>
              <a:off x="847748" y="2549839"/>
              <a:ext cx="969818" cy="381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Lucida Console" pitchFamily="49" charset="0"/>
                </a:rPr>
                <a:t>BTPage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920796" y="2413000"/>
              <a:ext cx="0" cy="55880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 type="oval" w="med" len="med"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4407" y="2658431"/>
            <a:ext cx="1644006" cy="1515230"/>
            <a:chOff x="5227320" y="1456570"/>
            <a:chExt cx="1644006" cy="1515230"/>
          </a:xfrm>
        </p:grpSpPr>
        <p:sp>
          <p:nvSpPr>
            <p:cNvPr id="60" name="TextBox 59"/>
            <p:cNvSpPr txBox="1"/>
            <p:nvPr/>
          </p:nvSpPr>
          <p:spPr bwMode="auto">
            <a:xfrm>
              <a:off x="5227320" y="1456570"/>
              <a:ext cx="969818" cy="381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sz="14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BTNode</a:t>
              </a:r>
              <a:endParaRPr lang="en-US" sz="1400" b="1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3702" y="1793462"/>
              <a:ext cx="1537624" cy="1178338"/>
              <a:chOff x="5333702" y="1793462"/>
              <a:chExt cx="1537624" cy="117833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33702" y="1793462"/>
                <a:ext cx="1537624" cy="762573"/>
                <a:chOff x="5333702" y="2014514"/>
                <a:chExt cx="1537624" cy="762573"/>
              </a:xfrm>
            </p:grpSpPr>
            <p:sp>
              <p:nvSpPr>
                <p:cNvPr id="63" name="Rectangle 54"/>
                <p:cNvSpPr>
                  <a:spLocks noChangeArrowheads="1"/>
                </p:cNvSpPr>
                <p:nvPr/>
              </p:nvSpPr>
              <p:spPr bwMode="auto">
                <a:xfrm>
                  <a:off x="5333702" y="2014514"/>
                  <a:ext cx="1537624" cy="76257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accent2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Lucida Sans" pitchFamily="34" charset="0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5410535" y="2073093"/>
                  <a:ext cx="1389098" cy="645414"/>
                  <a:chOff x="5324756" y="1850580"/>
                  <a:chExt cx="1389098" cy="645414"/>
                </a:xfrm>
              </p:grpSpPr>
              <p:sp>
                <p:nvSpPr>
                  <p:cNvPr id="61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5324756" y="1850580"/>
                    <a:ext cx="624505" cy="64541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GB" sz="1600" dirty="0">
                        <a:solidFill>
                          <a:schemeClr val="bg1"/>
                        </a:solidFill>
                        <a:latin typeface="Lucida Sans" pitchFamily="34" charset="0"/>
                      </a:rPr>
                      <a:t>key</a:t>
                    </a:r>
                  </a:p>
                </p:txBody>
              </p:sp>
              <p:sp>
                <p:nvSpPr>
                  <p:cNvPr id="62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951854" y="1850580"/>
                    <a:ext cx="762000" cy="645414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GB" sz="1600" dirty="0">
                        <a:solidFill>
                          <a:schemeClr val="bg1"/>
                        </a:solidFill>
                        <a:latin typeface="Lucida Sans" pitchFamily="34" charset="0"/>
                      </a:rPr>
                      <a:t>info</a:t>
                    </a: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 bwMode="auto">
              <a:xfrm>
                <a:off x="5738416" y="2532222"/>
                <a:ext cx="881653" cy="38100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void</a:t>
                </a:r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430154" y="2413000"/>
                <a:ext cx="0" cy="5588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oval" w="med" len="med"/>
                <a:tailEnd type="arrow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5" name="TextBox 24"/>
          <p:cNvSpPr txBox="1"/>
          <p:nvPr/>
        </p:nvSpPr>
        <p:spPr bwMode="auto">
          <a:xfrm>
            <a:off x="2702463" y="3001960"/>
            <a:ext cx="2956579" cy="1244464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200" dirty="0" err="1">
                <a:latin typeface="Lucida Console" pitchFamily="49" charset="0"/>
              </a:rPr>
              <a:t>struct</a:t>
            </a:r>
            <a:r>
              <a:rPr lang="en-US" sz="1200" dirty="0">
                <a:latin typeface="Lucida Console" pitchFamily="49" charset="0"/>
              </a:rPr>
              <a:t> _</a:t>
            </a:r>
            <a:r>
              <a:rPr lang="en-US" sz="1200" dirty="0" err="1">
                <a:latin typeface="Lucida Console" pitchFamily="49" charset="0"/>
              </a:rPr>
              <a:t>btreeNode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key; </a:t>
            </a:r>
            <a:endParaRPr lang="en-US" sz="1200" dirty="0" smtClean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smtClean="0">
                <a:latin typeface="Lucida Console" pitchFamily="49" charset="0"/>
              </a:rPr>
              <a:t>  void</a:t>
            </a:r>
            <a:r>
              <a:rPr lang="en-US" sz="1200" dirty="0">
                <a:latin typeface="Lucida Console" pitchFamily="49" charset="0"/>
              </a:rPr>
              <a:t>* info</a:t>
            </a:r>
            <a:r>
              <a:rPr lang="en-US" sz="1200" dirty="0" smtClean="0">
                <a:latin typeface="Lucida Console" pitchFamily="49" charset="0"/>
              </a:rPr>
              <a:t>;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 smtClean="0">
                <a:latin typeface="Lucida Console" pitchFamily="49" charset="0"/>
              </a:rPr>
              <a:t>};</a:t>
            </a:r>
          </a:p>
          <a:p>
            <a:r>
              <a:rPr lang="en-US" sz="1200" dirty="0" err="1"/>
              <a:t>typedef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_</a:t>
            </a:r>
            <a:r>
              <a:rPr lang="en-US" sz="1200" dirty="0" err="1"/>
              <a:t>btreeNode</a:t>
            </a:r>
            <a:r>
              <a:rPr lang="en-US" sz="1200" dirty="0"/>
              <a:t> </a:t>
            </a:r>
            <a:r>
              <a:rPr lang="en-US" sz="1200" dirty="0" err="1"/>
              <a:t>BTNode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 bwMode="auto">
          <a:xfrm>
            <a:off x="2702462" y="1129715"/>
            <a:ext cx="2956579" cy="12325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200" dirty="0" err="1">
                <a:latin typeface="Lucida Console" pitchFamily="49" charset="0"/>
              </a:rPr>
              <a:t>struct</a:t>
            </a:r>
            <a:r>
              <a:rPr lang="en-US" sz="1200" dirty="0">
                <a:latin typeface="Lucida Console" pitchFamily="49" charset="0"/>
              </a:rPr>
              <a:t> _</a:t>
            </a:r>
            <a:r>
              <a:rPr lang="en-US" sz="1200" dirty="0" err="1">
                <a:latin typeface="Lucida Console" pitchFamily="49" charset="0"/>
              </a:rPr>
              <a:t>btree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 smtClean="0">
                <a:latin typeface="Lucida Console" pitchFamily="49" charset="0"/>
              </a:rPr>
              <a:t>BTPage</a:t>
            </a:r>
            <a:r>
              <a:rPr lang="en-US" sz="1200" dirty="0" smtClean="0">
                <a:latin typeface="Lucida Console" pitchFamily="49" charset="0"/>
              </a:rPr>
              <a:t>* </a:t>
            </a:r>
            <a:r>
              <a:rPr lang="en-US" sz="1200" dirty="0">
                <a:latin typeface="Lucida Console" pitchFamily="49" charset="0"/>
              </a:rPr>
              <a:t>root</a:t>
            </a:r>
            <a:r>
              <a:rPr lang="en-US" sz="1200" dirty="0" smtClean="0">
                <a:latin typeface="Lucida Console" pitchFamily="49" charset="0"/>
              </a:rPr>
              <a:t>;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order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r>
              <a:rPr lang="en-US" sz="1200" dirty="0" smtClean="0">
                <a:latin typeface="Lucida Console" pitchFamily="49" charset="0"/>
              </a:rPr>
              <a:t>};</a:t>
            </a:r>
          </a:p>
          <a:p>
            <a:r>
              <a:rPr lang="en-US" sz="1200" dirty="0" err="1" smtClean="0">
                <a:latin typeface="Lucida Console" pitchFamily="49" charset="0"/>
              </a:rPr>
              <a:t>typedef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struct</a:t>
            </a:r>
            <a:r>
              <a:rPr lang="en-US" sz="1200" dirty="0">
                <a:latin typeface="Lucida Console" pitchFamily="49" charset="0"/>
              </a:rPr>
              <a:t> _</a:t>
            </a:r>
            <a:r>
              <a:rPr lang="en-US" sz="1200" dirty="0" err="1">
                <a:latin typeface="Lucida Console" pitchFamily="49" charset="0"/>
              </a:rPr>
              <a:t>btree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BTree</a:t>
            </a:r>
            <a:r>
              <a:rPr lang="en-US" sz="1200" dirty="0">
                <a:latin typeface="Lucida Console" pitchFamily="49" charset="0"/>
              </a:rPr>
              <a:t>;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762836" y="2995323"/>
            <a:ext cx="3234817" cy="1759773"/>
          </a:xfrm>
          <a:prstGeom prst="rect">
            <a:avLst/>
          </a:prstGeom>
          <a:ln w="28575">
            <a:solidFill>
              <a:schemeClr val="accent6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200" dirty="0" err="1">
                <a:latin typeface="Lucida Console" pitchFamily="49" charset="0"/>
              </a:rPr>
              <a:t>struct</a:t>
            </a:r>
            <a:r>
              <a:rPr lang="en-US" sz="1200" dirty="0">
                <a:latin typeface="Lucida Console" pitchFamily="49" charset="0"/>
              </a:rPr>
              <a:t> _</a:t>
            </a:r>
            <a:r>
              <a:rPr lang="en-US" sz="1200" dirty="0" err="1">
                <a:latin typeface="Lucida Console" pitchFamily="49" charset="0"/>
              </a:rPr>
              <a:t>btreePage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r>
              <a:rPr lang="en-US" sz="1200" dirty="0" smtClean="0">
                <a:latin typeface="Lucida Console" pitchFamily="49" charset="0"/>
              </a:rPr>
              <a:t>   </a:t>
            </a:r>
            <a:r>
              <a:rPr lang="en-US" sz="1200" dirty="0" err="1" smtClean="0">
                <a:latin typeface="Lucida Console" pitchFamily="49" charset="0"/>
              </a:rPr>
              <a:t>BTPage</a:t>
            </a:r>
            <a:r>
              <a:rPr lang="en-US" sz="1200" dirty="0" smtClean="0">
                <a:latin typeface="Lucida Console" pitchFamily="49" charset="0"/>
              </a:rPr>
              <a:t>*  parent;</a:t>
            </a:r>
          </a:p>
          <a:p>
            <a:r>
              <a:rPr lang="en-US" sz="1200" dirty="0" smtClean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smtClean="0">
                <a:latin typeface="Lucida Console" pitchFamily="49" charset="0"/>
              </a:rPr>
              <a:t>     </a:t>
            </a:r>
            <a:r>
              <a:rPr lang="en-US" sz="1200" dirty="0" err="1" smtClean="0">
                <a:latin typeface="Lucida Console" pitchFamily="49" charset="0"/>
              </a:rPr>
              <a:t>numkeys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r>
              <a:rPr lang="en-US" sz="1200" dirty="0" smtClean="0">
                <a:latin typeface="Lucida Console" pitchFamily="49" charset="0"/>
              </a:rPr>
              <a:t>   </a:t>
            </a:r>
            <a:r>
              <a:rPr lang="en-US" sz="1200" dirty="0" err="1" smtClean="0">
                <a:latin typeface="Lucida Console" pitchFamily="49" charset="0"/>
              </a:rPr>
              <a:t>BTPage</a:t>
            </a:r>
            <a:r>
              <a:rPr lang="en-US" sz="1200" dirty="0" smtClean="0">
                <a:latin typeface="Lucida Console" pitchFamily="49" charset="0"/>
              </a:rPr>
              <a:t>*  </a:t>
            </a:r>
            <a:r>
              <a:rPr lang="en-US" sz="1200" dirty="0" err="1">
                <a:latin typeface="Lucida Console" pitchFamily="49" charset="0"/>
              </a:rPr>
              <a:t>lchild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r>
              <a:rPr lang="en-US" sz="1200" dirty="0" smtClean="0">
                <a:latin typeface="Lucida Console" pitchFamily="49" charset="0"/>
              </a:rPr>
              <a:t>   </a:t>
            </a:r>
            <a:r>
              <a:rPr lang="en-US" sz="1200" dirty="0" err="1" smtClean="0">
                <a:latin typeface="Lucida Console" pitchFamily="49" charset="0"/>
              </a:rPr>
              <a:t>BTNode</a:t>
            </a:r>
            <a:r>
              <a:rPr lang="en-US" sz="1200" dirty="0">
                <a:latin typeface="Lucida Console" pitchFamily="49" charset="0"/>
              </a:rPr>
              <a:t>** </a:t>
            </a:r>
            <a:r>
              <a:rPr lang="en-US" sz="1200" dirty="0" smtClean="0">
                <a:latin typeface="Lucida Console" pitchFamily="49" charset="0"/>
              </a:rPr>
              <a:t>node;</a:t>
            </a:r>
          </a:p>
          <a:p>
            <a:r>
              <a:rPr lang="en-US" sz="1200" dirty="0" smtClean="0">
                <a:latin typeface="Lucida Console" pitchFamily="49" charset="0"/>
              </a:rPr>
              <a:t>   </a:t>
            </a:r>
            <a:r>
              <a:rPr lang="en-US" sz="1200" dirty="0" err="1" smtClean="0">
                <a:latin typeface="Lucida Console" pitchFamily="49" charset="0"/>
              </a:rPr>
              <a:t>BTPage</a:t>
            </a:r>
            <a:r>
              <a:rPr lang="en-US" sz="1200" dirty="0" smtClean="0">
                <a:latin typeface="Lucida Console" pitchFamily="49" charset="0"/>
              </a:rPr>
              <a:t>** </a:t>
            </a:r>
            <a:r>
              <a:rPr lang="en-US" sz="1200" dirty="0" err="1" smtClean="0">
                <a:latin typeface="Lucida Console" pitchFamily="49" charset="0"/>
              </a:rPr>
              <a:t>rchild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r>
              <a:rPr lang="en-US" sz="1200" dirty="0" smtClean="0">
                <a:latin typeface="Lucida Console" pitchFamily="49" charset="0"/>
              </a:rPr>
              <a:t>};</a:t>
            </a:r>
          </a:p>
          <a:p>
            <a:r>
              <a:rPr lang="en-US" sz="1200" dirty="0" err="1">
                <a:latin typeface="Lucida Console" pitchFamily="49" charset="0"/>
              </a:rPr>
              <a:t>typedef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struct</a:t>
            </a:r>
            <a:r>
              <a:rPr lang="en-US" sz="1200" dirty="0">
                <a:latin typeface="Lucida Console" pitchFamily="49" charset="0"/>
              </a:rPr>
              <a:t> _</a:t>
            </a:r>
            <a:r>
              <a:rPr lang="en-US" sz="1200" dirty="0" err="1">
                <a:latin typeface="Lucida Console" pitchFamily="49" charset="0"/>
              </a:rPr>
              <a:t>btreePage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 smtClean="0">
                <a:latin typeface="Lucida Console" pitchFamily="49" charset="0"/>
              </a:rPr>
              <a:t>BTPage</a:t>
            </a:r>
            <a:r>
              <a:rPr lang="en-US" sz="1200" dirty="0" smtClean="0">
                <a:latin typeface="Lucida Console" pitchFamily="49" charset="0"/>
              </a:rPr>
              <a:t>;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101705" y="4246424"/>
            <a:ext cx="1225535" cy="34423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Lucida Console" pitchFamily="49" charset="0"/>
              </a:rPr>
              <a:t>BTPage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857569" y="1129715"/>
            <a:ext cx="84489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679401" y="3004654"/>
            <a:ext cx="1023062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9006984" y="3376855"/>
            <a:ext cx="0" cy="168010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7555" y="4599972"/>
            <a:ext cx="8779429" cy="1648428"/>
            <a:chOff x="-40177" y="4599972"/>
            <a:chExt cx="8779429" cy="1648428"/>
          </a:xfrm>
        </p:grpSpPr>
        <p:sp>
          <p:nvSpPr>
            <p:cNvPr id="126" name="Rectangle 67"/>
            <p:cNvSpPr>
              <a:spLocks noChangeArrowheads="1"/>
            </p:cNvSpPr>
            <p:nvPr/>
          </p:nvSpPr>
          <p:spPr bwMode="auto">
            <a:xfrm>
              <a:off x="-40177" y="4933386"/>
              <a:ext cx="8779429" cy="947535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 dirty="0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48145" name="Rectangle 67"/>
            <p:cNvSpPr>
              <a:spLocks noChangeArrowheads="1"/>
            </p:cNvSpPr>
            <p:nvPr/>
          </p:nvSpPr>
          <p:spPr bwMode="auto">
            <a:xfrm>
              <a:off x="3123332" y="4988221"/>
              <a:ext cx="2743200" cy="82778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Lucida Sans" pitchFamily="34" charset="0"/>
                </a:rPr>
                <a:t>node</a:t>
              </a:r>
              <a:endParaRPr lang="en-US" sz="1600" dirty="0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48142" name="Rectangle 64"/>
            <p:cNvSpPr>
              <a:spLocks noChangeArrowheads="1"/>
            </p:cNvSpPr>
            <p:nvPr/>
          </p:nvSpPr>
          <p:spPr bwMode="auto">
            <a:xfrm>
              <a:off x="1121434" y="4988221"/>
              <a:ext cx="1005840" cy="82778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dirty="0" err="1" smtClean="0">
                  <a:solidFill>
                    <a:schemeClr val="bg1"/>
                  </a:solidFill>
                  <a:latin typeface="Lucida Sans" pitchFamily="34" charset="0"/>
                </a:rPr>
                <a:t>numkeys</a:t>
              </a:r>
              <a:endParaRPr lang="en-GB" sz="1600" dirty="0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48156" name="Rectangle 64"/>
            <p:cNvSpPr>
              <a:spLocks noChangeArrowheads="1"/>
            </p:cNvSpPr>
            <p:nvPr/>
          </p:nvSpPr>
          <p:spPr bwMode="auto">
            <a:xfrm>
              <a:off x="31411" y="4988221"/>
              <a:ext cx="1007496" cy="82778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Lucida Sans" pitchFamily="34" charset="0"/>
                </a:rPr>
                <a:t>parent</a:t>
              </a:r>
            </a:p>
          </p:txBody>
        </p:sp>
        <p:sp>
          <p:nvSpPr>
            <p:cNvPr id="48152" name="Text Box 74"/>
            <p:cNvSpPr txBox="1">
              <a:spLocks noChangeArrowheads="1"/>
            </p:cNvSpPr>
            <p:nvPr/>
          </p:nvSpPr>
          <p:spPr bwMode="auto">
            <a:xfrm>
              <a:off x="4603706" y="5221235"/>
              <a:ext cx="458002" cy="2774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dirty="0">
                  <a:solidFill>
                    <a:schemeClr val="bg1"/>
                  </a:solidFill>
                  <a:latin typeface="Lucida Sans" pitchFamily="34" charset="0"/>
                </a:rPr>
                <a:t>...</a:t>
              </a:r>
            </a:p>
          </p:txBody>
        </p:sp>
        <p:sp>
          <p:nvSpPr>
            <p:cNvPr id="48155" name="Line 66"/>
            <p:cNvSpPr>
              <a:spLocks noChangeShapeType="1"/>
            </p:cNvSpPr>
            <p:nvPr/>
          </p:nvSpPr>
          <p:spPr bwMode="auto">
            <a:xfrm flipH="1" flipV="1">
              <a:off x="535159" y="4599973"/>
              <a:ext cx="0" cy="45699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 type="oval" w="med" len="med"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TextBox 113"/>
            <p:cNvSpPr txBox="1"/>
            <p:nvPr/>
          </p:nvSpPr>
          <p:spPr bwMode="auto">
            <a:xfrm>
              <a:off x="530861" y="4599972"/>
              <a:ext cx="1301113" cy="37168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  <a:latin typeface="Lucida Console" pitchFamily="49" charset="0"/>
                </a:rPr>
                <a:t>BTPage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90" name="Rectangle 54"/>
            <p:cNvSpPr>
              <a:spLocks noChangeArrowheads="1"/>
            </p:cNvSpPr>
            <p:nvPr/>
          </p:nvSpPr>
          <p:spPr bwMode="auto">
            <a:xfrm>
              <a:off x="3942770" y="5087612"/>
              <a:ext cx="628361" cy="6302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7620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67" name="Rectangle 54"/>
            <p:cNvSpPr>
              <a:spLocks noChangeArrowheads="1"/>
            </p:cNvSpPr>
            <p:nvPr/>
          </p:nvSpPr>
          <p:spPr bwMode="auto">
            <a:xfrm>
              <a:off x="5094283" y="5087612"/>
              <a:ext cx="628361" cy="6302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7620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5938383" y="4988221"/>
              <a:ext cx="2743200" cy="82778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Lucida Sans" pitchFamily="34" charset="0"/>
                </a:rPr>
                <a:t>rchild</a:t>
              </a:r>
              <a:endParaRPr lang="en-US" sz="1600" dirty="0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70" name="Text Box 74"/>
            <p:cNvSpPr txBox="1">
              <a:spLocks noChangeArrowheads="1"/>
            </p:cNvSpPr>
            <p:nvPr/>
          </p:nvSpPr>
          <p:spPr bwMode="auto">
            <a:xfrm>
              <a:off x="7418757" y="5221235"/>
              <a:ext cx="458002" cy="2774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dirty="0">
                  <a:solidFill>
                    <a:schemeClr val="bg1"/>
                  </a:solidFill>
                  <a:latin typeface="Lucida Sans" pitchFamily="34" charset="0"/>
                </a:rPr>
                <a:t>...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6790396" y="5087612"/>
              <a:ext cx="628361" cy="6302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7909334" y="5087612"/>
              <a:ext cx="628361" cy="6302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 w="7620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2220387" y="4988221"/>
              <a:ext cx="832641" cy="827783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9050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600" dirty="0" err="1" smtClean="0">
                  <a:solidFill>
                    <a:schemeClr val="bg1"/>
                  </a:solidFill>
                  <a:latin typeface="Lucida Sans" pitchFamily="34" charset="0"/>
                </a:rPr>
                <a:t>lchild</a:t>
              </a:r>
              <a:endParaRPr lang="en-GB" sz="1600" dirty="0">
                <a:solidFill>
                  <a:schemeClr val="bg1"/>
                </a:solidFill>
                <a:latin typeface="Lucida Sans" pitchFamily="34" charset="0"/>
              </a:endParaRP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 flipH="1">
              <a:off x="2330045" y="5638800"/>
              <a:ext cx="306660" cy="57150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 type="oval" w="med" len="med"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120473" y="5924550"/>
              <a:ext cx="1196411" cy="3238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err="1" smtClean="0">
                  <a:solidFill>
                    <a:srgbClr val="FF0000"/>
                  </a:solidFill>
                  <a:latin typeface="Lucida Console" pitchFamily="49" charset="0"/>
                </a:rPr>
                <a:t>BTPage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49" name="Line 66"/>
            <p:cNvSpPr>
              <a:spLocks noChangeShapeType="1"/>
            </p:cNvSpPr>
            <p:nvPr/>
          </p:nvSpPr>
          <p:spPr bwMode="auto">
            <a:xfrm>
              <a:off x="7324726" y="5638800"/>
              <a:ext cx="256142" cy="57150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 type="oval" w="med" len="med"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6529489" y="5867400"/>
              <a:ext cx="969818" cy="381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err="1" smtClean="0">
                  <a:solidFill>
                    <a:srgbClr val="FF0000"/>
                  </a:solidFill>
                  <a:latin typeface="Lucida Console" pitchFamily="49" charset="0"/>
                </a:rPr>
                <a:t>BTPage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8406016" y="5638800"/>
              <a:ext cx="256142" cy="57150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 type="oval" w="med" len="med"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7610779" y="5867400"/>
              <a:ext cx="969818" cy="3810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err="1">
                  <a:solidFill>
                    <a:srgbClr val="FF0000"/>
                  </a:solidFill>
                  <a:latin typeface="Lucida Console" pitchFamily="49" charset="0"/>
                </a:rPr>
                <a:t>BTPage</a:t>
              </a:r>
              <a:r>
                <a:rPr lang="en-US" sz="1200" dirty="0">
                  <a:solidFill>
                    <a:srgbClr val="FF0000"/>
                  </a:solidFill>
                  <a:latin typeface="Lucida Console" pitchFamily="49" charset="0"/>
                </a:rPr>
                <a:t>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btree.h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E7298-B290-4B7C-B544-E2DCD1713F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212" y="1248264"/>
            <a:ext cx="8099577" cy="4361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400" dirty="0" err="1" smtClean="0">
                <a:latin typeface="Lucida Console" pitchFamily="49" charset="0"/>
              </a:rPr>
              <a:t>typedef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struct</a:t>
            </a:r>
            <a:r>
              <a:rPr lang="en-US" sz="1400" dirty="0" smtClean="0">
                <a:latin typeface="Lucida Console" pitchFamily="49" charset="0"/>
              </a:rPr>
              <a:t> _</a:t>
            </a: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endParaRPr lang="en-US" sz="1400" dirty="0" smtClean="0">
              <a:latin typeface="Lucida Console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* </a:t>
            </a:r>
            <a:r>
              <a:rPr lang="en-US" sz="1400" dirty="0" err="1" smtClean="0">
                <a:latin typeface="Lucida Console" pitchFamily="49" charset="0"/>
              </a:rPr>
              <a:t>btree_create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order);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Lucida Console" pitchFamily="49" charset="0"/>
              </a:rPr>
              <a:t>void   </a:t>
            </a:r>
            <a:r>
              <a:rPr lang="en-US" sz="1400" dirty="0" err="1" smtClean="0">
                <a:latin typeface="Lucida Console" pitchFamily="49" charset="0"/>
              </a:rPr>
              <a:t>btree_destroy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* </a:t>
            </a:r>
            <a:r>
              <a:rPr lang="en-US" sz="1400" dirty="0" err="1" smtClean="0">
                <a:latin typeface="Lucida Console" pitchFamily="49" charset="0"/>
              </a:rPr>
              <a:t>bt</a:t>
            </a:r>
            <a:r>
              <a:rPr lang="en-US" sz="1400" dirty="0" smtClean="0">
                <a:latin typeface="Lucida Console" pitchFamily="49" charset="0"/>
              </a:rPr>
              <a:t>, void(*</a:t>
            </a:r>
            <a:r>
              <a:rPr lang="en-US" sz="1400" dirty="0" err="1" smtClean="0">
                <a:latin typeface="Lucida Console" pitchFamily="49" charset="0"/>
              </a:rPr>
              <a:t>cb_destroy</a:t>
            </a:r>
            <a:r>
              <a:rPr lang="en-US" sz="1400" dirty="0" smtClean="0">
                <a:latin typeface="Lucida Console" pitchFamily="49" charset="0"/>
              </a:rPr>
              <a:t>)(void*));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Lucida Console" pitchFamily="49" charset="0"/>
              </a:rPr>
              <a:t>void   </a:t>
            </a:r>
            <a:r>
              <a:rPr lang="en-US" sz="1400" dirty="0" err="1" smtClean="0">
                <a:latin typeface="Lucida Console" pitchFamily="49" charset="0"/>
              </a:rPr>
              <a:t>btree_insert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* </a:t>
            </a:r>
            <a:r>
              <a:rPr lang="en-US" sz="1400" dirty="0" err="1" smtClean="0">
                <a:latin typeface="Lucida Console" pitchFamily="49" charset="0"/>
              </a:rPr>
              <a:t>bt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key, void* info);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Lucida Console" pitchFamily="49" charset="0"/>
              </a:rPr>
              <a:t>void   </a:t>
            </a:r>
            <a:r>
              <a:rPr lang="en-US" sz="1400" dirty="0" err="1" smtClean="0">
                <a:latin typeface="Lucida Console" pitchFamily="49" charset="0"/>
              </a:rPr>
              <a:t>btree_remove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* </a:t>
            </a:r>
            <a:r>
              <a:rPr lang="en-US" sz="1400" dirty="0" err="1" smtClean="0">
                <a:latin typeface="Lucida Console" pitchFamily="49" charset="0"/>
              </a:rPr>
              <a:t>bt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key);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Lucida Console" pitchFamily="49" charset="0"/>
              </a:rPr>
              <a:t>void   </a:t>
            </a:r>
            <a:r>
              <a:rPr lang="en-US" sz="1400" dirty="0" err="1" smtClean="0">
                <a:latin typeface="Lucida Console" pitchFamily="49" charset="0"/>
              </a:rPr>
              <a:t>btree_print_indent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* </a:t>
            </a:r>
            <a:r>
              <a:rPr lang="en-US" sz="1400" dirty="0" err="1" smtClean="0">
                <a:latin typeface="Lucida Console" pitchFamily="49" charset="0"/>
              </a:rPr>
              <a:t>bt</a:t>
            </a:r>
            <a:r>
              <a:rPr lang="en-US" sz="1400" dirty="0" smtClean="0">
                <a:latin typeface="Lucida Console" pitchFamily="49" charset="0"/>
              </a:rPr>
              <a:t>, void (*</a:t>
            </a:r>
            <a:r>
              <a:rPr lang="en-US" sz="1400" dirty="0" err="1" smtClean="0">
                <a:latin typeface="Lucida Console" pitchFamily="49" charset="0"/>
              </a:rPr>
              <a:t>cb_print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en-US" sz="1400" dirty="0" err="1" smtClean="0">
                <a:latin typeface="Lucida Console" pitchFamily="49" charset="0"/>
              </a:rPr>
              <a:t>const</a:t>
            </a:r>
            <a:r>
              <a:rPr lang="en-US" sz="1400" dirty="0" smtClean="0">
                <a:latin typeface="Lucida Console" pitchFamily="49" charset="0"/>
              </a:rPr>
              <a:t> void*));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Lucida Console" pitchFamily="49" charset="0"/>
              </a:rPr>
              <a:t>void*  </a:t>
            </a:r>
            <a:r>
              <a:rPr lang="en-US" sz="1400" dirty="0" err="1" smtClean="0">
                <a:latin typeface="Lucida Console" pitchFamily="49" charset="0"/>
              </a:rPr>
              <a:t>btree_find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BTree</a:t>
            </a:r>
            <a:r>
              <a:rPr lang="en-US" sz="1400" dirty="0" smtClean="0">
                <a:latin typeface="Lucida Console" pitchFamily="49" charset="0"/>
              </a:rPr>
              <a:t>* </a:t>
            </a:r>
            <a:r>
              <a:rPr lang="en-US" sz="1400" dirty="0" err="1" smtClean="0">
                <a:latin typeface="Lucida Console" pitchFamily="49" charset="0"/>
              </a:rPr>
              <a:t>bt</a:t>
            </a:r>
            <a:r>
              <a:rPr lang="en-US" sz="1400" dirty="0" smtClean="0">
                <a:latin typeface="Lucida Console" pitchFamily="49" charset="0"/>
              </a:rPr>
              <a:t>, </a:t>
            </a:r>
            <a:r>
              <a:rPr lang="en-US" sz="1400" dirty="0" err="1" smtClean="0">
                <a:latin typeface="Lucida Console" pitchFamily="49" charset="0"/>
              </a:rPr>
              <a:t>int</a:t>
            </a:r>
            <a:r>
              <a:rPr lang="en-US" sz="1400" dirty="0" smtClean="0">
                <a:latin typeface="Lucida Console" pitchFamily="49" charset="0"/>
              </a:rPr>
              <a:t> key);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30-DE67-4EB6-81D2-D3CAB3CB67B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1" y="1012950"/>
            <a:ext cx="8534400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static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BTPage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btree_page_create_empty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BTree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BTPage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pgParent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)</a:t>
            </a:r>
          </a:p>
          <a:p>
            <a:r>
              <a:rPr lang="en-US" sz="1400" dirty="0">
                <a:latin typeface="Consolas"/>
              </a:rPr>
              <a:t>{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i;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allocate memory for page structure */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 err="1" smtClean="0">
                <a:latin typeface="Consolas"/>
              </a:rPr>
              <a:t>BTPage</a:t>
            </a:r>
            <a:r>
              <a:rPr lang="en-US" sz="1400" dirty="0">
                <a:latin typeface="Consolas"/>
              </a:rPr>
              <a:t>*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= (</a:t>
            </a:r>
            <a:r>
              <a:rPr lang="en-US" sz="1400" dirty="0" err="1" smtClean="0">
                <a:latin typeface="Consolas"/>
              </a:rPr>
              <a:t>BTPage</a:t>
            </a:r>
            <a:r>
              <a:rPr lang="en-US" sz="1400" dirty="0">
                <a:latin typeface="Consolas"/>
              </a:rPr>
              <a:t>*)</a:t>
            </a:r>
            <a:r>
              <a:rPr lang="en-US" sz="1400" dirty="0" err="1" smtClean="0">
                <a:latin typeface="Consolas"/>
              </a:rPr>
              <a:t>malloc</a:t>
            </a:r>
            <a:r>
              <a:rPr lang="en-US" sz="1400" dirty="0" smtClean="0"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BTreePage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));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initialize empty page (with 0 elements) */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-</a:t>
            </a:r>
            <a:r>
              <a:rPr lang="en-US" sz="1400" dirty="0">
                <a:latin typeface="Consolas"/>
              </a:rPr>
              <a:t>&gt;</a:t>
            </a:r>
            <a:r>
              <a:rPr lang="en-US" sz="1400" dirty="0" err="1">
                <a:latin typeface="Consolas"/>
              </a:rPr>
              <a:t>numkeys</a:t>
            </a:r>
            <a:r>
              <a:rPr lang="en-US" sz="1400" dirty="0">
                <a:latin typeface="Consolas"/>
              </a:rPr>
              <a:t> = 0;        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set page parent */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-</a:t>
            </a:r>
            <a:r>
              <a:rPr lang="en-US" sz="1400" dirty="0">
                <a:latin typeface="Consolas"/>
              </a:rPr>
              <a:t>&gt;parent = </a:t>
            </a:r>
            <a:r>
              <a:rPr lang="en-US" sz="1400" dirty="0" err="1">
                <a:latin typeface="Consolas"/>
              </a:rPr>
              <a:t>pgParent</a:t>
            </a:r>
            <a:r>
              <a:rPr lang="en-US" sz="1400" dirty="0">
                <a:latin typeface="Consolas"/>
              </a:rPr>
              <a:t>;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allocate memory for nodes (key + info) and children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/>
              </a:rPr>
              <a:t>      (allocate additional node and pointer to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rchild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to hold temporary overflow) */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-</a:t>
            </a:r>
            <a:r>
              <a:rPr lang="en-US" sz="1400" dirty="0">
                <a:latin typeface="Consolas"/>
              </a:rPr>
              <a:t>&gt;node = (</a:t>
            </a:r>
            <a:r>
              <a:rPr lang="en-US" sz="1400" dirty="0" err="1">
                <a:latin typeface="Consolas"/>
              </a:rPr>
              <a:t>BTNode</a:t>
            </a:r>
            <a:r>
              <a:rPr lang="en-US" sz="1400" dirty="0">
                <a:latin typeface="Consolas"/>
              </a:rPr>
              <a:t>**) </a:t>
            </a:r>
            <a:r>
              <a:rPr lang="en-US" sz="1400" dirty="0" err="1">
                <a:latin typeface="Consolas"/>
              </a:rPr>
              <a:t>malloc</a:t>
            </a:r>
            <a:r>
              <a:rPr lang="en-US" sz="1400" dirty="0">
                <a:latin typeface="Consolas"/>
              </a:rPr>
              <a:t>(</a:t>
            </a:r>
            <a:r>
              <a:rPr lang="en-US" sz="1400" dirty="0" err="1">
                <a:latin typeface="Consolas"/>
              </a:rPr>
              <a:t>bt</a:t>
            </a:r>
            <a:r>
              <a:rPr lang="en-US" sz="1400" dirty="0">
                <a:latin typeface="Consolas"/>
              </a:rPr>
              <a:t>-&gt;order *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BTNode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*));    </a:t>
            </a:r>
          </a:p>
          <a:p>
            <a:r>
              <a:rPr lang="en-US" sz="1400" dirty="0" smtClean="0">
                <a:latin typeface="Consolas"/>
              </a:rPr>
              <a:t>  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-</a:t>
            </a:r>
            <a:r>
              <a:rPr lang="en-US" sz="1400" dirty="0">
                <a:latin typeface="Consolas"/>
              </a:rPr>
              <a:t>&gt;</a:t>
            </a:r>
            <a:r>
              <a:rPr lang="en-US" sz="1400" dirty="0" err="1">
                <a:latin typeface="Consolas"/>
              </a:rPr>
              <a:t>rchild</a:t>
            </a:r>
            <a:r>
              <a:rPr lang="en-US" sz="1400" dirty="0">
                <a:latin typeface="Consolas"/>
              </a:rPr>
              <a:t> = (</a:t>
            </a:r>
            <a:r>
              <a:rPr lang="en-US" sz="1400" dirty="0" err="1" smtClean="0">
                <a:latin typeface="Consolas"/>
              </a:rPr>
              <a:t>BTPage</a:t>
            </a:r>
            <a:r>
              <a:rPr lang="en-US" sz="1400" dirty="0">
                <a:latin typeface="Consolas"/>
              </a:rPr>
              <a:t>**) </a:t>
            </a:r>
            <a:r>
              <a:rPr lang="en-US" sz="1400" dirty="0" err="1">
                <a:latin typeface="Consolas"/>
              </a:rPr>
              <a:t>malloc</a:t>
            </a:r>
            <a:r>
              <a:rPr lang="en-US" sz="1400" dirty="0">
                <a:latin typeface="Consolas"/>
              </a:rPr>
              <a:t>((</a:t>
            </a:r>
            <a:r>
              <a:rPr lang="en-US" sz="1400" dirty="0" err="1">
                <a:latin typeface="Consolas"/>
              </a:rPr>
              <a:t>bt</a:t>
            </a:r>
            <a:r>
              <a:rPr lang="en-US" sz="1400" dirty="0">
                <a:latin typeface="Consolas"/>
              </a:rPr>
              <a:t>-&gt;order) *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BTPage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*));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initialize nodes and children pointers */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-</a:t>
            </a:r>
            <a:r>
              <a:rPr lang="en-US" sz="1400" dirty="0">
                <a:latin typeface="Consolas"/>
              </a:rPr>
              <a:t>&gt;</a:t>
            </a:r>
            <a:r>
              <a:rPr lang="en-US" sz="1400" dirty="0" err="1">
                <a:latin typeface="Consolas"/>
              </a:rPr>
              <a:t>lchild</a:t>
            </a:r>
            <a:r>
              <a:rPr lang="en-US" sz="1400" dirty="0">
                <a:latin typeface="Consolas"/>
              </a:rPr>
              <a:t> = NULL;</a:t>
            </a:r>
          </a:p>
          <a:p>
            <a:r>
              <a:rPr lang="nn-NO" sz="1400" dirty="0">
                <a:latin typeface="Consolas"/>
              </a:rPr>
              <a:t>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 (i=0; i &lt; bt-&gt;order; ++i)</a:t>
            </a:r>
          </a:p>
          <a:p>
            <a:r>
              <a:rPr lang="en-US" sz="1400" dirty="0">
                <a:latin typeface="Consolas"/>
              </a:rPr>
              <a:t>   {</a:t>
            </a:r>
          </a:p>
          <a:p>
            <a:r>
              <a:rPr lang="en-US" sz="1400" dirty="0">
                <a:latin typeface="Consolas"/>
              </a:rPr>
              <a:t>     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-</a:t>
            </a:r>
            <a:r>
              <a:rPr lang="en-US" sz="1400" dirty="0">
                <a:latin typeface="Consolas"/>
              </a:rPr>
              <a:t>&gt;node[i] = NULL;</a:t>
            </a:r>
          </a:p>
          <a:p>
            <a:r>
              <a:rPr lang="en-US" sz="1400" dirty="0">
                <a:latin typeface="Consolas"/>
              </a:rPr>
              <a:t>      </a:t>
            </a:r>
            <a:r>
              <a:rPr lang="en-US" sz="1400" dirty="0" err="1" smtClean="0">
                <a:latin typeface="Consolas"/>
              </a:rPr>
              <a:t>pgCurrent</a:t>
            </a:r>
            <a:r>
              <a:rPr lang="en-US" sz="1400" dirty="0" smtClean="0">
                <a:latin typeface="Consolas"/>
              </a:rPr>
              <a:t>-</a:t>
            </a:r>
            <a:r>
              <a:rPr lang="en-US" sz="1400" dirty="0">
                <a:latin typeface="Consolas"/>
              </a:rPr>
              <a:t>&gt;</a:t>
            </a:r>
            <a:r>
              <a:rPr lang="en-US" sz="1400" dirty="0" err="1">
                <a:latin typeface="Consolas"/>
              </a:rPr>
              <a:t>rchild</a:t>
            </a:r>
            <a:r>
              <a:rPr lang="en-US" sz="1400" dirty="0">
                <a:latin typeface="Consolas"/>
              </a:rPr>
              <a:t>[i] = NULL;</a:t>
            </a:r>
          </a:p>
          <a:p>
            <a:r>
              <a:rPr lang="en-US" sz="1400" dirty="0">
                <a:latin typeface="Consolas"/>
              </a:rPr>
              <a:t>   }</a:t>
            </a:r>
          </a:p>
          <a:p>
            <a:r>
              <a:rPr lang="en-US" sz="1400" dirty="0"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pgCurrent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;</a:t>
            </a:r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latin typeface="Consolas"/>
              </a:rPr>
              <a:t>}</a:t>
            </a:r>
            <a:endParaRPr lang="en-US" sz="1400" dirty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53200" y="4244327"/>
            <a:ext cx="2449504" cy="9372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400" dirty="0" smtClean="0"/>
              <a:t>Para </a:t>
            </a:r>
            <a:r>
              <a:rPr lang="en-US" sz="1400" dirty="0" err="1" smtClean="0"/>
              <a:t>facilitar</a:t>
            </a:r>
            <a:r>
              <a:rPr lang="en-US" sz="1400" dirty="0" smtClean="0"/>
              <a:t>, </a:t>
            </a:r>
            <a:r>
              <a:rPr lang="en-US" sz="1400" dirty="0" err="1" smtClean="0"/>
              <a:t>alocamos</a:t>
            </a:r>
            <a:r>
              <a:rPr lang="en-US" sz="1400" dirty="0" smtClean="0"/>
              <a:t> </a:t>
            </a:r>
            <a:r>
              <a:rPr lang="en-US" sz="1400" dirty="0" err="1" smtClean="0"/>
              <a:t>espaço</a:t>
            </a:r>
            <a:r>
              <a:rPr lang="en-US" sz="1400" dirty="0" smtClean="0"/>
              <a:t> a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usar</a:t>
            </a:r>
            <a:r>
              <a:rPr lang="en-US" sz="1400" dirty="0" smtClean="0"/>
              <a:t> a </a:t>
            </a:r>
            <a:r>
              <a:rPr lang="en-US" sz="1400" dirty="0" err="1" smtClean="0"/>
              <a:t>mesma</a:t>
            </a:r>
            <a:r>
              <a:rPr lang="en-US" sz="1400" dirty="0" smtClean="0"/>
              <a:t> </a:t>
            </a:r>
            <a:r>
              <a:rPr lang="en-US" sz="1400" dirty="0" err="1" smtClean="0"/>
              <a:t>página</a:t>
            </a:r>
            <a:r>
              <a:rPr lang="en-US" sz="1400" dirty="0" smtClean="0"/>
              <a:t> </a:t>
            </a:r>
            <a:r>
              <a:rPr lang="en-US" sz="1400" dirty="0" err="1" smtClean="0"/>
              <a:t>quando</a:t>
            </a:r>
            <a:r>
              <a:rPr lang="en-US" sz="1400" dirty="0" smtClean="0"/>
              <a:t> </a:t>
            </a:r>
            <a:r>
              <a:rPr lang="en-US" sz="1400" dirty="0" err="1" smtClean="0"/>
              <a:t>houver</a:t>
            </a:r>
            <a:r>
              <a:rPr lang="en-US" sz="1400" dirty="0" smtClean="0"/>
              <a:t> overflow.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1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E7298-B290-4B7C-B544-E2DCD1713F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588072" y="2523732"/>
            <a:ext cx="2636665" cy="549143"/>
            <a:chOff x="1612468" y="3657600"/>
            <a:chExt cx="1526972" cy="318025"/>
          </a:xfrm>
        </p:grpSpPr>
        <p:sp>
          <p:nvSpPr>
            <p:cNvPr id="31" name="Rectangle 30"/>
            <p:cNvSpPr/>
            <p:nvPr/>
          </p:nvSpPr>
          <p:spPr>
            <a:xfrm>
              <a:off x="1612468" y="3657600"/>
              <a:ext cx="1526972" cy="31802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647922" y="3702312"/>
              <a:ext cx="28575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10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33672" y="3702312"/>
              <a:ext cx="28575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20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219422" y="3702312"/>
              <a:ext cx="28575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517576" y="3702312"/>
              <a:ext cx="285750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18606" y="3702312"/>
              <a:ext cx="28575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6961" y="3785125"/>
            <a:ext cx="2609823" cy="549143"/>
            <a:chOff x="299085" y="4388111"/>
            <a:chExt cx="1511427" cy="318025"/>
          </a:xfrm>
        </p:grpSpPr>
        <p:sp>
          <p:nvSpPr>
            <p:cNvPr id="25" name="Rectangle 24"/>
            <p:cNvSpPr/>
            <p:nvPr/>
          </p:nvSpPr>
          <p:spPr>
            <a:xfrm>
              <a:off x="299085" y="4388111"/>
              <a:ext cx="1511427" cy="31802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  <a:sym typeface="Symbol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35182" y="4432823"/>
              <a:ext cx="1439233" cy="228600"/>
              <a:chOff x="327656" y="4432823"/>
              <a:chExt cx="1439233" cy="2286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327656" y="4432823"/>
                <a:ext cx="28574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solidFill>
                      <a:schemeClr val="bg1"/>
                    </a:solidFill>
                    <a:sym typeface="Symbol"/>
                  </a:rPr>
                  <a:t>2</a:t>
                </a:r>
                <a:endParaRPr lang="en-US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99153" y="4432823"/>
                <a:ext cx="28574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bg1"/>
                    </a:solidFill>
                    <a:sym typeface="Symbol"/>
                  </a:rPr>
                  <a:t>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1192343" y="4432823"/>
                <a:ext cx="28574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sym typeface="Symbol"/>
                  </a:rPr>
                  <a:t>8</a:t>
                </a: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613405" y="4432823"/>
                <a:ext cx="285749" cy="2286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bg1"/>
                    </a:solidFill>
                    <a:sym typeface="Symbol"/>
                  </a:rPr>
                  <a:t>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481140" y="4432823"/>
                <a:ext cx="285749" cy="228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281307" y="3785125"/>
            <a:ext cx="2612454" cy="549143"/>
            <a:chOff x="1626489" y="4388111"/>
            <a:chExt cx="1512951" cy="318025"/>
          </a:xfrm>
        </p:grpSpPr>
        <p:sp>
          <p:nvSpPr>
            <p:cNvPr id="19" name="Rectangle 18"/>
            <p:cNvSpPr/>
            <p:nvPr/>
          </p:nvSpPr>
          <p:spPr>
            <a:xfrm>
              <a:off x="1626489" y="4388111"/>
              <a:ext cx="1512951" cy="31802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  <a:sym typeface="Symbol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661271" y="4432823"/>
              <a:ext cx="1430867" cy="228600"/>
              <a:chOff x="1661271" y="4432823"/>
              <a:chExt cx="1430867" cy="228600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1661271" y="4432823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solidFill>
                      <a:schemeClr val="bg1"/>
                    </a:solidFill>
                    <a:sym typeface="Symbol"/>
                  </a:rPr>
                  <a:t>13</a:t>
                </a:r>
                <a:endParaRPr lang="en-US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1947021" y="4432823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solidFill>
                      <a:schemeClr val="bg1"/>
                    </a:solidFill>
                    <a:sym typeface="Symbol"/>
                  </a:rPr>
                  <a:t>14</a:t>
                </a:r>
                <a:endParaRPr lang="en-US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232770" y="4432823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bg1"/>
                    </a:solidFill>
                    <a:sym typeface="Symbol"/>
                  </a:rPr>
                  <a:t>15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520638" y="4432823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806388" y="4432823"/>
                <a:ext cx="285750" cy="228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6208286" y="3785125"/>
            <a:ext cx="2578754" cy="549143"/>
            <a:chOff x="2932262" y="4388111"/>
            <a:chExt cx="1493434" cy="318025"/>
          </a:xfrm>
        </p:grpSpPr>
        <p:sp>
          <p:nvSpPr>
            <p:cNvPr id="13" name="Rectangle 12"/>
            <p:cNvSpPr/>
            <p:nvPr/>
          </p:nvSpPr>
          <p:spPr>
            <a:xfrm>
              <a:off x="2932262" y="4388111"/>
              <a:ext cx="1493434" cy="31802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67572" y="4432823"/>
              <a:ext cx="285749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22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253323" y="4432823"/>
              <a:ext cx="285749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24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539072" y="4432823"/>
              <a:ext cx="285749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21430" y="4432823"/>
              <a:ext cx="285749" cy="2286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114800" y="4432823"/>
              <a:ext cx="285749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</p:grpSp>
      <p:cxnSp>
        <p:nvCxnSpPr>
          <p:cNvPr id="10" name="Straight Arrow Connector 9"/>
          <p:cNvCxnSpPr>
            <a:endCxn id="25" idx="0"/>
          </p:cNvCxnSpPr>
          <p:nvPr/>
        </p:nvCxnSpPr>
        <p:spPr bwMode="auto">
          <a:xfrm flipH="1">
            <a:off x="1661873" y="2955303"/>
            <a:ext cx="2004353" cy="829822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0"/>
          </p:cNvCxnSpPr>
          <p:nvPr/>
        </p:nvCxnSpPr>
        <p:spPr bwMode="auto">
          <a:xfrm>
            <a:off x="4118849" y="3018460"/>
            <a:ext cx="468686" cy="766665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0"/>
          </p:cNvCxnSpPr>
          <p:nvPr/>
        </p:nvCxnSpPr>
        <p:spPr bwMode="auto">
          <a:xfrm>
            <a:off x="4613578" y="2986882"/>
            <a:ext cx="2884086" cy="798244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4449204" y="1482503"/>
            <a:ext cx="914400" cy="38779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 err="1" smtClean="0"/>
              <a:t>bt</a:t>
            </a:r>
            <a:r>
              <a:rPr lang="en-US" sz="1400" dirty="0" smtClean="0"/>
              <a:t>-&gt;root</a:t>
            </a:r>
          </a:p>
        </p:txBody>
      </p:sp>
      <p:cxnSp>
        <p:nvCxnSpPr>
          <p:cNvPr id="57" name="Straight Arrow Connector 56"/>
          <p:cNvCxnSpPr>
            <a:stCxn id="55" idx="2"/>
            <a:endCxn id="31" idx="0"/>
          </p:cNvCxnSpPr>
          <p:nvPr/>
        </p:nvCxnSpPr>
        <p:spPr>
          <a:xfrm>
            <a:off x="4906404" y="1870298"/>
            <a:ext cx="1" cy="653434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 bwMode="auto">
          <a:xfrm>
            <a:off x="1447800" y="3172856"/>
            <a:ext cx="914400" cy="38779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 smtClean="0"/>
              <a:t>-&gt;</a:t>
            </a:r>
            <a:r>
              <a:rPr lang="en-US" sz="1400" dirty="0" err="1" smtClean="0"/>
              <a:t>lchild</a:t>
            </a:r>
            <a:endParaRPr lang="en-US" sz="1400" dirty="0" smtClean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278556" y="3172856"/>
            <a:ext cx="914400" cy="38779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 smtClean="0"/>
              <a:t>-&gt;</a:t>
            </a:r>
            <a:r>
              <a:rPr lang="en-US" sz="1400" dirty="0" err="1" smtClean="0"/>
              <a:t>rchild</a:t>
            </a:r>
            <a:r>
              <a:rPr lang="en-US" sz="1400" dirty="0" smtClean="0"/>
              <a:t>[0]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6400800" y="3172856"/>
            <a:ext cx="914400" cy="38779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400" dirty="0" smtClean="0"/>
              <a:t>-&gt;</a:t>
            </a:r>
            <a:r>
              <a:rPr lang="en-US" sz="1400" dirty="0" err="1" smtClean="0"/>
              <a:t>rchild</a:t>
            </a:r>
            <a:r>
              <a:rPr lang="en-US" sz="1400" dirty="0" smtClean="0"/>
              <a:t>[1]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0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E7298-B290-4B7C-B544-E2DCD1713F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218" y="677929"/>
            <a:ext cx="2636665" cy="54914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6118" y="755135"/>
            <a:ext cx="2514865" cy="394730"/>
            <a:chOff x="476437" y="755135"/>
            <a:chExt cx="2514865" cy="394730"/>
          </a:xfrm>
        </p:grpSpPr>
        <p:sp>
          <p:nvSpPr>
            <p:cNvPr id="8" name="Rectangle 7"/>
            <p:cNvSpPr/>
            <p:nvPr/>
          </p:nvSpPr>
          <p:spPr bwMode="auto">
            <a:xfrm>
              <a:off x="476437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chemeClr val="bg1"/>
                  </a:solidFill>
                  <a:sym typeface="Symbol"/>
                </a:rPr>
                <a:t>10</a:t>
              </a:r>
              <a:endParaRPr lang="en-US" dirty="0" err="1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81800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30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87163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40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992526" y="755135"/>
              <a:ext cx="493412" cy="39473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bg1"/>
                  </a:solidFill>
                  <a:sym typeface="Symbol"/>
                </a:rPr>
                <a:t>50</a:t>
              </a:r>
              <a:endParaRPr lang="en-US" dirty="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97890" y="755135"/>
              <a:ext cx="493412" cy="3947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tx1"/>
                </a:solidFill>
                <a:sym typeface="Symbol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92118" y="677929"/>
            <a:ext cx="2636665" cy="549143"/>
            <a:chOff x="6092118" y="677929"/>
            <a:chExt cx="2636665" cy="549143"/>
          </a:xfrm>
        </p:grpSpPr>
        <p:sp>
          <p:nvSpPr>
            <p:cNvPr id="14" name="Rectangle 13"/>
            <p:cNvSpPr/>
            <p:nvPr/>
          </p:nvSpPr>
          <p:spPr>
            <a:xfrm>
              <a:off x="6092118" y="677929"/>
              <a:ext cx="2636665" cy="54914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  <a:sym typeface="Symbol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153018" y="755135"/>
              <a:ext cx="2514865" cy="394730"/>
              <a:chOff x="6153337" y="755135"/>
              <a:chExt cx="2514865" cy="39473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6153337" y="755135"/>
                <a:ext cx="493412" cy="39473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>
                    <a:solidFill>
                      <a:schemeClr val="bg1"/>
                    </a:solidFill>
                    <a:sym typeface="Symbol"/>
                  </a:rPr>
                  <a:t>10</a:t>
                </a:r>
                <a:endParaRPr lang="en-US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658700" y="755135"/>
                <a:ext cx="493412" cy="39473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bg1"/>
                    </a:solidFill>
                    <a:sym typeface="Symbol"/>
                  </a:rPr>
                  <a:t>20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164063" y="755135"/>
                <a:ext cx="493412" cy="39473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sym typeface="Symbol"/>
                  </a:rPr>
                  <a:t>30</a:t>
                </a: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669426" y="755135"/>
                <a:ext cx="493412" cy="39473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sym typeface="Symbol"/>
                  </a:rPr>
                  <a:t>40</a:t>
                </a: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174790" y="755135"/>
                <a:ext cx="493412" cy="394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50</a:t>
                </a:r>
                <a:endParaRPr lang="en-US" dirty="0">
                  <a:solidFill>
                    <a:schemeClr val="tx1"/>
                  </a:solidFill>
                  <a:sym typeface="Symbol"/>
                </a:endParaRPr>
              </a:p>
            </p:txBody>
          </p:sp>
        </p:grpSp>
      </p:grpSp>
      <p:sp>
        <p:nvSpPr>
          <p:cNvPr id="20" name="Right Arrow 19"/>
          <p:cNvSpPr/>
          <p:nvPr/>
        </p:nvSpPr>
        <p:spPr>
          <a:xfrm>
            <a:off x="3467101" y="304800"/>
            <a:ext cx="2209800" cy="12954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sym typeface="Symbol"/>
              </a:rPr>
              <a:t>insere</a:t>
            </a:r>
            <a:r>
              <a:rPr lang="en-US" sz="2000" dirty="0" smtClean="0">
                <a:solidFill>
                  <a:schemeClr val="bg1"/>
                </a:solidFill>
                <a:sym typeface="Symbol"/>
              </a:rPr>
              <a:t> 20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040120" y="1295400"/>
            <a:ext cx="2833692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overflow: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num_keys</a:t>
            </a:r>
            <a:r>
              <a:rPr lang="en-US" sz="1600" dirty="0" smtClean="0">
                <a:solidFill>
                  <a:schemeClr val="bg1"/>
                </a:solidFill>
              </a:rPr>
              <a:t> == </a:t>
            </a:r>
            <a:r>
              <a:rPr lang="en-US" sz="1600" dirty="0" err="1" smtClean="0">
                <a:solidFill>
                  <a:schemeClr val="bg1"/>
                </a:solidFill>
              </a:rPr>
              <a:t>bt</a:t>
            </a:r>
            <a:r>
              <a:rPr lang="en-US" sz="1600" dirty="0" smtClean="0">
                <a:solidFill>
                  <a:schemeClr val="bg1"/>
                </a:solidFill>
              </a:rPr>
              <a:t>-&gt;order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30200" y="228600"/>
            <a:ext cx="2576084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ordem</a:t>
            </a:r>
            <a:r>
              <a:rPr lang="en-US" dirty="0" smtClean="0">
                <a:solidFill>
                  <a:schemeClr val="bg1"/>
                </a:solidFill>
              </a:rPr>
              <a:t> = 5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378600" y="4175538"/>
            <a:ext cx="5536800" cy="1810536"/>
            <a:chOff x="1480499" y="3862331"/>
            <a:chExt cx="5536800" cy="1810536"/>
          </a:xfrm>
        </p:grpSpPr>
        <p:grpSp>
          <p:nvGrpSpPr>
            <p:cNvPr id="27" name="Group 26"/>
            <p:cNvGrpSpPr/>
            <p:nvPr/>
          </p:nvGrpSpPr>
          <p:grpSpPr>
            <a:xfrm>
              <a:off x="3867815" y="3862331"/>
              <a:ext cx="2636665" cy="549143"/>
              <a:chOff x="1612468" y="3657600"/>
              <a:chExt cx="1526972" cy="3180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612468" y="3657600"/>
                <a:ext cx="152697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1647922" y="3702312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sym typeface="Symbol"/>
                  </a:rPr>
                  <a:t>30</a:t>
                </a: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933672" y="3702312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2219422" y="3702312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517576" y="3702312"/>
                <a:ext cx="28575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818606" y="3702312"/>
                <a:ext cx="285750" cy="228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480499" y="5123724"/>
              <a:ext cx="2609823" cy="549143"/>
              <a:chOff x="299085" y="4388111"/>
              <a:chExt cx="1511427" cy="31802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99085" y="4388111"/>
                <a:ext cx="1511427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335182" y="4432823"/>
                <a:ext cx="1439233" cy="228600"/>
                <a:chOff x="327656" y="4432823"/>
                <a:chExt cx="1439233" cy="228600"/>
              </a:xfrm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327656" y="4432823"/>
                  <a:ext cx="285749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899153" y="4432823"/>
                  <a:ext cx="285749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1192343" y="4432823"/>
                  <a:ext cx="285749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613405" y="4432823"/>
                  <a:ext cx="285749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481140" y="4432823"/>
                  <a:ext cx="285749" cy="2286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4404845" y="5123724"/>
              <a:ext cx="2612454" cy="549143"/>
              <a:chOff x="1626489" y="4388111"/>
              <a:chExt cx="1512951" cy="31802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626489" y="4388111"/>
                <a:ext cx="1512951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661271" y="4432823"/>
                <a:ext cx="1430867" cy="228600"/>
                <a:chOff x="1661271" y="4432823"/>
                <a:chExt cx="1430867" cy="228600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661271" y="4432823"/>
                  <a:ext cx="285750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40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1947021" y="4432823"/>
                  <a:ext cx="285750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2232770" y="4432823"/>
                  <a:ext cx="285750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2520638" y="4432823"/>
                  <a:ext cx="285750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2806388" y="4432823"/>
                  <a:ext cx="285750" cy="2286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50" name="Straight Arrow Connector 49"/>
            <p:cNvCxnSpPr>
              <a:endCxn id="35" idx="0"/>
            </p:cNvCxnSpPr>
            <p:nvPr/>
          </p:nvCxnSpPr>
          <p:spPr bwMode="auto">
            <a:xfrm flipH="1">
              <a:off x="2785411" y="4325639"/>
              <a:ext cx="1152447" cy="798085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3" idx="0"/>
            </p:cNvCxnSpPr>
            <p:nvPr/>
          </p:nvCxnSpPr>
          <p:spPr bwMode="auto">
            <a:xfrm>
              <a:off x="4425538" y="4335799"/>
              <a:ext cx="1285534" cy="787925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Down Arrow 53"/>
          <p:cNvSpPr/>
          <p:nvPr/>
        </p:nvSpPr>
        <p:spPr>
          <a:xfrm>
            <a:off x="6399724" y="2057400"/>
            <a:ext cx="1774747" cy="1828800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sym typeface="Symbol"/>
              </a:rPr>
              <a:t>split</a:t>
            </a: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err="1" smtClean="0"/>
              <a:t>árvores</a:t>
            </a:r>
            <a:r>
              <a:rPr lang="en-US" smtClean="0"/>
              <a:t> B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EFD4A-F3FD-46DC-9DE8-8084D9B10B0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E7298-B290-4B7C-B544-E2DCD1713F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212" y="83924"/>
            <a:ext cx="8099577" cy="6690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btree_insert_aux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== NULL) {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create new page */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btree_page_create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NULL,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find out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where info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should be inserted 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(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if order is large,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a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binary search should be used) */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(i=0; i &lt;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numkeys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++i)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-&gt;key ==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&gt;node[i]-&gt;key)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if key exists, update info */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-&gt;node[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]-&gt;info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-&gt;info;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/* memory leak */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-&gt;key &lt;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&gt;node[i]-&gt;key)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NULL)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if leaf, insert here */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btree_page_insert_node_at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NULL, i);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(i ==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btree_insert_aux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btree_insert_aux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[i-1],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btree_page_overflowed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btree_page_split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btree_insert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key,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 info)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btree_node_create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(key, info);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btree_insert_aux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-&gt;root,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-&gt;root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-&gt;root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3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E7298-B290-4B7C-B544-E2DCD1713F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212" y="1"/>
            <a:ext cx="809957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btree_page_split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&gt;parent;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BTPage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btree_page_create_empty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idxMedian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-&gt;order+1)/2 - 1;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nodeMedian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&gt;node[median];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[median];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&gt;parent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lchild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-&gt;parent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NULL) {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create new root */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btree_page_create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NULL,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nodeMedian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&gt;parent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-&gt;root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&gt;parent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insert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median node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into parent */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btree_page_insert_node_at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nodeMedian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br>
              <a:rPr lang="en-US" sz="1200" dirty="0" smtClean="0">
                <a:solidFill>
                  <a:prstClr val="black"/>
                </a:solidFill>
                <a:latin typeface="Consolas"/>
              </a:rPr>
            </a:b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btree_page_find_insertion_point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nodeMedian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move nodes right of median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to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new page */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(j=0, i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idxMedian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+ 1; i &lt;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numkeys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++i, ++j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&gt;node[j]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&gt;node[i];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[j]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[i];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[j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])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[j]-&gt;parent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++(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pgNew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numkeys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&gt;node[i] = NULL;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[i] = NULL;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remove median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node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and insert it in parent page */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&gt;node[median] = NULL;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[median] = NULL;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pgCurrent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numkeys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idxMedian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pgParent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Árvore B de ordem m - remoção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596"/>
            <a:ext cx="8458200" cy="5029200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2000" dirty="0" err="1" smtClean="0"/>
              <a:t>deve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realizada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um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folha</a:t>
            </a:r>
            <a:endParaRPr lang="en-US" sz="2000" dirty="0" smtClean="0"/>
          </a:p>
          <a:p>
            <a:pPr marL="522288" indent="-522288">
              <a:buFont typeface="Wingdings" pitchFamily="2" charset="2"/>
              <a:buAutoNum type="arabicPeriod"/>
              <a:tabLst/>
            </a:pPr>
            <a:r>
              <a:rPr lang="en-US" sz="2000" dirty="0" smtClean="0">
                <a:solidFill>
                  <a:srgbClr val="595959"/>
                </a:solidFill>
              </a:rPr>
              <a:t>se o item a </a:t>
            </a:r>
            <a:r>
              <a:rPr lang="en-US" sz="2000" dirty="0" err="1" smtClean="0">
                <a:solidFill>
                  <a:srgbClr val="595959"/>
                </a:solidFill>
              </a:rPr>
              <a:t>ser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removido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não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estiver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em</a:t>
            </a:r>
            <a:r>
              <a:rPr lang="en-US" sz="2000" dirty="0" smtClean="0">
                <a:solidFill>
                  <a:srgbClr val="595959"/>
                </a:solidFill>
              </a:rPr>
              <a:t> um </a:t>
            </a:r>
            <a:r>
              <a:rPr lang="en-US" sz="2000" dirty="0" err="1" smtClean="0">
                <a:solidFill>
                  <a:srgbClr val="595959"/>
                </a:solidFill>
              </a:rPr>
              <a:t>nó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folha</a:t>
            </a:r>
            <a:r>
              <a:rPr lang="en-US" sz="2000" dirty="0" smtClean="0">
                <a:solidFill>
                  <a:srgbClr val="595959"/>
                </a:solidFill>
              </a:rPr>
              <a:t>, </a:t>
            </a:r>
            <a:r>
              <a:rPr lang="en-US" sz="2000" dirty="0" err="1" smtClean="0">
                <a:solidFill>
                  <a:srgbClr val="595959"/>
                </a:solidFill>
              </a:rPr>
              <a:t>substitua</a:t>
            </a:r>
            <a:r>
              <a:rPr lang="en-US" sz="2000" dirty="0" smtClean="0">
                <a:solidFill>
                  <a:srgbClr val="595959"/>
                </a:solidFill>
              </a:rPr>
              <a:t>-o </a:t>
            </a:r>
            <a:r>
              <a:rPr lang="en-US" sz="2000" dirty="0" err="1" smtClean="0">
                <a:solidFill>
                  <a:srgbClr val="595959"/>
                </a:solidFill>
              </a:rPr>
              <a:t>pelo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maior</a:t>
            </a:r>
            <a:r>
              <a:rPr lang="en-US" sz="2000" dirty="0" smtClean="0">
                <a:solidFill>
                  <a:srgbClr val="595959"/>
                </a:solidFill>
              </a:rPr>
              <a:t> item da </a:t>
            </a:r>
            <a:r>
              <a:rPr lang="en-US" sz="2000" dirty="0" err="1" smtClean="0">
                <a:solidFill>
                  <a:srgbClr val="595959"/>
                </a:solidFill>
              </a:rPr>
              <a:t>sua</a:t>
            </a:r>
            <a:r>
              <a:rPr lang="en-US" sz="2000" dirty="0" smtClean="0">
                <a:solidFill>
                  <a:srgbClr val="595959"/>
                </a:solidFill>
              </a:rPr>
              <a:t> sub-</a:t>
            </a:r>
            <a:r>
              <a:rPr lang="en-US" sz="2000" dirty="0" err="1" smtClean="0">
                <a:solidFill>
                  <a:srgbClr val="595959"/>
                </a:solidFill>
              </a:rPr>
              <a:t>árvore</a:t>
            </a:r>
            <a:r>
              <a:rPr lang="en-US" sz="2000" dirty="0" smtClean="0">
                <a:solidFill>
                  <a:srgbClr val="595959"/>
                </a:solidFill>
              </a:rPr>
              <a:t> à </a:t>
            </a:r>
            <a:r>
              <a:rPr lang="en-US" sz="2000" dirty="0" err="1" smtClean="0">
                <a:solidFill>
                  <a:srgbClr val="595959"/>
                </a:solidFill>
              </a:rPr>
              <a:t>esquerda</a:t>
            </a:r>
            <a:r>
              <a:rPr lang="en-US" sz="2000" dirty="0" smtClean="0">
                <a:solidFill>
                  <a:srgbClr val="595959"/>
                </a:solidFill>
              </a:rPr>
              <a:t>, </a:t>
            </a:r>
            <a:r>
              <a:rPr lang="en-US" sz="2000" dirty="0" err="1" smtClean="0">
                <a:solidFill>
                  <a:srgbClr val="595959"/>
                </a:solidFill>
              </a:rPr>
              <a:t>ou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pelo</a:t>
            </a:r>
            <a:r>
              <a:rPr lang="en-US" sz="2000" dirty="0" smtClean="0">
                <a:solidFill>
                  <a:srgbClr val="595959"/>
                </a:solidFill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</a:rPr>
              <a:t>menor</a:t>
            </a:r>
            <a:r>
              <a:rPr lang="en-US" sz="2000" dirty="0" smtClean="0">
                <a:solidFill>
                  <a:srgbClr val="595959"/>
                </a:solidFill>
              </a:rPr>
              <a:t> da </a:t>
            </a:r>
            <a:r>
              <a:rPr lang="en-US" sz="2000" dirty="0" err="1" smtClean="0">
                <a:solidFill>
                  <a:srgbClr val="595959"/>
                </a:solidFill>
              </a:rPr>
              <a:t>sua</a:t>
            </a:r>
            <a:r>
              <a:rPr lang="en-US" sz="2000" dirty="0" smtClean="0">
                <a:solidFill>
                  <a:srgbClr val="595959"/>
                </a:solidFill>
              </a:rPr>
              <a:t> sub-</a:t>
            </a:r>
            <a:r>
              <a:rPr lang="en-US" sz="2000" dirty="0" err="1" smtClean="0">
                <a:solidFill>
                  <a:srgbClr val="595959"/>
                </a:solidFill>
              </a:rPr>
              <a:t>árvore</a:t>
            </a:r>
            <a:r>
              <a:rPr lang="en-US" sz="2000" dirty="0" smtClean="0">
                <a:solidFill>
                  <a:srgbClr val="595959"/>
                </a:solidFill>
              </a:rPr>
              <a:t> à </a:t>
            </a:r>
            <a:r>
              <a:rPr lang="en-US" sz="2000" dirty="0" err="1" smtClean="0">
                <a:solidFill>
                  <a:srgbClr val="595959"/>
                </a:solidFill>
              </a:rPr>
              <a:t>direita</a:t>
            </a:r>
            <a:r>
              <a:rPr lang="en-US" sz="2000" dirty="0" smtClean="0">
                <a:solidFill>
                  <a:srgbClr val="595959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922A2-1988-476E-B78D-525D3535940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9085" y="3657600"/>
            <a:ext cx="3846195" cy="1048536"/>
            <a:chOff x="584835" y="3813775"/>
            <a:chExt cx="3846195" cy="1048536"/>
          </a:xfrm>
        </p:grpSpPr>
        <p:grpSp>
          <p:nvGrpSpPr>
            <p:cNvPr id="40" name="Group 39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2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53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7</a:t>
                  </a: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8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5</a:t>
                  </a:r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1890121" y="4544286"/>
              <a:ext cx="1215029" cy="318025"/>
              <a:chOff x="1867897" y="5829374"/>
              <a:chExt cx="1215029" cy="3180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67897" y="5829374"/>
                <a:ext cx="1215029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64" name="Group 21"/>
              <p:cNvGrpSpPr>
                <a:grpSpLocks/>
              </p:cNvGrpSpPr>
              <p:nvPr/>
            </p:nvGrpSpPr>
            <p:grpSpPr bwMode="auto">
              <a:xfrm>
                <a:off x="1902681" y="5874086"/>
                <a:ext cx="1145117" cy="228600"/>
                <a:chOff x="5943125" y="152400"/>
                <a:chExt cx="916143" cy="2286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15</a:t>
                  </a: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630656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3218012" y="4544286"/>
              <a:ext cx="1213018" cy="318025"/>
              <a:chOff x="3340251" y="5835125"/>
              <a:chExt cx="1213018" cy="31802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40251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76" name="Group 26"/>
              <p:cNvGrpSpPr>
                <a:grpSpLocks/>
              </p:cNvGrpSpPr>
              <p:nvPr/>
            </p:nvGrpSpPr>
            <p:grpSpPr bwMode="auto">
              <a:xfrm>
                <a:off x="3375564" y="5879837"/>
                <a:ext cx="1139608" cy="228600"/>
                <a:chOff x="5943550" y="152400"/>
                <a:chExt cx="911736" cy="2286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662667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80" name="Straight Arrow Connector 79"/>
            <p:cNvCxnSpPr>
              <a:endCxn id="52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63" idx="0"/>
            </p:cNvCxnSpPr>
            <p:nvPr/>
          </p:nvCxnSpPr>
          <p:spPr bwMode="auto">
            <a:xfrm>
              <a:off x="2235200" y="4087088"/>
              <a:ext cx="262436" cy="45719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5" idx="0"/>
            </p:cNvCxnSpPr>
            <p:nvPr/>
          </p:nvCxnSpPr>
          <p:spPr bwMode="auto">
            <a:xfrm>
              <a:off x="2509520" y="4102328"/>
              <a:ext cx="1315001" cy="44195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ight Arrow 126"/>
          <p:cNvSpPr/>
          <p:nvPr/>
        </p:nvSpPr>
        <p:spPr>
          <a:xfrm>
            <a:off x="4267199" y="3927996"/>
            <a:ext cx="838201" cy="69595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sz="1200" dirty="0" err="1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71" name="Right Arrow 170"/>
          <p:cNvSpPr/>
          <p:nvPr/>
        </p:nvSpPr>
        <p:spPr>
          <a:xfrm>
            <a:off x="4267199" y="5260864"/>
            <a:ext cx="838201" cy="69595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sz="1200" dirty="0" err="1" smtClean="0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5221605" y="3657600"/>
            <a:ext cx="3846195" cy="1048536"/>
            <a:chOff x="584835" y="3813775"/>
            <a:chExt cx="3846195" cy="1048536"/>
          </a:xfrm>
        </p:grpSpPr>
        <p:grpSp>
          <p:nvGrpSpPr>
            <p:cNvPr id="139" name="Group 138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16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40" name="Group 139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94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8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7</a:t>
                  </a:r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1890121" y="4544286"/>
              <a:ext cx="1215029" cy="318025"/>
              <a:chOff x="1867897" y="5829374"/>
              <a:chExt cx="1215029" cy="318025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867897" y="5829374"/>
                <a:ext cx="1215029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82" name="Group 21"/>
              <p:cNvGrpSpPr>
                <a:grpSpLocks/>
              </p:cNvGrpSpPr>
              <p:nvPr/>
            </p:nvGrpSpPr>
            <p:grpSpPr bwMode="auto">
              <a:xfrm>
                <a:off x="1902681" y="5874086"/>
                <a:ext cx="1145117" cy="228600"/>
                <a:chOff x="5943125" y="152400"/>
                <a:chExt cx="916143" cy="228600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15</a:t>
                  </a: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6630656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48" name="Group 147"/>
            <p:cNvGrpSpPr/>
            <p:nvPr/>
          </p:nvGrpSpPr>
          <p:grpSpPr>
            <a:xfrm>
              <a:off x="3218012" y="4544286"/>
              <a:ext cx="1213018" cy="318025"/>
              <a:chOff x="3340251" y="5835125"/>
              <a:chExt cx="1213018" cy="31802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340251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59" name="Group 26"/>
              <p:cNvGrpSpPr>
                <a:grpSpLocks/>
              </p:cNvGrpSpPr>
              <p:nvPr/>
            </p:nvGrpSpPr>
            <p:grpSpPr bwMode="auto">
              <a:xfrm>
                <a:off x="3375564" y="5879837"/>
                <a:ext cx="1139608" cy="228600"/>
                <a:chOff x="5943550" y="152400"/>
                <a:chExt cx="911736" cy="22860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662667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49" name="Straight Arrow Connector 148"/>
            <p:cNvCxnSpPr>
              <a:endCxn id="193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81" idx="0"/>
            </p:cNvCxnSpPr>
            <p:nvPr/>
          </p:nvCxnSpPr>
          <p:spPr bwMode="auto">
            <a:xfrm>
              <a:off x="2235200" y="4087088"/>
              <a:ext cx="262436" cy="45719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8" idx="0"/>
            </p:cNvCxnSpPr>
            <p:nvPr/>
          </p:nvCxnSpPr>
          <p:spPr bwMode="auto">
            <a:xfrm>
              <a:off x="2509520" y="4102328"/>
              <a:ext cx="1315001" cy="44195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299085" y="5136887"/>
            <a:ext cx="3846195" cy="1048536"/>
            <a:chOff x="584835" y="3813775"/>
            <a:chExt cx="3846195" cy="1048536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48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223" name="Group 222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42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7</a:t>
                  </a: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8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5</a:t>
                  </a:r>
                </a:p>
              </p:txBody>
            </p:sp>
          </p:grpSp>
        </p:grpSp>
        <p:grpSp>
          <p:nvGrpSpPr>
            <p:cNvPr id="224" name="Group 223"/>
            <p:cNvGrpSpPr/>
            <p:nvPr/>
          </p:nvGrpSpPr>
          <p:grpSpPr>
            <a:xfrm>
              <a:off x="1890121" y="4544286"/>
              <a:ext cx="1215029" cy="318025"/>
              <a:chOff x="1867897" y="5829374"/>
              <a:chExt cx="1215029" cy="318025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867897" y="5829374"/>
                <a:ext cx="1215029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36" name="Group 21"/>
              <p:cNvGrpSpPr>
                <a:grpSpLocks/>
              </p:cNvGrpSpPr>
              <p:nvPr/>
            </p:nvGrpSpPr>
            <p:grpSpPr bwMode="auto">
              <a:xfrm>
                <a:off x="1902681" y="5874086"/>
                <a:ext cx="1145117" cy="228600"/>
                <a:chOff x="5943125" y="152400"/>
                <a:chExt cx="916143" cy="228600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15</a:t>
                  </a: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6630656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225" name="Group 224"/>
            <p:cNvGrpSpPr/>
            <p:nvPr/>
          </p:nvGrpSpPr>
          <p:grpSpPr>
            <a:xfrm>
              <a:off x="3218012" y="4544286"/>
              <a:ext cx="1213018" cy="318025"/>
              <a:chOff x="3340251" y="5835125"/>
              <a:chExt cx="1213018" cy="318025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3340251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30" name="Group 26"/>
              <p:cNvGrpSpPr>
                <a:grpSpLocks/>
              </p:cNvGrpSpPr>
              <p:nvPr/>
            </p:nvGrpSpPr>
            <p:grpSpPr bwMode="auto">
              <a:xfrm>
                <a:off x="3375564" y="5879837"/>
                <a:ext cx="1139608" cy="228600"/>
                <a:chOff x="5943550" y="152400"/>
                <a:chExt cx="911736" cy="2286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662667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226" name="Straight Arrow Connector 225"/>
            <p:cNvCxnSpPr>
              <a:endCxn id="241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endCxn id="235" idx="0"/>
            </p:cNvCxnSpPr>
            <p:nvPr/>
          </p:nvCxnSpPr>
          <p:spPr bwMode="auto">
            <a:xfrm>
              <a:off x="2235200" y="4087088"/>
              <a:ext cx="262436" cy="45719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endCxn id="229" idx="0"/>
            </p:cNvCxnSpPr>
            <p:nvPr/>
          </p:nvCxnSpPr>
          <p:spPr bwMode="auto">
            <a:xfrm>
              <a:off x="2509520" y="4102328"/>
              <a:ext cx="1315001" cy="44195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5183508" y="5136887"/>
            <a:ext cx="3846195" cy="1048536"/>
            <a:chOff x="584835" y="3813775"/>
            <a:chExt cx="3846195" cy="1048536"/>
          </a:xfrm>
        </p:grpSpPr>
        <p:grpSp>
          <p:nvGrpSpPr>
            <p:cNvPr id="254" name="Group 253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80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255" name="Group 254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74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7</a:t>
                  </a: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8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5</a:t>
                  </a:r>
                </a:p>
              </p:txBody>
            </p:sp>
          </p:grpSp>
        </p:grpSp>
        <p:grpSp>
          <p:nvGrpSpPr>
            <p:cNvPr id="256" name="Group 255"/>
            <p:cNvGrpSpPr/>
            <p:nvPr/>
          </p:nvGrpSpPr>
          <p:grpSpPr>
            <a:xfrm>
              <a:off x="1890121" y="4544286"/>
              <a:ext cx="1215029" cy="318025"/>
              <a:chOff x="1867897" y="5829374"/>
              <a:chExt cx="1215029" cy="318025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1867897" y="5829374"/>
                <a:ext cx="1215029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68" name="Group 21"/>
              <p:cNvGrpSpPr>
                <a:grpSpLocks/>
              </p:cNvGrpSpPr>
              <p:nvPr/>
            </p:nvGrpSpPr>
            <p:grpSpPr bwMode="auto">
              <a:xfrm>
                <a:off x="1902681" y="5874086"/>
                <a:ext cx="1145117" cy="228600"/>
                <a:chOff x="5943125" y="152400"/>
                <a:chExt cx="916143" cy="22860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15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6630656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257" name="Group 256"/>
            <p:cNvGrpSpPr/>
            <p:nvPr/>
          </p:nvGrpSpPr>
          <p:grpSpPr>
            <a:xfrm>
              <a:off x="3218012" y="4544286"/>
              <a:ext cx="1213018" cy="318025"/>
              <a:chOff x="3340251" y="5835125"/>
              <a:chExt cx="1213018" cy="318025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3340251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62" name="Group 26"/>
              <p:cNvGrpSpPr>
                <a:grpSpLocks/>
              </p:cNvGrpSpPr>
              <p:nvPr/>
            </p:nvGrpSpPr>
            <p:grpSpPr bwMode="auto">
              <a:xfrm>
                <a:off x="3375564" y="5879837"/>
                <a:ext cx="1139608" cy="228600"/>
                <a:chOff x="5943550" y="152400"/>
                <a:chExt cx="911736" cy="228600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662667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258" name="Straight Arrow Connector 257"/>
            <p:cNvCxnSpPr>
              <a:endCxn id="273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endCxn id="267" idx="0"/>
            </p:cNvCxnSpPr>
            <p:nvPr/>
          </p:nvCxnSpPr>
          <p:spPr bwMode="auto">
            <a:xfrm>
              <a:off x="2235200" y="4087088"/>
              <a:ext cx="262436" cy="45719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61" idx="0"/>
            </p:cNvCxnSpPr>
            <p:nvPr/>
          </p:nvCxnSpPr>
          <p:spPr bwMode="auto">
            <a:xfrm>
              <a:off x="2509520" y="4102328"/>
              <a:ext cx="1315001" cy="44195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Remoção de chave em uma folha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132840"/>
            <a:ext cx="8458200" cy="50292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sz="2000" dirty="0">
                <a:solidFill>
                  <a:srgbClr val="595959"/>
                </a:solidFill>
              </a:rPr>
              <a:t>Quando a chave é uma folha, ela será removida e deverá verificar se a folha ficará com </a:t>
            </a:r>
            <a:r>
              <a:rPr lang="pt-BR" sz="2000" dirty="0" smtClean="0">
                <a:solidFill>
                  <a:schemeClr val="accent1"/>
                </a:solidFill>
              </a:rPr>
              <a:t>menos de m/2 chaves</a:t>
            </a:r>
            <a:r>
              <a:rPr lang="pt-BR" sz="2000" dirty="0">
                <a:solidFill>
                  <a:srgbClr val="595959"/>
                </a:solidFill>
              </a:rPr>
              <a:t>. Se isso acontecer, deverá ser feita uma </a:t>
            </a:r>
            <a:r>
              <a:rPr lang="pt-BR" sz="2000" dirty="0" smtClean="0">
                <a:solidFill>
                  <a:schemeClr val="accent1"/>
                </a:solidFill>
              </a:rPr>
              <a:t>concatenação</a:t>
            </a:r>
            <a:r>
              <a:rPr lang="pt-BR" sz="2000" dirty="0">
                <a:solidFill>
                  <a:srgbClr val="595959"/>
                </a:solidFill>
              </a:rPr>
              <a:t> ou uma </a:t>
            </a:r>
            <a:r>
              <a:rPr lang="pt-BR" sz="2000" dirty="0" smtClean="0">
                <a:solidFill>
                  <a:schemeClr val="accent1"/>
                </a:solidFill>
              </a:rPr>
              <a:t>redistribuição</a:t>
            </a:r>
            <a:r>
              <a:rPr lang="pt-BR" sz="2000" dirty="0" smtClean="0"/>
              <a:t>.</a:t>
            </a:r>
          </a:p>
          <a:p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1FA5-A749-4930-AF57-CFB233E650F5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28600" y="3737544"/>
            <a:ext cx="3846195" cy="1048536"/>
            <a:chOff x="584835" y="3813775"/>
            <a:chExt cx="3846195" cy="1048536"/>
          </a:xfrm>
        </p:grpSpPr>
        <p:grpSp>
          <p:nvGrpSpPr>
            <p:cNvPr id="68" name="Group 67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94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8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5</a:t>
                  </a: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1890121" y="4544286"/>
              <a:ext cx="1215029" cy="318025"/>
              <a:chOff x="1867897" y="5829374"/>
              <a:chExt cx="1215029" cy="318025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867897" y="5829374"/>
                <a:ext cx="1215029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2" name="Group 21"/>
              <p:cNvGrpSpPr>
                <a:grpSpLocks/>
              </p:cNvGrpSpPr>
              <p:nvPr/>
            </p:nvGrpSpPr>
            <p:grpSpPr bwMode="auto">
              <a:xfrm>
                <a:off x="1902681" y="5874086"/>
                <a:ext cx="1145117" cy="228600"/>
                <a:chOff x="5943125" y="152400"/>
                <a:chExt cx="916143" cy="2286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630656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3218012" y="4544286"/>
              <a:ext cx="1213018" cy="318025"/>
              <a:chOff x="3340251" y="5835125"/>
              <a:chExt cx="1213018" cy="31802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40251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76" name="Group 26"/>
              <p:cNvGrpSpPr>
                <a:grpSpLocks/>
              </p:cNvGrpSpPr>
              <p:nvPr/>
            </p:nvGrpSpPr>
            <p:grpSpPr bwMode="auto">
              <a:xfrm>
                <a:off x="3375564" y="5879837"/>
                <a:ext cx="1139608" cy="228600"/>
                <a:chOff x="5943550" y="152400"/>
                <a:chExt cx="911736" cy="2286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62667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72" name="Straight Arrow Connector 71"/>
            <p:cNvCxnSpPr>
              <a:endCxn id="87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81" idx="0"/>
            </p:cNvCxnSpPr>
            <p:nvPr/>
          </p:nvCxnSpPr>
          <p:spPr bwMode="auto">
            <a:xfrm>
              <a:off x="2235200" y="4087088"/>
              <a:ext cx="262436" cy="45719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5" idx="0"/>
            </p:cNvCxnSpPr>
            <p:nvPr/>
          </p:nvCxnSpPr>
          <p:spPr bwMode="auto">
            <a:xfrm>
              <a:off x="2509520" y="4102328"/>
              <a:ext cx="1315001" cy="44195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Concatenação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1800" dirty="0" smtClean="0"/>
              <a:t>Acontece quando, após a remoção, a página onde a chave foi removida e uma página adjacente possuem em conjunto menos de m chaves.</a:t>
            </a:r>
          </a:p>
          <a:p>
            <a:pPr>
              <a:spcBef>
                <a:spcPts val="1200"/>
              </a:spcBef>
            </a:pPr>
            <a:r>
              <a:rPr lang="pt-BR" sz="1800" dirty="0" smtClean="0"/>
              <a:t>Concatene essa página com uma adjacente. A chave do pai que estava entre elas fica na página que foi concatenada.</a:t>
            </a:r>
          </a:p>
          <a:p>
            <a:pPr>
              <a:spcBef>
                <a:spcPts val="1200"/>
              </a:spcBef>
            </a:pPr>
            <a:r>
              <a:rPr lang="pt-BR" sz="1800" dirty="0" smtClean="0"/>
              <a:t>Se esse procedimento resultar em uma página com menos de m/2 chaves, faça novamente o mesmo procedimento, podendo chegar até a raiz.</a:t>
            </a:r>
          </a:p>
          <a:p>
            <a:pPr>
              <a:spcBef>
                <a:spcPts val="1200"/>
              </a:spcBef>
            </a:pPr>
            <a:endParaRPr lang="pt-BR" sz="1800" dirty="0"/>
          </a:p>
          <a:p>
            <a:pPr>
              <a:spcBef>
                <a:spcPts val="1200"/>
              </a:spcBef>
            </a:pPr>
            <a:endParaRPr lang="pt-BR" sz="1800" dirty="0" smtClean="0"/>
          </a:p>
          <a:p>
            <a:pPr>
              <a:spcBef>
                <a:spcPts val="1200"/>
              </a:spcBef>
            </a:pPr>
            <a:endParaRPr lang="pt-BR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1FA5-A749-4930-AF57-CFB233E650F5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28600" y="3737544"/>
            <a:ext cx="3846195" cy="1048536"/>
            <a:chOff x="584835" y="3813775"/>
            <a:chExt cx="3846195" cy="1048536"/>
          </a:xfrm>
        </p:grpSpPr>
        <p:grpSp>
          <p:nvGrpSpPr>
            <p:cNvPr id="116" name="Group 115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42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17" name="Group 116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36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5</a:t>
                  </a:r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1890121" y="4544286"/>
              <a:ext cx="1215029" cy="318025"/>
              <a:chOff x="1867897" y="5829374"/>
              <a:chExt cx="1215029" cy="318025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1867897" y="5829374"/>
                <a:ext cx="1215029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30" name="Group 21"/>
              <p:cNvGrpSpPr>
                <a:grpSpLocks/>
              </p:cNvGrpSpPr>
              <p:nvPr/>
            </p:nvGrpSpPr>
            <p:grpSpPr bwMode="auto">
              <a:xfrm>
                <a:off x="1902681" y="5874086"/>
                <a:ext cx="1145117" cy="228600"/>
                <a:chOff x="5943125" y="152400"/>
                <a:chExt cx="916143" cy="2286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6630656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3218012" y="4544286"/>
              <a:ext cx="1213018" cy="318025"/>
              <a:chOff x="3340251" y="5835125"/>
              <a:chExt cx="1213018" cy="318025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340251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24" name="Group 26"/>
              <p:cNvGrpSpPr>
                <a:grpSpLocks/>
              </p:cNvGrpSpPr>
              <p:nvPr/>
            </p:nvGrpSpPr>
            <p:grpSpPr bwMode="auto">
              <a:xfrm>
                <a:off x="3375564" y="5879837"/>
                <a:ext cx="1139608" cy="228600"/>
                <a:chOff x="5943550" y="152400"/>
                <a:chExt cx="911736" cy="228600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662667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20" name="Straight Arrow Connector 119"/>
            <p:cNvCxnSpPr>
              <a:endCxn id="135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29" idx="0"/>
            </p:cNvCxnSpPr>
            <p:nvPr/>
          </p:nvCxnSpPr>
          <p:spPr bwMode="auto">
            <a:xfrm>
              <a:off x="2235200" y="4087088"/>
              <a:ext cx="262436" cy="45719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23" idx="0"/>
            </p:cNvCxnSpPr>
            <p:nvPr/>
          </p:nvCxnSpPr>
          <p:spPr bwMode="auto">
            <a:xfrm>
              <a:off x="2509520" y="4102328"/>
              <a:ext cx="1315001" cy="44195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6268696" y="5737355"/>
            <a:ext cx="2803776" cy="1048536"/>
            <a:chOff x="584835" y="3813775"/>
            <a:chExt cx="2803776" cy="1048536"/>
          </a:xfrm>
        </p:grpSpPr>
        <p:grpSp>
          <p:nvGrpSpPr>
            <p:cNvPr id="148" name="Group 147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74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68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51" name="Group 150"/>
            <p:cNvGrpSpPr/>
            <p:nvPr/>
          </p:nvGrpSpPr>
          <p:grpSpPr>
            <a:xfrm>
              <a:off x="2175593" y="4544286"/>
              <a:ext cx="1213018" cy="318025"/>
              <a:chOff x="2297832" y="5835125"/>
              <a:chExt cx="1213018" cy="318025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297832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56" name="Group 26"/>
              <p:cNvGrpSpPr>
                <a:grpSpLocks/>
              </p:cNvGrpSpPr>
              <p:nvPr/>
            </p:nvGrpSpPr>
            <p:grpSpPr bwMode="auto">
              <a:xfrm>
                <a:off x="2333145" y="5879837"/>
                <a:ext cx="1139608" cy="228600"/>
                <a:chOff x="5109570" y="152400"/>
                <a:chExt cx="911736" cy="2286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510957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33818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556679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79269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52" name="Straight Arrow Connector 151"/>
            <p:cNvCxnSpPr>
              <a:endCxn id="167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155" idx="0"/>
            </p:cNvCxnSpPr>
            <p:nvPr/>
          </p:nvCxnSpPr>
          <p:spPr bwMode="auto">
            <a:xfrm>
              <a:off x="2211272" y="4088095"/>
              <a:ext cx="570830" cy="45619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ight Arrow 178"/>
          <p:cNvSpPr/>
          <p:nvPr/>
        </p:nvSpPr>
        <p:spPr>
          <a:xfrm rot="1800000">
            <a:off x="2170865" y="4904296"/>
            <a:ext cx="838201" cy="69595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sz="1200" dirty="0" err="1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80" name="Right Arrow 179"/>
          <p:cNvSpPr/>
          <p:nvPr/>
        </p:nvSpPr>
        <p:spPr>
          <a:xfrm rot="1800000">
            <a:off x="6415110" y="5206483"/>
            <a:ext cx="838201" cy="69595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sz="1200" dirty="0" err="1" smtClean="0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2625762" y="5011326"/>
            <a:ext cx="3846195" cy="1048536"/>
            <a:chOff x="584835" y="3813775"/>
            <a:chExt cx="3846195" cy="1048536"/>
          </a:xfrm>
        </p:grpSpPr>
        <p:grpSp>
          <p:nvGrpSpPr>
            <p:cNvPr id="182" name="Group 181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08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83" name="Group 182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02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1890121" y="4544286"/>
              <a:ext cx="1215029" cy="318025"/>
              <a:chOff x="1867897" y="5829374"/>
              <a:chExt cx="1215029" cy="318025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67897" y="5829374"/>
                <a:ext cx="1215029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96" name="Group 21"/>
              <p:cNvGrpSpPr>
                <a:grpSpLocks/>
              </p:cNvGrpSpPr>
              <p:nvPr/>
            </p:nvGrpSpPr>
            <p:grpSpPr bwMode="auto">
              <a:xfrm>
                <a:off x="1902681" y="5874086"/>
                <a:ext cx="1145117" cy="228600"/>
                <a:chOff x="5943125" y="152400"/>
                <a:chExt cx="916143" cy="22860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6630656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3218012" y="4544286"/>
              <a:ext cx="1213018" cy="318025"/>
              <a:chOff x="3340251" y="5835125"/>
              <a:chExt cx="1213018" cy="31802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3340251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90" name="Group 26"/>
              <p:cNvGrpSpPr>
                <a:grpSpLocks/>
              </p:cNvGrpSpPr>
              <p:nvPr/>
            </p:nvGrpSpPr>
            <p:grpSpPr bwMode="auto">
              <a:xfrm>
                <a:off x="3375564" y="5879837"/>
                <a:ext cx="1139608" cy="228600"/>
                <a:chOff x="5943550" y="152400"/>
                <a:chExt cx="911736" cy="228600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662667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86" name="Straight Arrow Connector 185"/>
            <p:cNvCxnSpPr>
              <a:endCxn id="201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5" idx="0"/>
            </p:cNvCxnSpPr>
            <p:nvPr/>
          </p:nvCxnSpPr>
          <p:spPr bwMode="auto">
            <a:xfrm>
              <a:off x="2235200" y="4087088"/>
              <a:ext cx="262436" cy="45719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189" idx="0"/>
            </p:cNvCxnSpPr>
            <p:nvPr/>
          </p:nvCxnSpPr>
          <p:spPr bwMode="auto">
            <a:xfrm>
              <a:off x="2509520" y="4102328"/>
              <a:ext cx="1315001" cy="44195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>
            <a:off x="2416810" y="4975860"/>
            <a:ext cx="2815590" cy="1282700"/>
          </a:xfrm>
          <a:custGeom>
            <a:avLst/>
            <a:gdLst>
              <a:gd name="connsiteX0" fmla="*/ 162560 w 2814320"/>
              <a:gd name="connsiteY0" fmla="*/ 1422400 h 1452880"/>
              <a:gd name="connsiteX1" fmla="*/ 2814320 w 2814320"/>
              <a:gd name="connsiteY1" fmla="*/ 1422400 h 1452880"/>
              <a:gd name="connsiteX2" fmla="*/ 2814320 w 2814320"/>
              <a:gd name="connsiteY2" fmla="*/ 731520 h 1452880"/>
              <a:gd name="connsiteX3" fmla="*/ 2153920 w 2814320"/>
              <a:gd name="connsiteY3" fmla="*/ 731520 h 1452880"/>
              <a:gd name="connsiteX4" fmla="*/ 1778000 w 2814320"/>
              <a:gd name="connsiteY4" fmla="*/ 0 h 1452880"/>
              <a:gd name="connsiteX5" fmla="*/ 1402080 w 2814320"/>
              <a:gd name="connsiteY5" fmla="*/ 0 h 1452880"/>
              <a:gd name="connsiteX6" fmla="*/ 1402080 w 2814320"/>
              <a:gd name="connsiteY6" fmla="*/ 731520 h 1452880"/>
              <a:gd name="connsiteX7" fmla="*/ 0 w 2814320"/>
              <a:gd name="connsiteY7" fmla="*/ 731520 h 1452880"/>
              <a:gd name="connsiteX8" fmla="*/ 0 w 2814320"/>
              <a:gd name="connsiteY8" fmla="*/ 1452880 h 1452880"/>
              <a:gd name="connsiteX0" fmla="*/ 0 w 2815590"/>
              <a:gd name="connsiteY0" fmla="*/ 1422400 h 1452880"/>
              <a:gd name="connsiteX1" fmla="*/ 2815590 w 2815590"/>
              <a:gd name="connsiteY1" fmla="*/ 1422400 h 1452880"/>
              <a:gd name="connsiteX2" fmla="*/ 2815590 w 2815590"/>
              <a:gd name="connsiteY2" fmla="*/ 731520 h 1452880"/>
              <a:gd name="connsiteX3" fmla="*/ 2155190 w 2815590"/>
              <a:gd name="connsiteY3" fmla="*/ 731520 h 1452880"/>
              <a:gd name="connsiteX4" fmla="*/ 1779270 w 2815590"/>
              <a:gd name="connsiteY4" fmla="*/ 0 h 1452880"/>
              <a:gd name="connsiteX5" fmla="*/ 1403350 w 2815590"/>
              <a:gd name="connsiteY5" fmla="*/ 0 h 1452880"/>
              <a:gd name="connsiteX6" fmla="*/ 1403350 w 2815590"/>
              <a:gd name="connsiteY6" fmla="*/ 731520 h 1452880"/>
              <a:gd name="connsiteX7" fmla="*/ 1270 w 2815590"/>
              <a:gd name="connsiteY7" fmla="*/ 731520 h 1452880"/>
              <a:gd name="connsiteX8" fmla="*/ 1270 w 2815590"/>
              <a:gd name="connsiteY8" fmla="*/ 1452880 h 1452880"/>
              <a:gd name="connsiteX0" fmla="*/ 0 w 2815590"/>
              <a:gd name="connsiteY0" fmla="*/ 1422400 h 1422400"/>
              <a:gd name="connsiteX1" fmla="*/ 2815590 w 2815590"/>
              <a:gd name="connsiteY1" fmla="*/ 1422400 h 1422400"/>
              <a:gd name="connsiteX2" fmla="*/ 2815590 w 2815590"/>
              <a:gd name="connsiteY2" fmla="*/ 731520 h 1422400"/>
              <a:gd name="connsiteX3" fmla="*/ 2155190 w 2815590"/>
              <a:gd name="connsiteY3" fmla="*/ 731520 h 1422400"/>
              <a:gd name="connsiteX4" fmla="*/ 1779270 w 2815590"/>
              <a:gd name="connsiteY4" fmla="*/ 0 h 1422400"/>
              <a:gd name="connsiteX5" fmla="*/ 1403350 w 2815590"/>
              <a:gd name="connsiteY5" fmla="*/ 0 h 1422400"/>
              <a:gd name="connsiteX6" fmla="*/ 1403350 w 2815590"/>
              <a:gd name="connsiteY6" fmla="*/ 731520 h 1422400"/>
              <a:gd name="connsiteX7" fmla="*/ 1270 w 2815590"/>
              <a:gd name="connsiteY7" fmla="*/ 731520 h 1422400"/>
              <a:gd name="connsiteX8" fmla="*/ 1270 w 2815590"/>
              <a:gd name="connsiteY8" fmla="*/ 1407160 h 1422400"/>
              <a:gd name="connsiteX0" fmla="*/ 0 w 2815590"/>
              <a:gd name="connsiteY0" fmla="*/ 1422400 h 1422400"/>
              <a:gd name="connsiteX1" fmla="*/ 2815590 w 2815590"/>
              <a:gd name="connsiteY1" fmla="*/ 1422400 h 1422400"/>
              <a:gd name="connsiteX2" fmla="*/ 2815590 w 2815590"/>
              <a:gd name="connsiteY2" fmla="*/ 731520 h 1422400"/>
              <a:gd name="connsiteX3" fmla="*/ 1861820 w 2815590"/>
              <a:gd name="connsiteY3" fmla="*/ 727710 h 1422400"/>
              <a:gd name="connsiteX4" fmla="*/ 1779270 w 2815590"/>
              <a:gd name="connsiteY4" fmla="*/ 0 h 1422400"/>
              <a:gd name="connsiteX5" fmla="*/ 1403350 w 2815590"/>
              <a:gd name="connsiteY5" fmla="*/ 0 h 1422400"/>
              <a:gd name="connsiteX6" fmla="*/ 1403350 w 2815590"/>
              <a:gd name="connsiteY6" fmla="*/ 731520 h 1422400"/>
              <a:gd name="connsiteX7" fmla="*/ 1270 w 2815590"/>
              <a:gd name="connsiteY7" fmla="*/ 731520 h 1422400"/>
              <a:gd name="connsiteX8" fmla="*/ 1270 w 2815590"/>
              <a:gd name="connsiteY8" fmla="*/ 1407160 h 1422400"/>
              <a:gd name="connsiteX0" fmla="*/ 0 w 2815590"/>
              <a:gd name="connsiteY0" fmla="*/ 1422400 h 1422400"/>
              <a:gd name="connsiteX1" fmla="*/ 2815590 w 2815590"/>
              <a:gd name="connsiteY1" fmla="*/ 1422400 h 1422400"/>
              <a:gd name="connsiteX2" fmla="*/ 2815590 w 2815590"/>
              <a:gd name="connsiteY2" fmla="*/ 731520 h 1422400"/>
              <a:gd name="connsiteX3" fmla="*/ 1861820 w 2815590"/>
              <a:gd name="connsiteY3" fmla="*/ 727710 h 1422400"/>
              <a:gd name="connsiteX4" fmla="*/ 1824990 w 2815590"/>
              <a:gd name="connsiteY4" fmla="*/ 106680 h 1422400"/>
              <a:gd name="connsiteX5" fmla="*/ 1403350 w 2815590"/>
              <a:gd name="connsiteY5" fmla="*/ 0 h 1422400"/>
              <a:gd name="connsiteX6" fmla="*/ 1403350 w 2815590"/>
              <a:gd name="connsiteY6" fmla="*/ 731520 h 1422400"/>
              <a:gd name="connsiteX7" fmla="*/ 1270 w 2815590"/>
              <a:gd name="connsiteY7" fmla="*/ 731520 h 1422400"/>
              <a:gd name="connsiteX8" fmla="*/ 1270 w 2815590"/>
              <a:gd name="connsiteY8" fmla="*/ 1407160 h 142240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61820 w 2815590"/>
              <a:gd name="connsiteY3" fmla="*/ 624840 h 1319530"/>
              <a:gd name="connsiteX4" fmla="*/ 1824990 w 2815590"/>
              <a:gd name="connsiteY4" fmla="*/ 3810 h 1319530"/>
              <a:gd name="connsiteX5" fmla="*/ 1410970 w 2815590"/>
              <a:gd name="connsiteY5" fmla="*/ 0 h 1319530"/>
              <a:gd name="connsiteX6" fmla="*/ 1403350 w 2815590"/>
              <a:gd name="connsiteY6" fmla="*/ 62865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6182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03350 w 2815590"/>
              <a:gd name="connsiteY6" fmla="*/ 62865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5039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03350 w 2815590"/>
              <a:gd name="connsiteY6" fmla="*/ 62865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5039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90980 w 2815590"/>
              <a:gd name="connsiteY6" fmla="*/ 63246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5039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80820 w 2815590"/>
              <a:gd name="connsiteY6" fmla="*/ 48260 h 1319530"/>
              <a:gd name="connsiteX7" fmla="*/ 1490980 w 2815590"/>
              <a:gd name="connsiteY7" fmla="*/ 632460 h 1319530"/>
              <a:gd name="connsiteX8" fmla="*/ 1270 w 2815590"/>
              <a:gd name="connsiteY8" fmla="*/ 628650 h 1319530"/>
              <a:gd name="connsiteX9" fmla="*/ 1270 w 2815590"/>
              <a:gd name="connsiteY9" fmla="*/ 1304290 h 1319530"/>
              <a:gd name="connsiteX0" fmla="*/ 0 w 2815590"/>
              <a:gd name="connsiteY0" fmla="*/ 1315720 h 1315720"/>
              <a:gd name="connsiteX1" fmla="*/ 2815590 w 2815590"/>
              <a:gd name="connsiteY1" fmla="*/ 1315720 h 1315720"/>
              <a:gd name="connsiteX2" fmla="*/ 2815590 w 2815590"/>
              <a:gd name="connsiteY2" fmla="*/ 624840 h 1315720"/>
              <a:gd name="connsiteX3" fmla="*/ 1850390 w 2815590"/>
              <a:gd name="connsiteY3" fmla="*/ 621030 h 1315720"/>
              <a:gd name="connsiteX4" fmla="*/ 1836420 w 2815590"/>
              <a:gd name="connsiteY4" fmla="*/ 0 h 1315720"/>
              <a:gd name="connsiteX5" fmla="*/ 1480820 w 2815590"/>
              <a:gd name="connsiteY5" fmla="*/ 44450 h 1315720"/>
              <a:gd name="connsiteX6" fmla="*/ 1490980 w 2815590"/>
              <a:gd name="connsiteY6" fmla="*/ 628650 h 1315720"/>
              <a:gd name="connsiteX7" fmla="*/ 1270 w 2815590"/>
              <a:gd name="connsiteY7" fmla="*/ 624840 h 1315720"/>
              <a:gd name="connsiteX8" fmla="*/ 1270 w 2815590"/>
              <a:gd name="connsiteY8" fmla="*/ 1300480 h 1315720"/>
              <a:gd name="connsiteX0" fmla="*/ 0 w 2815590"/>
              <a:gd name="connsiteY0" fmla="*/ 1271270 h 1271270"/>
              <a:gd name="connsiteX1" fmla="*/ 2815590 w 2815590"/>
              <a:gd name="connsiteY1" fmla="*/ 1271270 h 1271270"/>
              <a:gd name="connsiteX2" fmla="*/ 2815590 w 2815590"/>
              <a:gd name="connsiteY2" fmla="*/ 580390 h 1271270"/>
              <a:gd name="connsiteX3" fmla="*/ 1850390 w 2815590"/>
              <a:gd name="connsiteY3" fmla="*/ 576580 h 1271270"/>
              <a:gd name="connsiteX4" fmla="*/ 1832610 w 2815590"/>
              <a:gd name="connsiteY4" fmla="*/ 5080 h 1271270"/>
              <a:gd name="connsiteX5" fmla="*/ 1480820 w 2815590"/>
              <a:gd name="connsiteY5" fmla="*/ 0 h 1271270"/>
              <a:gd name="connsiteX6" fmla="*/ 1490980 w 2815590"/>
              <a:gd name="connsiteY6" fmla="*/ 584200 h 1271270"/>
              <a:gd name="connsiteX7" fmla="*/ 1270 w 2815590"/>
              <a:gd name="connsiteY7" fmla="*/ 580390 h 1271270"/>
              <a:gd name="connsiteX8" fmla="*/ 1270 w 2815590"/>
              <a:gd name="connsiteY8" fmla="*/ 1256030 h 1271270"/>
              <a:gd name="connsiteX0" fmla="*/ 0 w 2815590"/>
              <a:gd name="connsiteY0" fmla="*/ 1281430 h 1281430"/>
              <a:gd name="connsiteX1" fmla="*/ 2815590 w 2815590"/>
              <a:gd name="connsiteY1" fmla="*/ 1281430 h 1281430"/>
              <a:gd name="connsiteX2" fmla="*/ 2815590 w 2815590"/>
              <a:gd name="connsiteY2" fmla="*/ 590550 h 1281430"/>
              <a:gd name="connsiteX3" fmla="*/ 1850390 w 2815590"/>
              <a:gd name="connsiteY3" fmla="*/ 586740 h 1281430"/>
              <a:gd name="connsiteX4" fmla="*/ 1855470 w 2815590"/>
              <a:gd name="connsiteY4" fmla="*/ 0 h 1281430"/>
              <a:gd name="connsiteX5" fmla="*/ 1480820 w 2815590"/>
              <a:gd name="connsiteY5" fmla="*/ 10160 h 1281430"/>
              <a:gd name="connsiteX6" fmla="*/ 1490980 w 2815590"/>
              <a:gd name="connsiteY6" fmla="*/ 594360 h 1281430"/>
              <a:gd name="connsiteX7" fmla="*/ 1270 w 2815590"/>
              <a:gd name="connsiteY7" fmla="*/ 590550 h 1281430"/>
              <a:gd name="connsiteX8" fmla="*/ 1270 w 2815590"/>
              <a:gd name="connsiteY8" fmla="*/ 1266190 h 1281430"/>
              <a:gd name="connsiteX0" fmla="*/ 0 w 2815590"/>
              <a:gd name="connsiteY0" fmla="*/ 1282700 h 1282700"/>
              <a:gd name="connsiteX1" fmla="*/ 2815590 w 2815590"/>
              <a:gd name="connsiteY1" fmla="*/ 1282700 h 1282700"/>
              <a:gd name="connsiteX2" fmla="*/ 2815590 w 2815590"/>
              <a:gd name="connsiteY2" fmla="*/ 591820 h 1282700"/>
              <a:gd name="connsiteX3" fmla="*/ 1850390 w 2815590"/>
              <a:gd name="connsiteY3" fmla="*/ 588010 h 1282700"/>
              <a:gd name="connsiteX4" fmla="*/ 1855470 w 2815590"/>
              <a:gd name="connsiteY4" fmla="*/ 1270 h 1282700"/>
              <a:gd name="connsiteX5" fmla="*/ 1484630 w 2815590"/>
              <a:gd name="connsiteY5" fmla="*/ 0 h 1282700"/>
              <a:gd name="connsiteX6" fmla="*/ 1490980 w 2815590"/>
              <a:gd name="connsiteY6" fmla="*/ 595630 h 1282700"/>
              <a:gd name="connsiteX7" fmla="*/ 1270 w 2815590"/>
              <a:gd name="connsiteY7" fmla="*/ 591820 h 1282700"/>
              <a:gd name="connsiteX8" fmla="*/ 1270 w 2815590"/>
              <a:gd name="connsiteY8" fmla="*/ 126746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5590" h="1282700">
                <a:moveTo>
                  <a:pt x="0" y="1282700"/>
                </a:moveTo>
                <a:lnTo>
                  <a:pt x="2815590" y="1282700"/>
                </a:lnTo>
                <a:lnTo>
                  <a:pt x="2815590" y="591820"/>
                </a:lnTo>
                <a:lnTo>
                  <a:pt x="1850390" y="588010"/>
                </a:lnTo>
                <a:cubicBezTo>
                  <a:pt x="1852083" y="392430"/>
                  <a:pt x="1853777" y="196850"/>
                  <a:pt x="1855470" y="1270"/>
                </a:cubicBezTo>
                <a:lnTo>
                  <a:pt x="1484630" y="0"/>
                </a:lnTo>
                <a:cubicBezTo>
                  <a:pt x="1486747" y="198543"/>
                  <a:pt x="1488863" y="397087"/>
                  <a:pt x="1490980" y="595630"/>
                </a:cubicBezTo>
                <a:lnTo>
                  <a:pt x="1270" y="591820"/>
                </a:lnTo>
                <a:lnTo>
                  <a:pt x="1270" y="126746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Redistribuição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1800" dirty="0" smtClean="0"/>
              <a:t>Acontece quando, após a remoção, a página onde a chave foi removida e uma página adjacente possuem em conjunto m chaves ou mais.</a:t>
            </a:r>
          </a:p>
          <a:p>
            <a:pPr>
              <a:spcBef>
                <a:spcPts val="1200"/>
              </a:spcBef>
            </a:pPr>
            <a:r>
              <a:rPr lang="pt-BR" sz="1800" dirty="0" smtClean="0"/>
              <a:t>Mova a chave da página pai (“entre” as páginas adjacentes) para a página deficiente, e a chave da página adjacente* para a página pai.</a:t>
            </a:r>
          </a:p>
          <a:p>
            <a:pPr>
              <a:spcBef>
                <a:spcPts val="1200"/>
              </a:spcBef>
            </a:pPr>
            <a:r>
              <a:rPr lang="pt-BR" sz="1800" dirty="0" smtClean="0"/>
              <a:t>Não é propagável, pois o número de chaves do pai não muda.</a:t>
            </a:r>
          </a:p>
          <a:p>
            <a:pPr>
              <a:spcBef>
                <a:spcPts val="1200"/>
              </a:spcBef>
            </a:pPr>
            <a:endParaRPr lang="pt-BR" sz="1800" dirty="0"/>
          </a:p>
          <a:p>
            <a:pPr>
              <a:spcBef>
                <a:spcPts val="1200"/>
              </a:spcBef>
            </a:pPr>
            <a:endParaRPr lang="pt-BR" sz="1800" dirty="0" smtClean="0"/>
          </a:p>
          <a:p>
            <a:pPr>
              <a:spcBef>
                <a:spcPts val="1200"/>
              </a:spcBef>
            </a:pPr>
            <a:endParaRPr lang="pt-BR" sz="1800" dirty="0"/>
          </a:p>
          <a:p>
            <a:pPr marL="284163" indent="-284163">
              <a:spcBef>
                <a:spcPts val="1200"/>
              </a:spcBef>
            </a:pPr>
            <a:r>
              <a:rPr lang="pt-BR" sz="1800" dirty="0" smtClean="0"/>
              <a:t>*	Se a página adjacente estiver à esquerda da página deficiente, a chave movida é a maior daquela página (</a:t>
            </a:r>
            <a:r>
              <a:rPr lang="pt-BR" sz="1600" i="1" dirty="0" err="1" smtClean="0"/>
              <a:t>borrow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from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left</a:t>
            </a:r>
            <a:r>
              <a:rPr lang="pt-BR" sz="1800" dirty="0" smtClean="0"/>
              <a:t>). </a:t>
            </a:r>
            <a:br>
              <a:rPr lang="pt-BR" sz="1800" dirty="0" smtClean="0"/>
            </a:br>
            <a:r>
              <a:rPr lang="pt-BR" sz="1800" dirty="0" smtClean="0"/>
              <a:t>Se a página adjacente estiver à direita da página deficiente, a chave movida é a menor daquela página (</a:t>
            </a:r>
            <a:r>
              <a:rPr lang="pt-BR" sz="1600" i="1" dirty="0" err="1" smtClean="0"/>
              <a:t>borrow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from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right</a:t>
            </a:r>
            <a:r>
              <a:rPr lang="pt-BR" sz="1800" dirty="0" smtClean="0"/>
              <a:t>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17/10/2011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1FA5-A749-4930-AF57-CFB233E650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298944" y="3413804"/>
            <a:ext cx="587256" cy="4876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sz="1200" dirty="0" err="1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6248400" y="3413804"/>
            <a:ext cx="587256" cy="4876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sz="1200" dirty="0" err="1" smtClean="0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83168" y="3506211"/>
            <a:ext cx="2803776" cy="1048536"/>
            <a:chOff x="584835" y="3813775"/>
            <a:chExt cx="2803776" cy="1048536"/>
          </a:xfrm>
        </p:grpSpPr>
        <p:grpSp>
          <p:nvGrpSpPr>
            <p:cNvPr id="99" name="Group 98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7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00" name="Group 99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1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01" name="Group 100"/>
            <p:cNvGrpSpPr/>
            <p:nvPr/>
          </p:nvGrpSpPr>
          <p:grpSpPr>
            <a:xfrm>
              <a:off x="2175593" y="4544286"/>
              <a:ext cx="1213018" cy="318025"/>
              <a:chOff x="2297832" y="5835125"/>
              <a:chExt cx="1213018" cy="318025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297832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05" name="Group 26"/>
              <p:cNvGrpSpPr>
                <a:grpSpLocks/>
              </p:cNvGrpSpPr>
              <p:nvPr/>
            </p:nvGrpSpPr>
            <p:grpSpPr bwMode="auto">
              <a:xfrm>
                <a:off x="2333145" y="5879837"/>
                <a:ext cx="1139608" cy="228600"/>
                <a:chOff x="5109570" y="152400"/>
                <a:chExt cx="911736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510957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22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33818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24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56679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79269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02" name="Straight Arrow Connector 101"/>
            <p:cNvCxnSpPr>
              <a:endCxn id="110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4" idx="0"/>
            </p:cNvCxnSpPr>
            <p:nvPr/>
          </p:nvCxnSpPr>
          <p:spPr bwMode="auto">
            <a:xfrm>
              <a:off x="2211272" y="4088095"/>
              <a:ext cx="570830" cy="45619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170112" y="3506211"/>
            <a:ext cx="2803776" cy="1048536"/>
            <a:chOff x="584835" y="3813775"/>
            <a:chExt cx="2803776" cy="1048536"/>
          </a:xfrm>
        </p:grpSpPr>
        <p:grpSp>
          <p:nvGrpSpPr>
            <p:cNvPr id="123" name="Group 122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41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24" name="Group 123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35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25" name="Group 124"/>
            <p:cNvGrpSpPr/>
            <p:nvPr/>
          </p:nvGrpSpPr>
          <p:grpSpPr>
            <a:xfrm>
              <a:off x="2175593" y="4544286"/>
              <a:ext cx="1213018" cy="318025"/>
              <a:chOff x="2297832" y="5835125"/>
              <a:chExt cx="1213018" cy="31802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97832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29" name="Group 26"/>
              <p:cNvGrpSpPr>
                <a:grpSpLocks/>
              </p:cNvGrpSpPr>
              <p:nvPr/>
            </p:nvGrpSpPr>
            <p:grpSpPr bwMode="auto">
              <a:xfrm>
                <a:off x="2333145" y="5879837"/>
                <a:ext cx="1139608" cy="228600"/>
                <a:chOff x="5109570" y="152400"/>
                <a:chExt cx="911736" cy="228600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5109570" y="152400"/>
                  <a:ext cx="228612" cy="228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5338182" y="152400"/>
                  <a:ext cx="228612" cy="228600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5566794" y="152400"/>
                  <a:ext cx="228612" cy="228600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792694" y="152400"/>
                  <a:ext cx="228612" cy="228600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>
              <a:endCxn id="134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28" idx="0"/>
            </p:cNvCxnSpPr>
            <p:nvPr/>
          </p:nvCxnSpPr>
          <p:spPr bwMode="auto">
            <a:xfrm>
              <a:off x="2211272" y="4088095"/>
              <a:ext cx="570830" cy="45619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157056" y="3506211"/>
            <a:ext cx="2803776" cy="1048536"/>
            <a:chOff x="584835" y="3813775"/>
            <a:chExt cx="2803776" cy="1048536"/>
          </a:xfrm>
        </p:grpSpPr>
        <p:grpSp>
          <p:nvGrpSpPr>
            <p:cNvPr id="147" name="Group 146"/>
            <p:cNvGrpSpPr/>
            <p:nvPr/>
          </p:nvGrpSpPr>
          <p:grpSpPr>
            <a:xfrm>
              <a:off x="1898218" y="3813775"/>
              <a:ext cx="1206932" cy="318025"/>
              <a:chOff x="1703094" y="5060687"/>
              <a:chExt cx="1206932" cy="31802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703094" y="5060687"/>
                <a:ext cx="1206932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65" name="Group 51"/>
              <p:cNvGrpSpPr>
                <a:grpSpLocks/>
              </p:cNvGrpSpPr>
              <p:nvPr/>
            </p:nvGrpSpPr>
            <p:grpSpPr bwMode="auto">
              <a:xfrm>
                <a:off x="1738548" y="5105399"/>
                <a:ext cx="1155404" cy="228600"/>
                <a:chOff x="5943660" y="152400"/>
                <a:chExt cx="924373" cy="228600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617227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640088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663942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594366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48" name="Group 147"/>
            <p:cNvGrpSpPr/>
            <p:nvPr/>
          </p:nvGrpSpPr>
          <p:grpSpPr>
            <a:xfrm>
              <a:off x="584835" y="4544286"/>
              <a:ext cx="1213485" cy="318025"/>
              <a:chOff x="432435" y="5818361"/>
              <a:chExt cx="1213485" cy="31802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432435" y="5818361"/>
                <a:ext cx="121348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59" name="Group 20"/>
              <p:cNvGrpSpPr>
                <a:grpSpLocks/>
              </p:cNvGrpSpPr>
              <p:nvPr/>
            </p:nvGrpSpPr>
            <p:grpSpPr bwMode="auto">
              <a:xfrm>
                <a:off x="461008" y="5863073"/>
                <a:ext cx="1150437" cy="228600"/>
                <a:chOff x="5913347" y="152400"/>
                <a:chExt cx="920400" cy="22860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5913347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637057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605135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6141959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2175593" y="4544286"/>
              <a:ext cx="1213018" cy="318025"/>
              <a:chOff x="2297832" y="5835125"/>
              <a:chExt cx="1213018" cy="318025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297832" y="5835125"/>
                <a:ext cx="1213018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53" name="Group 26"/>
              <p:cNvGrpSpPr>
                <a:grpSpLocks/>
              </p:cNvGrpSpPr>
              <p:nvPr/>
            </p:nvGrpSpPr>
            <p:grpSpPr bwMode="auto">
              <a:xfrm>
                <a:off x="2333145" y="5879837"/>
                <a:ext cx="1139608" cy="228600"/>
                <a:chOff x="5109570" y="152400"/>
                <a:chExt cx="911736" cy="2286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5109570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5566794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5792694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338182" y="152400"/>
                  <a:ext cx="228612" cy="2286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50" name="Straight Arrow Connector 149"/>
            <p:cNvCxnSpPr>
              <a:endCxn id="158" idx="0"/>
            </p:cNvCxnSpPr>
            <p:nvPr/>
          </p:nvCxnSpPr>
          <p:spPr bwMode="auto">
            <a:xfrm flipH="1">
              <a:off x="1191578" y="4082008"/>
              <a:ext cx="754064" cy="46227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endCxn id="152" idx="0"/>
            </p:cNvCxnSpPr>
            <p:nvPr/>
          </p:nvCxnSpPr>
          <p:spPr bwMode="auto">
            <a:xfrm>
              <a:off x="2211272" y="4088095"/>
              <a:ext cx="570830" cy="45619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 rot="17981703">
            <a:off x="3741197" y="3824729"/>
            <a:ext cx="1401229" cy="37785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ym typeface="Symbol"/>
            </a:endParaRPr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9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70 (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/>
              <a:t>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30-DE67-4EB6-81D2-D3CAB3CB67B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73746" y="914400"/>
            <a:ext cx="8417551" cy="1549074"/>
            <a:chOff x="473746" y="990600"/>
            <a:chExt cx="8417551" cy="1549074"/>
          </a:xfrm>
        </p:grpSpPr>
        <p:grpSp>
          <p:nvGrpSpPr>
            <p:cNvPr id="61" name="Group 60"/>
            <p:cNvGrpSpPr/>
            <p:nvPr/>
          </p:nvGrpSpPr>
          <p:grpSpPr>
            <a:xfrm>
              <a:off x="473746" y="990600"/>
              <a:ext cx="8417551" cy="1549074"/>
              <a:chOff x="468083" y="4647193"/>
              <a:chExt cx="8417551" cy="1549074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68083" y="5647124"/>
                <a:ext cx="2694995" cy="549143"/>
                <a:chOff x="468083" y="5647124"/>
                <a:chExt cx="2694995" cy="549143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468083" y="5647124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558148" y="5724330"/>
                  <a:ext cx="2514865" cy="394730"/>
                  <a:chOff x="558148" y="5724330"/>
                  <a:chExt cx="2514865" cy="394730"/>
                </a:xfrm>
              </p:grpSpPr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558148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>
                        <a:solidFill>
                          <a:schemeClr val="bg1"/>
                        </a:solidFill>
                        <a:sym typeface="Symbol"/>
                      </a:rPr>
                      <a:t>10</a:t>
                    </a:r>
                    <a:endParaRPr lang="en-US" dirty="0" err="1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1063511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20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1568874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30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 bwMode="auto">
                  <a:xfrm>
                    <a:off x="2074237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>
                    <a:off x="2579601" y="5724330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</p:grpSp>
          </p:grpSp>
          <p:grpSp>
            <p:nvGrpSpPr>
              <p:cNvPr id="63" name="Group 62"/>
              <p:cNvGrpSpPr/>
              <p:nvPr/>
            </p:nvGrpSpPr>
            <p:grpSpPr>
              <a:xfrm>
                <a:off x="3300701" y="5647124"/>
                <a:ext cx="5584933" cy="549143"/>
                <a:chOff x="3300701" y="5647124"/>
                <a:chExt cx="5584933" cy="549143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6190639" y="5647124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300701" y="5647124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3390766" y="5724330"/>
                  <a:ext cx="5405447" cy="394730"/>
                  <a:chOff x="476437" y="755135"/>
                  <a:chExt cx="5405447" cy="394730"/>
                </a:xfrm>
              </p:grpSpPr>
              <p:sp>
                <p:nvSpPr>
                  <p:cNvPr id="76" name="Rectangle 75"/>
                  <p:cNvSpPr/>
                  <p:nvPr/>
                </p:nvSpPr>
                <p:spPr bwMode="auto">
                  <a:xfrm>
                    <a:off x="476437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60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 bwMode="auto">
                  <a:xfrm>
                    <a:off x="1487163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 bwMode="auto">
                  <a:xfrm>
                    <a:off x="1992526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 bwMode="auto">
                  <a:xfrm>
                    <a:off x="2497890" y="755135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 bwMode="auto">
                  <a:xfrm>
                    <a:off x="3367019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90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 bwMode="auto">
                  <a:xfrm>
                    <a:off x="3872382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100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4377745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 bwMode="auto">
                  <a:xfrm>
                    <a:off x="4883108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 bwMode="auto">
                  <a:xfrm>
                    <a:off x="5388472" y="755135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 bwMode="auto">
                  <a:xfrm>
                    <a:off x="981800" y="755135"/>
                    <a:ext cx="493412" cy="39473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b="1" dirty="0" smtClean="0">
                        <a:solidFill>
                          <a:schemeClr val="bg1"/>
                        </a:solidFill>
                        <a:sym typeface="Symbol"/>
                      </a:rPr>
                      <a:t>70</a:t>
                    </a:r>
                    <a:endParaRPr lang="en-US" b="1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3728137" y="4647193"/>
                <a:ext cx="2694995" cy="549143"/>
                <a:chOff x="2859145" y="4647193"/>
                <a:chExt cx="2694995" cy="549143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859145" y="4647193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2921282" y="4724400"/>
                  <a:ext cx="2514865" cy="394730"/>
                  <a:chOff x="1461374" y="755135"/>
                  <a:chExt cx="2514865" cy="394730"/>
                </a:xfrm>
              </p:grpSpPr>
              <p:sp>
                <p:nvSpPr>
                  <p:cNvPr id="69" name="Rectangle 68"/>
                  <p:cNvSpPr/>
                  <p:nvPr/>
                </p:nvSpPr>
                <p:spPr bwMode="auto">
                  <a:xfrm>
                    <a:off x="1461374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50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 bwMode="auto">
                  <a:xfrm>
                    <a:off x="1966737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80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 bwMode="auto">
                  <a:xfrm>
                    <a:off x="2472100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 bwMode="auto">
                  <a:xfrm>
                    <a:off x="2977463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 bwMode="auto">
                  <a:xfrm>
                    <a:off x="3482827" y="755135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</p:grpSp>
          </p:grpSp>
          <p:cxnSp>
            <p:nvCxnSpPr>
              <p:cNvPr id="65" name="Straight Arrow Connector 64"/>
              <p:cNvCxnSpPr>
                <a:stCxn id="69" idx="1"/>
                <a:endCxn id="81" idx="0"/>
              </p:cNvCxnSpPr>
              <p:nvPr/>
            </p:nvCxnSpPr>
            <p:spPr bwMode="auto">
              <a:xfrm flipH="1">
                <a:off x="1815581" y="4921765"/>
                <a:ext cx="1974693" cy="72535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9" idx="3"/>
                <a:endCxn id="74" idx="0"/>
              </p:cNvCxnSpPr>
              <p:nvPr/>
            </p:nvCxnSpPr>
            <p:spPr bwMode="auto">
              <a:xfrm>
                <a:off x="4283686" y="4921765"/>
                <a:ext cx="364513" cy="72535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/>
            <p:cNvCxnSpPr>
              <a:stCxn id="70" idx="3"/>
              <a:endCxn id="89" idx="0"/>
            </p:cNvCxnSpPr>
            <p:nvPr/>
          </p:nvCxnSpPr>
          <p:spPr bwMode="auto">
            <a:xfrm>
              <a:off x="4794712" y="1265172"/>
              <a:ext cx="2749088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73746" y="2895600"/>
            <a:ext cx="8417551" cy="1549074"/>
            <a:chOff x="473746" y="990600"/>
            <a:chExt cx="8417551" cy="1549074"/>
          </a:xfrm>
        </p:grpSpPr>
        <p:grpSp>
          <p:nvGrpSpPr>
            <p:cNvPr id="168" name="Group 167"/>
            <p:cNvGrpSpPr/>
            <p:nvPr/>
          </p:nvGrpSpPr>
          <p:grpSpPr>
            <a:xfrm>
              <a:off x="473746" y="990600"/>
              <a:ext cx="8417551" cy="1549074"/>
              <a:chOff x="468083" y="4647193"/>
              <a:chExt cx="8417551" cy="1549074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468083" y="5647124"/>
                <a:ext cx="2694995" cy="549143"/>
                <a:chOff x="468083" y="5647124"/>
                <a:chExt cx="2694995" cy="549143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468083" y="5647124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grpSp>
              <p:nvGrpSpPr>
                <p:cNvPr id="196" name="Group 195"/>
                <p:cNvGrpSpPr/>
                <p:nvPr/>
              </p:nvGrpSpPr>
              <p:grpSpPr>
                <a:xfrm>
                  <a:off x="558148" y="5724330"/>
                  <a:ext cx="2514865" cy="394730"/>
                  <a:chOff x="558148" y="5724330"/>
                  <a:chExt cx="2514865" cy="394730"/>
                </a:xfrm>
              </p:grpSpPr>
              <p:sp>
                <p:nvSpPr>
                  <p:cNvPr id="197" name="Rectangle 196"/>
                  <p:cNvSpPr/>
                  <p:nvPr/>
                </p:nvSpPr>
                <p:spPr bwMode="auto">
                  <a:xfrm>
                    <a:off x="558148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>
                        <a:solidFill>
                          <a:schemeClr val="bg1"/>
                        </a:solidFill>
                        <a:sym typeface="Symbol"/>
                      </a:rPr>
                      <a:t>10</a:t>
                    </a:r>
                    <a:endParaRPr lang="en-US" dirty="0" err="1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1063511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20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 bwMode="auto">
                  <a:xfrm>
                    <a:off x="1568874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30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2074237" y="5724330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2579601" y="5724330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3300701" y="5647124"/>
                <a:ext cx="5584933" cy="549143"/>
                <a:chOff x="3300701" y="5647124"/>
                <a:chExt cx="5584933" cy="549143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6190639" y="5647124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300701" y="5647124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grpSp>
              <p:nvGrpSpPr>
                <p:cNvPr id="184" name="Group 183"/>
                <p:cNvGrpSpPr/>
                <p:nvPr/>
              </p:nvGrpSpPr>
              <p:grpSpPr>
                <a:xfrm>
                  <a:off x="3390766" y="5724330"/>
                  <a:ext cx="5405447" cy="394730"/>
                  <a:chOff x="476437" y="755135"/>
                  <a:chExt cx="5405447" cy="394730"/>
                </a:xfrm>
              </p:grpSpPr>
              <p:sp>
                <p:nvSpPr>
                  <p:cNvPr id="186" name="Rectangle 185"/>
                  <p:cNvSpPr/>
                  <p:nvPr/>
                </p:nvSpPr>
                <p:spPr bwMode="auto">
                  <a:xfrm>
                    <a:off x="981800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1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 bwMode="auto">
                  <a:xfrm>
                    <a:off x="1487163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1992526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2497890" y="755135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3367019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90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3872382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100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4377745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 bwMode="auto">
                  <a:xfrm>
                    <a:off x="4883108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5388472" y="755135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 bwMode="auto">
                  <a:xfrm>
                    <a:off x="476437" y="755135"/>
                    <a:ext cx="493412" cy="39473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60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</p:grpSp>
          </p:grpSp>
          <p:grpSp>
            <p:nvGrpSpPr>
              <p:cNvPr id="172" name="Group 171"/>
              <p:cNvGrpSpPr/>
              <p:nvPr/>
            </p:nvGrpSpPr>
            <p:grpSpPr>
              <a:xfrm>
                <a:off x="3728137" y="4647193"/>
                <a:ext cx="2694995" cy="549143"/>
                <a:chOff x="2859145" y="4647193"/>
                <a:chExt cx="2694995" cy="549143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859145" y="4647193"/>
                  <a:ext cx="2694995" cy="549143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921282" y="4724400"/>
                  <a:ext cx="2514865" cy="394730"/>
                  <a:chOff x="1461374" y="755135"/>
                  <a:chExt cx="2514865" cy="394730"/>
                </a:xfrm>
              </p:grpSpPr>
              <p:sp>
                <p:nvSpPr>
                  <p:cNvPr id="177" name="Rectangle 176"/>
                  <p:cNvSpPr/>
                  <p:nvPr/>
                </p:nvSpPr>
                <p:spPr bwMode="auto">
                  <a:xfrm>
                    <a:off x="1461374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50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1966737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dirty="0" smtClean="0">
                        <a:solidFill>
                          <a:schemeClr val="bg1"/>
                        </a:solidFill>
                        <a:sym typeface="Symbol"/>
                      </a:rPr>
                      <a:t>80</a:t>
                    </a: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2472100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2977463" y="755135"/>
                    <a:ext cx="493412" cy="394730"/>
                  </a:xfrm>
                  <a:prstGeom prst="rect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bg1"/>
                      </a:solidFill>
                      <a:sym typeface="Symbol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3482827" y="755135"/>
                    <a:ext cx="493412" cy="39473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prstDash val="soli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b="1" dirty="0">
                      <a:solidFill>
                        <a:schemeClr val="tx1"/>
                      </a:solidFill>
                      <a:sym typeface="Symbol"/>
                    </a:endParaRPr>
                  </a:p>
                </p:txBody>
              </p:sp>
            </p:grpSp>
          </p:grpSp>
          <p:cxnSp>
            <p:nvCxnSpPr>
              <p:cNvPr id="173" name="Straight Arrow Connector 172"/>
              <p:cNvCxnSpPr>
                <a:stCxn id="177" idx="1"/>
                <a:endCxn id="195" idx="0"/>
              </p:cNvCxnSpPr>
              <p:nvPr/>
            </p:nvCxnSpPr>
            <p:spPr bwMode="auto">
              <a:xfrm flipH="1">
                <a:off x="1815581" y="4921765"/>
                <a:ext cx="1974693" cy="72535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77" idx="3"/>
                <a:endCxn id="183" idx="0"/>
              </p:cNvCxnSpPr>
              <p:nvPr/>
            </p:nvCxnSpPr>
            <p:spPr bwMode="auto">
              <a:xfrm>
                <a:off x="4283686" y="4921765"/>
                <a:ext cx="364513" cy="72535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Straight Arrow Connector 168"/>
            <p:cNvCxnSpPr>
              <a:stCxn id="178" idx="3"/>
              <a:endCxn id="182" idx="0"/>
            </p:cNvCxnSpPr>
            <p:nvPr/>
          </p:nvCxnSpPr>
          <p:spPr bwMode="auto">
            <a:xfrm>
              <a:off x="4794712" y="1265172"/>
              <a:ext cx="2749088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473746" y="4876800"/>
            <a:ext cx="5955049" cy="1549074"/>
            <a:chOff x="468083" y="4647193"/>
            <a:chExt cx="5955049" cy="1549074"/>
          </a:xfrm>
        </p:grpSpPr>
        <p:grpSp>
          <p:nvGrpSpPr>
            <p:cNvPr id="205" name="Group 204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232" name="Rectangle 231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30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206" name="Group 205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220" name="Rectangle 219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100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207" name="Group 206"/>
            <p:cNvGrpSpPr/>
            <p:nvPr/>
          </p:nvGrpSpPr>
          <p:grpSpPr>
            <a:xfrm>
              <a:off x="3728137" y="4647193"/>
              <a:ext cx="2694995" cy="549143"/>
              <a:chOff x="2859145" y="4647193"/>
              <a:chExt cx="2694995" cy="549143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859145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11" name="Group 210"/>
              <p:cNvGrpSpPr/>
              <p:nvPr/>
            </p:nvGrpSpPr>
            <p:grpSpPr>
              <a:xfrm>
                <a:off x="2921282" y="4724400"/>
                <a:ext cx="2514865" cy="394730"/>
                <a:chOff x="1461374" y="755135"/>
                <a:chExt cx="2514865" cy="394730"/>
              </a:xfrm>
            </p:grpSpPr>
            <p:sp>
              <p:nvSpPr>
                <p:cNvPr id="212" name="Rectangle 211"/>
                <p:cNvSpPr/>
                <p:nvPr/>
              </p:nvSpPr>
              <p:spPr bwMode="auto">
                <a:xfrm>
                  <a:off x="1461374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19667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24721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29774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3482827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208" name="Straight Arrow Connector 207"/>
            <p:cNvCxnSpPr>
              <a:stCxn id="212" idx="1"/>
              <a:endCxn id="230" idx="0"/>
            </p:cNvCxnSpPr>
            <p:nvPr/>
          </p:nvCxnSpPr>
          <p:spPr bwMode="auto">
            <a:xfrm flipH="1">
              <a:off x="1815581" y="4921765"/>
              <a:ext cx="197469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12" idx="3"/>
              <a:endCxn id="218" idx="0"/>
            </p:cNvCxnSpPr>
            <p:nvPr/>
          </p:nvCxnSpPr>
          <p:spPr bwMode="auto">
            <a:xfrm>
              <a:off x="4283686" y="4921765"/>
              <a:ext cx="36451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Freeform 236"/>
          <p:cNvSpPr/>
          <p:nvPr/>
        </p:nvSpPr>
        <p:spPr>
          <a:xfrm>
            <a:off x="3248506" y="2827016"/>
            <a:ext cx="5743094" cy="1682647"/>
          </a:xfrm>
          <a:custGeom>
            <a:avLst/>
            <a:gdLst>
              <a:gd name="connsiteX0" fmla="*/ 162560 w 2814320"/>
              <a:gd name="connsiteY0" fmla="*/ 1422400 h 1452880"/>
              <a:gd name="connsiteX1" fmla="*/ 2814320 w 2814320"/>
              <a:gd name="connsiteY1" fmla="*/ 1422400 h 1452880"/>
              <a:gd name="connsiteX2" fmla="*/ 2814320 w 2814320"/>
              <a:gd name="connsiteY2" fmla="*/ 731520 h 1452880"/>
              <a:gd name="connsiteX3" fmla="*/ 2153920 w 2814320"/>
              <a:gd name="connsiteY3" fmla="*/ 731520 h 1452880"/>
              <a:gd name="connsiteX4" fmla="*/ 1778000 w 2814320"/>
              <a:gd name="connsiteY4" fmla="*/ 0 h 1452880"/>
              <a:gd name="connsiteX5" fmla="*/ 1402080 w 2814320"/>
              <a:gd name="connsiteY5" fmla="*/ 0 h 1452880"/>
              <a:gd name="connsiteX6" fmla="*/ 1402080 w 2814320"/>
              <a:gd name="connsiteY6" fmla="*/ 731520 h 1452880"/>
              <a:gd name="connsiteX7" fmla="*/ 0 w 2814320"/>
              <a:gd name="connsiteY7" fmla="*/ 731520 h 1452880"/>
              <a:gd name="connsiteX8" fmla="*/ 0 w 2814320"/>
              <a:gd name="connsiteY8" fmla="*/ 1452880 h 1452880"/>
              <a:gd name="connsiteX0" fmla="*/ 0 w 2815590"/>
              <a:gd name="connsiteY0" fmla="*/ 1422400 h 1452880"/>
              <a:gd name="connsiteX1" fmla="*/ 2815590 w 2815590"/>
              <a:gd name="connsiteY1" fmla="*/ 1422400 h 1452880"/>
              <a:gd name="connsiteX2" fmla="*/ 2815590 w 2815590"/>
              <a:gd name="connsiteY2" fmla="*/ 731520 h 1452880"/>
              <a:gd name="connsiteX3" fmla="*/ 2155190 w 2815590"/>
              <a:gd name="connsiteY3" fmla="*/ 731520 h 1452880"/>
              <a:gd name="connsiteX4" fmla="*/ 1779270 w 2815590"/>
              <a:gd name="connsiteY4" fmla="*/ 0 h 1452880"/>
              <a:gd name="connsiteX5" fmla="*/ 1403350 w 2815590"/>
              <a:gd name="connsiteY5" fmla="*/ 0 h 1452880"/>
              <a:gd name="connsiteX6" fmla="*/ 1403350 w 2815590"/>
              <a:gd name="connsiteY6" fmla="*/ 731520 h 1452880"/>
              <a:gd name="connsiteX7" fmla="*/ 1270 w 2815590"/>
              <a:gd name="connsiteY7" fmla="*/ 731520 h 1452880"/>
              <a:gd name="connsiteX8" fmla="*/ 1270 w 2815590"/>
              <a:gd name="connsiteY8" fmla="*/ 1452880 h 1452880"/>
              <a:gd name="connsiteX0" fmla="*/ 0 w 2815590"/>
              <a:gd name="connsiteY0" fmla="*/ 1422400 h 1422400"/>
              <a:gd name="connsiteX1" fmla="*/ 2815590 w 2815590"/>
              <a:gd name="connsiteY1" fmla="*/ 1422400 h 1422400"/>
              <a:gd name="connsiteX2" fmla="*/ 2815590 w 2815590"/>
              <a:gd name="connsiteY2" fmla="*/ 731520 h 1422400"/>
              <a:gd name="connsiteX3" fmla="*/ 2155190 w 2815590"/>
              <a:gd name="connsiteY3" fmla="*/ 731520 h 1422400"/>
              <a:gd name="connsiteX4" fmla="*/ 1779270 w 2815590"/>
              <a:gd name="connsiteY4" fmla="*/ 0 h 1422400"/>
              <a:gd name="connsiteX5" fmla="*/ 1403350 w 2815590"/>
              <a:gd name="connsiteY5" fmla="*/ 0 h 1422400"/>
              <a:gd name="connsiteX6" fmla="*/ 1403350 w 2815590"/>
              <a:gd name="connsiteY6" fmla="*/ 731520 h 1422400"/>
              <a:gd name="connsiteX7" fmla="*/ 1270 w 2815590"/>
              <a:gd name="connsiteY7" fmla="*/ 731520 h 1422400"/>
              <a:gd name="connsiteX8" fmla="*/ 1270 w 2815590"/>
              <a:gd name="connsiteY8" fmla="*/ 1407160 h 1422400"/>
              <a:gd name="connsiteX0" fmla="*/ 0 w 2815590"/>
              <a:gd name="connsiteY0" fmla="*/ 1422400 h 1422400"/>
              <a:gd name="connsiteX1" fmla="*/ 2815590 w 2815590"/>
              <a:gd name="connsiteY1" fmla="*/ 1422400 h 1422400"/>
              <a:gd name="connsiteX2" fmla="*/ 2815590 w 2815590"/>
              <a:gd name="connsiteY2" fmla="*/ 731520 h 1422400"/>
              <a:gd name="connsiteX3" fmla="*/ 1861820 w 2815590"/>
              <a:gd name="connsiteY3" fmla="*/ 727710 h 1422400"/>
              <a:gd name="connsiteX4" fmla="*/ 1779270 w 2815590"/>
              <a:gd name="connsiteY4" fmla="*/ 0 h 1422400"/>
              <a:gd name="connsiteX5" fmla="*/ 1403350 w 2815590"/>
              <a:gd name="connsiteY5" fmla="*/ 0 h 1422400"/>
              <a:gd name="connsiteX6" fmla="*/ 1403350 w 2815590"/>
              <a:gd name="connsiteY6" fmla="*/ 731520 h 1422400"/>
              <a:gd name="connsiteX7" fmla="*/ 1270 w 2815590"/>
              <a:gd name="connsiteY7" fmla="*/ 731520 h 1422400"/>
              <a:gd name="connsiteX8" fmla="*/ 1270 w 2815590"/>
              <a:gd name="connsiteY8" fmla="*/ 1407160 h 1422400"/>
              <a:gd name="connsiteX0" fmla="*/ 0 w 2815590"/>
              <a:gd name="connsiteY0" fmla="*/ 1422400 h 1422400"/>
              <a:gd name="connsiteX1" fmla="*/ 2815590 w 2815590"/>
              <a:gd name="connsiteY1" fmla="*/ 1422400 h 1422400"/>
              <a:gd name="connsiteX2" fmla="*/ 2815590 w 2815590"/>
              <a:gd name="connsiteY2" fmla="*/ 731520 h 1422400"/>
              <a:gd name="connsiteX3" fmla="*/ 1861820 w 2815590"/>
              <a:gd name="connsiteY3" fmla="*/ 727710 h 1422400"/>
              <a:gd name="connsiteX4" fmla="*/ 1824990 w 2815590"/>
              <a:gd name="connsiteY4" fmla="*/ 106680 h 1422400"/>
              <a:gd name="connsiteX5" fmla="*/ 1403350 w 2815590"/>
              <a:gd name="connsiteY5" fmla="*/ 0 h 1422400"/>
              <a:gd name="connsiteX6" fmla="*/ 1403350 w 2815590"/>
              <a:gd name="connsiteY6" fmla="*/ 731520 h 1422400"/>
              <a:gd name="connsiteX7" fmla="*/ 1270 w 2815590"/>
              <a:gd name="connsiteY7" fmla="*/ 731520 h 1422400"/>
              <a:gd name="connsiteX8" fmla="*/ 1270 w 2815590"/>
              <a:gd name="connsiteY8" fmla="*/ 1407160 h 142240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61820 w 2815590"/>
              <a:gd name="connsiteY3" fmla="*/ 624840 h 1319530"/>
              <a:gd name="connsiteX4" fmla="*/ 1824990 w 2815590"/>
              <a:gd name="connsiteY4" fmla="*/ 3810 h 1319530"/>
              <a:gd name="connsiteX5" fmla="*/ 1410970 w 2815590"/>
              <a:gd name="connsiteY5" fmla="*/ 0 h 1319530"/>
              <a:gd name="connsiteX6" fmla="*/ 1403350 w 2815590"/>
              <a:gd name="connsiteY6" fmla="*/ 62865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6182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03350 w 2815590"/>
              <a:gd name="connsiteY6" fmla="*/ 62865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5039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03350 w 2815590"/>
              <a:gd name="connsiteY6" fmla="*/ 62865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5039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90980 w 2815590"/>
              <a:gd name="connsiteY6" fmla="*/ 632460 h 1319530"/>
              <a:gd name="connsiteX7" fmla="*/ 1270 w 2815590"/>
              <a:gd name="connsiteY7" fmla="*/ 628650 h 1319530"/>
              <a:gd name="connsiteX8" fmla="*/ 1270 w 2815590"/>
              <a:gd name="connsiteY8" fmla="*/ 1304290 h 1319530"/>
              <a:gd name="connsiteX0" fmla="*/ 0 w 2815590"/>
              <a:gd name="connsiteY0" fmla="*/ 1319530 h 1319530"/>
              <a:gd name="connsiteX1" fmla="*/ 2815590 w 2815590"/>
              <a:gd name="connsiteY1" fmla="*/ 1319530 h 1319530"/>
              <a:gd name="connsiteX2" fmla="*/ 2815590 w 2815590"/>
              <a:gd name="connsiteY2" fmla="*/ 628650 h 1319530"/>
              <a:gd name="connsiteX3" fmla="*/ 1850390 w 2815590"/>
              <a:gd name="connsiteY3" fmla="*/ 624840 h 1319530"/>
              <a:gd name="connsiteX4" fmla="*/ 1836420 w 2815590"/>
              <a:gd name="connsiteY4" fmla="*/ 3810 h 1319530"/>
              <a:gd name="connsiteX5" fmla="*/ 1410970 w 2815590"/>
              <a:gd name="connsiteY5" fmla="*/ 0 h 1319530"/>
              <a:gd name="connsiteX6" fmla="*/ 1480820 w 2815590"/>
              <a:gd name="connsiteY6" fmla="*/ 48260 h 1319530"/>
              <a:gd name="connsiteX7" fmla="*/ 1490980 w 2815590"/>
              <a:gd name="connsiteY7" fmla="*/ 632460 h 1319530"/>
              <a:gd name="connsiteX8" fmla="*/ 1270 w 2815590"/>
              <a:gd name="connsiteY8" fmla="*/ 628650 h 1319530"/>
              <a:gd name="connsiteX9" fmla="*/ 1270 w 2815590"/>
              <a:gd name="connsiteY9" fmla="*/ 1304290 h 1319530"/>
              <a:gd name="connsiteX0" fmla="*/ 0 w 2815590"/>
              <a:gd name="connsiteY0" fmla="*/ 1315720 h 1315720"/>
              <a:gd name="connsiteX1" fmla="*/ 2815590 w 2815590"/>
              <a:gd name="connsiteY1" fmla="*/ 1315720 h 1315720"/>
              <a:gd name="connsiteX2" fmla="*/ 2815590 w 2815590"/>
              <a:gd name="connsiteY2" fmla="*/ 624840 h 1315720"/>
              <a:gd name="connsiteX3" fmla="*/ 1850390 w 2815590"/>
              <a:gd name="connsiteY3" fmla="*/ 621030 h 1315720"/>
              <a:gd name="connsiteX4" fmla="*/ 1836420 w 2815590"/>
              <a:gd name="connsiteY4" fmla="*/ 0 h 1315720"/>
              <a:gd name="connsiteX5" fmla="*/ 1480820 w 2815590"/>
              <a:gd name="connsiteY5" fmla="*/ 44450 h 1315720"/>
              <a:gd name="connsiteX6" fmla="*/ 1490980 w 2815590"/>
              <a:gd name="connsiteY6" fmla="*/ 628650 h 1315720"/>
              <a:gd name="connsiteX7" fmla="*/ 1270 w 2815590"/>
              <a:gd name="connsiteY7" fmla="*/ 624840 h 1315720"/>
              <a:gd name="connsiteX8" fmla="*/ 1270 w 2815590"/>
              <a:gd name="connsiteY8" fmla="*/ 1300480 h 1315720"/>
              <a:gd name="connsiteX0" fmla="*/ 0 w 2815590"/>
              <a:gd name="connsiteY0" fmla="*/ 1271270 h 1271270"/>
              <a:gd name="connsiteX1" fmla="*/ 2815590 w 2815590"/>
              <a:gd name="connsiteY1" fmla="*/ 1271270 h 1271270"/>
              <a:gd name="connsiteX2" fmla="*/ 2815590 w 2815590"/>
              <a:gd name="connsiteY2" fmla="*/ 580390 h 1271270"/>
              <a:gd name="connsiteX3" fmla="*/ 1850390 w 2815590"/>
              <a:gd name="connsiteY3" fmla="*/ 576580 h 1271270"/>
              <a:gd name="connsiteX4" fmla="*/ 1832610 w 2815590"/>
              <a:gd name="connsiteY4" fmla="*/ 5080 h 1271270"/>
              <a:gd name="connsiteX5" fmla="*/ 1480820 w 2815590"/>
              <a:gd name="connsiteY5" fmla="*/ 0 h 1271270"/>
              <a:gd name="connsiteX6" fmla="*/ 1490980 w 2815590"/>
              <a:gd name="connsiteY6" fmla="*/ 584200 h 1271270"/>
              <a:gd name="connsiteX7" fmla="*/ 1270 w 2815590"/>
              <a:gd name="connsiteY7" fmla="*/ 580390 h 1271270"/>
              <a:gd name="connsiteX8" fmla="*/ 1270 w 2815590"/>
              <a:gd name="connsiteY8" fmla="*/ 1256030 h 1271270"/>
              <a:gd name="connsiteX0" fmla="*/ 0 w 2815590"/>
              <a:gd name="connsiteY0" fmla="*/ 1281430 h 1281430"/>
              <a:gd name="connsiteX1" fmla="*/ 2815590 w 2815590"/>
              <a:gd name="connsiteY1" fmla="*/ 1281430 h 1281430"/>
              <a:gd name="connsiteX2" fmla="*/ 2815590 w 2815590"/>
              <a:gd name="connsiteY2" fmla="*/ 590550 h 1281430"/>
              <a:gd name="connsiteX3" fmla="*/ 1850390 w 2815590"/>
              <a:gd name="connsiteY3" fmla="*/ 586740 h 1281430"/>
              <a:gd name="connsiteX4" fmla="*/ 1855470 w 2815590"/>
              <a:gd name="connsiteY4" fmla="*/ 0 h 1281430"/>
              <a:gd name="connsiteX5" fmla="*/ 1480820 w 2815590"/>
              <a:gd name="connsiteY5" fmla="*/ 10160 h 1281430"/>
              <a:gd name="connsiteX6" fmla="*/ 1490980 w 2815590"/>
              <a:gd name="connsiteY6" fmla="*/ 594360 h 1281430"/>
              <a:gd name="connsiteX7" fmla="*/ 1270 w 2815590"/>
              <a:gd name="connsiteY7" fmla="*/ 590550 h 1281430"/>
              <a:gd name="connsiteX8" fmla="*/ 1270 w 2815590"/>
              <a:gd name="connsiteY8" fmla="*/ 1266190 h 1281430"/>
              <a:gd name="connsiteX0" fmla="*/ 0 w 2815590"/>
              <a:gd name="connsiteY0" fmla="*/ 1282700 h 1282700"/>
              <a:gd name="connsiteX1" fmla="*/ 2815590 w 2815590"/>
              <a:gd name="connsiteY1" fmla="*/ 1282700 h 1282700"/>
              <a:gd name="connsiteX2" fmla="*/ 2815590 w 2815590"/>
              <a:gd name="connsiteY2" fmla="*/ 591820 h 1282700"/>
              <a:gd name="connsiteX3" fmla="*/ 1850390 w 2815590"/>
              <a:gd name="connsiteY3" fmla="*/ 588010 h 1282700"/>
              <a:gd name="connsiteX4" fmla="*/ 1855470 w 2815590"/>
              <a:gd name="connsiteY4" fmla="*/ 1270 h 1282700"/>
              <a:gd name="connsiteX5" fmla="*/ 1484630 w 2815590"/>
              <a:gd name="connsiteY5" fmla="*/ 0 h 1282700"/>
              <a:gd name="connsiteX6" fmla="*/ 1490980 w 2815590"/>
              <a:gd name="connsiteY6" fmla="*/ 595630 h 1282700"/>
              <a:gd name="connsiteX7" fmla="*/ 1270 w 2815590"/>
              <a:gd name="connsiteY7" fmla="*/ 591820 h 1282700"/>
              <a:gd name="connsiteX8" fmla="*/ 1270 w 2815590"/>
              <a:gd name="connsiteY8" fmla="*/ 1267460 h 1282700"/>
              <a:gd name="connsiteX0" fmla="*/ 0 w 2815590"/>
              <a:gd name="connsiteY0" fmla="*/ 1282700 h 1282700"/>
              <a:gd name="connsiteX1" fmla="*/ 2815590 w 2815590"/>
              <a:gd name="connsiteY1" fmla="*/ 1282700 h 1282700"/>
              <a:gd name="connsiteX2" fmla="*/ 2815590 w 2815590"/>
              <a:gd name="connsiteY2" fmla="*/ 591820 h 1282700"/>
              <a:gd name="connsiteX3" fmla="*/ 1850390 w 2815590"/>
              <a:gd name="connsiteY3" fmla="*/ 588010 h 1282700"/>
              <a:gd name="connsiteX4" fmla="*/ 1855470 w 2815590"/>
              <a:gd name="connsiteY4" fmla="*/ 1270 h 1282700"/>
              <a:gd name="connsiteX5" fmla="*/ 1484630 w 2815590"/>
              <a:gd name="connsiteY5" fmla="*/ 0 h 1282700"/>
              <a:gd name="connsiteX6" fmla="*/ 461741 w 2815590"/>
              <a:gd name="connsiteY6" fmla="*/ 604961 h 1282700"/>
              <a:gd name="connsiteX7" fmla="*/ 1270 w 2815590"/>
              <a:gd name="connsiteY7" fmla="*/ 591820 h 1282700"/>
              <a:gd name="connsiteX8" fmla="*/ 1270 w 2815590"/>
              <a:gd name="connsiteY8" fmla="*/ 1267460 h 1282700"/>
              <a:gd name="connsiteX0" fmla="*/ 0 w 2815590"/>
              <a:gd name="connsiteY0" fmla="*/ 1674586 h 1674586"/>
              <a:gd name="connsiteX1" fmla="*/ 2815590 w 2815590"/>
              <a:gd name="connsiteY1" fmla="*/ 1674586 h 1674586"/>
              <a:gd name="connsiteX2" fmla="*/ 2815590 w 2815590"/>
              <a:gd name="connsiteY2" fmla="*/ 983706 h 1674586"/>
              <a:gd name="connsiteX3" fmla="*/ 1850390 w 2815590"/>
              <a:gd name="connsiteY3" fmla="*/ 979896 h 1674586"/>
              <a:gd name="connsiteX4" fmla="*/ 1855470 w 2815590"/>
              <a:gd name="connsiteY4" fmla="*/ 393156 h 1674586"/>
              <a:gd name="connsiteX5" fmla="*/ 505710 w 2815590"/>
              <a:gd name="connsiteY5" fmla="*/ 0 h 1674586"/>
              <a:gd name="connsiteX6" fmla="*/ 461741 w 2815590"/>
              <a:gd name="connsiteY6" fmla="*/ 996847 h 1674586"/>
              <a:gd name="connsiteX7" fmla="*/ 1270 w 2815590"/>
              <a:gd name="connsiteY7" fmla="*/ 983706 h 1674586"/>
              <a:gd name="connsiteX8" fmla="*/ 1270 w 2815590"/>
              <a:gd name="connsiteY8" fmla="*/ 1659346 h 1674586"/>
              <a:gd name="connsiteX0" fmla="*/ 0 w 2815590"/>
              <a:gd name="connsiteY0" fmla="*/ 1682647 h 1682647"/>
              <a:gd name="connsiteX1" fmla="*/ 2815590 w 2815590"/>
              <a:gd name="connsiteY1" fmla="*/ 1682647 h 1682647"/>
              <a:gd name="connsiteX2" fmla="*/ 2815590 w 2815590"/>
              <a:gd name="connsiteY2" fmla="*/ 991767 h 1682647"/>
              <a:gd name="connsiteX3" fmla="*/ 1850390 w 2815590"/>
              <a:gd name="connsiteY3" fmla="*/ 987957 h 1682647"/>
              <a:gd name="connsiteX4" fmla="*/ 762189 w 2815590"/>
              <a:gd name="connsiteY4" fmla="*/ 0 h 1682647"/>
              <a:gd name="connsiteX5" fmla="*/ 505710 w 2815590"/>
              <a:gd name="connsiteY5" fmla="*/ 8061 h 1682647"/>
              <a:gd name="connsiteX6" fmla="*/ 461741 w 2815590"/>
              <a:gd name="connsiteY6" fmla="*/ 1004908 h 1682647"/>
              <a:gd name="connsiteX7" fmla="*/ 1270 w 2815590"/>
              <a:gd name="connsiteY7" fmla="*/ 991767 h 1682647"/>
              <a:gd name="connsiteX8" fmla="*/ 1270 w 2815590"/>
              <a:gd name="connsiteY8" fmla="*/ 1667407 h 1682647"/>
              <a:gd name="connsiteX0" fmla="*/ 0 w 2815590"/>
              <a:gd name="connsiteY0" fmla="*/ 1682647 h 1682647"/>
              <a:gd name="connsiteX1" fmla="*/ 2815590 w 2815590"/>
              <a:gd name="connsiteY1" fmla="*/ 1682647 h 1682647"/>
              <a:gd name="connsiteX2" fmla="*/ 2815590 w 2815590"/>
              <a:gd name="connsiteY2" fmla="*/ 991767 h 1682647"/>
              <a:gd name="connsiteX3" fmla="*/ 802854 w 2815590"/>
              <a:gd name="connsiteY3" fmla="*/ 987957 h 1682647"/>
              <a:gd name="connsiteX4" fmla="*/ 762189 w 2815590"/>
              <a:gd name="connsiteY4" fmla="*/ 0 h 1682647"/>
              <a:gd name="connsiteX5" fmla="*/ 505710 w 2815590"/>
              <a:gd name="connsiteY5" fmla="*/ 8061 h 1682647"/>
              <a:gd name="connsiteX6" fmla="*/ 461741 w 2815590"/>
              <a:gd name="connsiteY6" fmla="*/ 1004908 h 1682647"/>
              <a:gd name="connsiteX7" fmla="*/ 1270 w 2815590"/>
              <a:gd name="connsiteY7" fmla="*/ 991767 h 1682647"/>
              <a:gd name="connsiteX8" fmla="*/ 1270 w 2815590"/>
              <a:gd name="connsiteY8" fmla="*/ 1667407 h 1682647"/>
              <a:gd name="connsiteX0" fmla="*/ 0 w 2815590"/>
              <a:gd name="connsiteY0" fmla="*/ 1682647 h 1682647"/>
              <a:gd name="connsiteX1" fmla="*/ 2815590 w 2815590"/>
              <a:gd name="connsiteY1" fmla="*/ 1682647 h 1682647"/>
              <a:gd name="connsiteX2" fmla="*/ 2815590 w 2815590"/>
              <a:gd name="connsiteY2" fmla="*/ 991767 h 1682647"/>
              <a:gd name="connsiteX3" fmla="*/ 802854 w 2815590"/>
              <a:gd name="connsiteY3" fmla="*/ 987957 h 1682647"/>
              <a:gd name="connsiteX4" fmla="*/ 762189 w 2815590"/>
              <a:gd name="connsiteY4" fmla="*/ 0 h 1682647"/>
              <a:gd name="connsiteX5" fmla="*/ 505710 w 2815590"/>
              <a:gd name="connsiteY5" fmla="*/ 8061 h 1682647"/>
              <a:gd name="connsiteX6" fmla="*/ 516633 w 2815590"/>
              <a:gd name="connsiteY6" fmla="*/ 1014239 h 1682647"/>
              <a:gd name="connsiteX7" fmla="*/ 1270 w 2815590"/>
              <a:gd name="connsiteY7" fmla="*/ 991767 h 1682647"/>
              <a:gd name="connsiteX8" fmla="*/ 1270 w 2815590"/>
              <a:gd name="connsiteY8" fmla="*/ 1667407 h 1682647"/>
              <a:gd name="connsiteX0" fmla="*/ 0 w 2815590"/>
              <a:gd name="connsiteY0" fmla="*/ 1682647 h 1682647"/>
              <a:gd name="connsiteX1" fmla="*/ 2815590 w 2815590"/>
              <a:gd name="connsiteY1" fmla="*/ 1682647 h 1682647"/>
              <a:gd name="connsiteX2" fmla="*/ 2815590 w 2815590"/>
              <a:gd name="connsiteY2" fmla="*/ 991767 h 1682647"/>
              <a:gd name="connsiteX3" fmla="*/ 770833 w 2815590"/>
              <a:gd name="connsiteY3" fmla="*/ 987957 h 1682647"/>
              <a:gd name="connsiteX4" fmla="*/ 762189 w 2815590"/>
              <a:gd name="connsiteY4" fmla="*/ 0 h 1682647"/>
              <a:gd name="connsiteX5" fmla="*/ 505710 w 2815590"/>
              <a:gd name="connsiteY5" fmla="*/ 8061 h 1682647"/>
              <a:gd name="connsiteX6" fmla="*/ 516633 w 2815590"/>
              <a:gd name="connsiteY6" fmla="*/ 1014239 h 1682647"/>
              <a:gd name="connsiteX7" fmla="*/ 1270 w 2815590"/>
              <a:gd name="connsiteY7" fmla="*/ 991767 h 1682647"/>
              <a:gd name="connsiteX8" fmla="*/ 1270 w 2815590"/>
              <a:gd name="connsiteY8" fmla="*/ 1667407 h 168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5590" h="1682647">
                <a:moveTo>
                  <a:pt x="0" y="1682647"/>
                </a:moveTo>
                <a:lnTo>
                  <a:pt x="2815590" y="1682647"/>
                </a:lnTo>
                <a:lnTo>
                  <a:pt x="2815590" y="991767"/>
                </a:lnTo>
                <a:lnTo>
                  <a:pt x="770833" y="987957"/>
                </a:lnTo>
                <a:cubicBezTo>
                  <a:pt x="772526" y="792377"/>
                  <a:pt x="760496" y="195580"/>
                  <a:pt x="762189" y="0"/>
                </a:cubicBezTo>
                <a:lnTo>
                  <a:pt x="505710" y="8061"/>
                </a:lnTo>
                <a:cubicBezTo>
                  <a:pt x="507827" y="206604"/>
                  <a:pt x="514516" y="815696"/>
                  <a:pt x="516633" y="1014239"/>
                </a:cubicBezTo>
                <a:lnTo>
                  <a:pt x="1270" y="991767"/>
                </a:lnTo>
                <a:lnTo>
                  <a:pt x="1270" y="1667407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 bwMode="auto">
          <a:xfrm>
            <a:off x="6300654" y="4525345"/>
            <a:ext cx="2819086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sz="1600" dirty="0" err="1" smtClean="0">
                <a:solidFill>
                  <a:schemeClr val="accent6"/>
                </a:solidFill>
              </a:rPr>
              <a:t>concatena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núm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chaves</a:t>
            </a:r>
            <a:r>
              <a:rPr lang="en-US" sz="1600" dirty="0" smtClean="0">
                <a:solidFill>
                  <a:schemeClr val="bg1"/>
                </a:solidFill>
              </a:rPr>
              <a:t> &lt; </a:t>
            </a:r>
            <a:r>
              <a:rPr lang="en-US" sz="1600" dirty="0" err="1" smtClean="0">
                <a:solidFill>
                  <a:schemeClr val="bg1"/>
                </a:solidFill>
              </a:rPr>
              <a:t>ordem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20 </a:t>
            </a:r>
            <a:r>
              <a:rPr lang="en-US" dirty="0"/>
              <a:t>(</a:t>
            </a:r>
            <a:r>
              <a:rPr lang="en-US" dirty="0" err="1"/>
              <a:t>ordem</a:t>
            </a:r>
            <a:r>
              <a:rPr lang="en-US" dirty="0"/>
              <a:t> 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30-DE67-4EB6-81D2-D3CAB3CB67B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3746" y="914400"/>
            <a:ext cx="5955049" cy="1549074"/>
            <a:chOff x="468083" y="4647193"/>
            <a:chExt cx="5955049" cy="1549074"/>
          </a:xfrm>
        </p:grpSpPr>
        <p:grpSp>
          <p:nvGrpSpPr>
            <p:cNvPr id="7" name="Group 6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>
                      <a:solidFill>
                        <a:schemeClr val="bg1"/>
                      </a:solidFill>
                      <a:sym typeface="Symbol"/>
                    </a:rPr>
                    <a:t>10</a:t>
                  </a:r>
                  <a:endParaRPr lang="en-US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20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100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3728137" y="4647193"/>
              <a:ext cx="2694995" cy="549143"/>
              <a:chOff x="2859145" y="4647193"/>
              <a:chExt cx="2694995" cy="54914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859145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921282" y="4724400"/>
                <a:ext cx="2514865" cy="394730"/>
                <a:chOff x="1461374" y="755135"/>
                <a:chExt cx="2514865" cy="39473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1461374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19667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24721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29774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3482827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0" name="Straight Arrow Connector 9"/>
            <p:cNvCxnSpPr>
              <a:stCxn id="14" idx="1"/>
              <a:endCxn id="26" idx="0"/>
            </p:cNvCxnSpPr>
            <p:nvPr/>
          </p:nvCxnSpPr>
          <p:spPr bwMode="auto">
            <a:xfrm flipH="1">
              <a:off x="1815581" y="4921765"/>
              <a:ext cx="197469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4" idx="3"/>
              <a:endCxn id="19" idx="0"/>
            </p:cNvCxnSpPr>
            <p:nvPr/>
          </p:nvCxnSpPr>
          <p:spPr bwMode="auto">
            <a:xfrm>
              <a:off x="4283686" y="4921765"/>
              <a:ext cx="36451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3746" y="2895600"/>
            <a:ext cx="5955049" cy="1549074"/>
            <a:chOff x="468083" y="4647193"/>
            <a:chExt cx="5955049" cy="1549074"/>
          </a:xfrm>
        </p:grpSpPr>
        <p:grpSp>
          <p:nvGrpSpPr>
            <p:cNvPr id="34" name="Group 33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55" name="Rectangle 54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b="1" dirty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48" name="Rectangle 47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100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3728137" y="4647193"/>
              <a:ext cx="2694995" cy="549143"/>
              <a:chOff x="2859145" y="4647193"/>
              <a:chExt cx="2694995" cy="54914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859145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921282" y="4724400"/>
                <a:ext cx="2514865" cy="394730"/>
                <a:chOff x="1461374" y="755135"/>
                <a:chExt cx="2514865" cy="394730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1461374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19667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24721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9774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3482827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37" name="Straight Arrow Connector 36"/>
            <p:cNvCxnSpPr>
              <a:stCxn id="41" idx="1"/>
              <a:endCxn id="53" idx="0"/>
            </p:cNvCxnSpPr>
            <p:nvPr/>
          </p:nvCxnSpPr>
          <p:spPr bwMode="auto">
            <a:xfrm flipH="1">
              <a:off x="1815581" y="4921765"/>
              <a:ext cx="197469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1" idx="3"/>
              <a:endCxn id="46" idx="0"/>
            </p:cNvCxnSpPr>
            <p:nvPr/>
          </p:nvCxnSpPr>
          <p:spPr bwMode="auto">
            <a:xfrm>
              <a:off x="4283686" y="4921765"/>
              <a:ext cx="36451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73746" y="4851726"/>
            <a:ext cx="5955049" cy="1549074"/>
            <a:chOff x="468083" y="4647193"/>
            <a:chExt cx="5955049" cy="1549074"/>
          </a:xfrm>
        </p:grpSpPr>
        <p:grpSp>
          <p:nvGrpSpPr>
            <p:cNvPr id="61" name="Group 60"/>
            <p:cNvGrpSpPr/>
            <p:nvPr/>
          </p:nvGrpSpPr>
          <p:grpSpPr>
            <a:xfrm>
              <a:off x="468083" y="5647124"/>
              <a:ext cx="2694995" cy="549143"/>
              <a:chOff x="468083" y="5647124"/>
              <a:chExt cx="2694995" cy="54914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8083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58148" y="5724330"/>
                <a:ext cx="2514865" cy="394730"/>
                <a:chOff x="558148" y="5724330"/>
                <a:chExt cx="2514865" cy="394730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558148" y="5724330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sym typeface="Symbol"/>
                    </a:rPr>
                    <a:t>10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063511" y="5724330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50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1568874" y="5724330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2074237" y="5724330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2579601" y="5724330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3300701" y="5647124"/>
              <a:ext cx="2694995" cy="549143"/>
              <a:chOff x="3300701" y="5647124"/>
              <a:chExt cx="2694995" cy="54914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300701" y="5647124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0766" y="5724330"/>
                <a:ext cx="2514865" cy="394730"/>
                <a:chOff x="476437" y="755135"/>
                <a:chExt cx="2514865" cy="394730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476437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80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981800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90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1487163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100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1992526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2497890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3728137" y="4647193"/>
              <a:ext cx="2694995" cy="549143"/>
              <a:chOff x="2859145" y="4647193"/>
              <a:chExt cx="2694995" cy="54914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9145" y="4647193"/>
                <a:ext cx="2694995" cy="549143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2921282" y="4724400"/>
                <a:ext cx="2514865" cy="394730"/>
                <a:chOff x="1461374" y="755135"/>
                <a:chExt cx="2514865" cy="394730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1461374" y="755135"/>
                  <a:ext cx="493412" cy="3947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smtClean="0">
                      <a:solidFill>
                        <a:schemeClr val="bg1"/>
                      </a:solidFill>
                      <a:sym typeface="Symbol"/>
                    </a:rPr>
                    <a:t>60</a:t>
                  </a: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1966737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2472100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2977463" y="755135"/>
                  <a:ext cx="493412" cy="39473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3482827" y="755135"/>
                  <a:ext cx="493412" cy="39473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1" dirty="0">
                    <a:solidFill>
                      <a:schemeClr val="tx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64" name="Straight Arrow Connector 63"/>
            <p:cNvCxnSpPr>
              <a:stCxn id="68" idx="1"/>
              <a:endCxn id="80" idx="0"/>
            </p:cNvCxnSpPr>
            <p:nvPr/>
          </p:nvCxnSpPr>
          <p:spPr bwMode="auto">
            <a:xfrm flipH="1">
              <a:off x="1815581" y="4921765"/>
              <a:ext cx="197469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8" idx="3"/>
              <a:endCxn id="73" idx="0"/>
            </p:cNvCxnSpPr>
            <p:nvPr/>
          </p:nvCxnSpPr>
          <p:spPr bwMode="auto">
            <a:xfrm>
              <a:off x="4283686" y="4921765"/>
              <a:ext cx="364513" cy="72535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 bwMode="auto">
          <a:xfrm>
            <a:off x="6058676" y="3925076"/>
            <a:ext cx="3066662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 err="1" smtClean="0">
                <a:solidFill>
                  <a:schemeClr val="accent6"/>
                </a:solidFill>
              </a:rPr>
              <a:t>redistribui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núm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chaves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dir</a:t>
            </a:r>
            <a:r>
              <a:rPr lang="en-US" sz="1600" dirty="0" smtClean="0">
                <a:solidFill>
                  <a:schemeClr val="bg1"/>
                </a:solidFill>
              </a:rPr>
              <a:t> &gt; </a:t>
            </a:r>
            <a:r>
              <a:rPr lang="en-US" sz="1600" dirty="0" err="1" smtClean="0">
                <a:solidFill>
                  <a:schemeClr val="bg1"/>
                </a:solidFill>
              </a:rPr>
              <a:t>ordem</a:t>
            </a:r>
            <a:r>
              <a:rPr lang="en-US" sz="1600" dirty="0" smtClean="0">
                <a:solidFill>
                  <a:schemeClr val="bg1"/>
                </a:solidFill>
              </a:rPr>
              <a:t>/2)</a:t>
            </a:r>
          </a:p>
        </p:txBody>
      </p:sp>
      <p:sp>
        <p:nvSpPr>
          <p:cNvPr id="88" name="Freeform 87"/>
          <p:cNvSpPr/>
          <p:nvPr/>
        </p:nvSpPr>
        <p:spPr>
          <a:xfrm>
            <a:off x="2416629" y="3273521"/>
            <a:ext cx="1682363" cy="552030"/>
          </a:xfrm>
          <a:custGeom>
            <a:avLst/>
            <a:gdLst>
              <a:gd name="connsiteX0" fmla="*/ 1268963 w 1714365"/>
              <a:gd name="connsiteY0" fmla="*/ 893132 h 893132"/>
              <a:gd name="connsiteX1" fmla="*/ 1642187 w 1714365"/>
              <a:gd name="connsiteY1" fmla="*/ 6724 h 893132"/>
              <a:gd name="connsiteX2" fmla="*/ 0 w 1714365"/>
              <a:gd name="connsiteY2" fmla="*/ 557230 h 893132"/>
              <a:gd name="connsiteX0" fmla="*/ 1399592 w 1748189"/>
              <a:gd name="connsiteY0" fmla="*/ 578562 h 578562"/>
              <a:gd name="connsiteX1" fmla="*/ 1642187 w 1748189"/>
              <a:gd name="connsiteY1" fmla="*/ 64 h 578562"/>
              <a:gd name="connsiteX2" fmla="*/ 0 w 1748189"/>
              <a:gd name="connsiteY2" fmla="*/ 550570 h 578562"/>
              <a:gd name="connsiteX0" fmla="*/ 1399592 w 1784099"/>
              <a:gd name="connsiteY0" fmla="*/ 587633 h 587633"/>
              <a:gd name="connsiteX1" fmla="*/ 1670179 w 1784099"/>
              <a:gd name="connsiteY1" fmla="*/ 242400 h 587633"/>
              <a:gd name="connsiteX2" fmla="*/ 1642187 w 1784099"/>
              <a:gd name="connsiteY2" fmla="*/ 9135 h 587633"/>
              <a:gd name="connsiteX3" fmla="*/ 0 w 1784099"/>
              <a:gd name="connsiteY3" fmla="*/ 559641 h 587633"/>
              <a:gd name="connsiteX0" fmla="*/ 1399592 w 1682363"/>
              <a:gd name="connsiteY0" fmla="*/ 552030 h 552030"/>
              <a:gd name="connsiteX1" fmla="*/ 1670179 w 1682363"/>
              <a:gd name="connsiteY1" fmla="*/ 206797 h 552030"/>
              <a:gd name="connsiteX2" fmla="*/ 1380929 w 1682363"/>
              <a:gd name="connsiteY2" fmla="*/ 10855 h 552030"/>
              <a:gd name="connsiteX3" fmla="*/ 0 w 1682363"/>
              <a:gd name="connsiteY3" fmla="*/ 524038 h 55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363" h="552030">
                <a:moveTo>
                  <a:pt x="1399592" y="552030"/>
                </a:moveTo>
                <a:cubicBezTo>
                  <a:pt x="1444690" y="455614"/>
                  <a:pt x="1629747" y="303213"/>
                  <a:pt x="1670179" y="206797"/>
                </a:cubicBezTo>
                <a:cubicBezTo>
                  <a:pt x="1710612" y="110381"/>
                  <a:pt x="1659292" y="-42018"/>
                  <a:pt x="1380929" y="10855"/>
                </a:cubicBezTo>
                <a:cubicBezTo>
                  <a:pt x="1102566" y="63728"/>
                  <a:pt x="715346" y="220793"/>
                  <a:pt x="0" y="524038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err="1" smtClean="0"/>
              <a:t>árvores</a:t>
            </a:r>
            <a:r>
              <a:rPr lang="en-US" smtClean="0"/>
              <a:t> B+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13290-8A2F-475B-ACF4-2A46039FD46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Árvores B+  Definição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/>
              <a:t>número </a:t>
            </a:r>
            <a:r>
              <a:rPr lang="en-US" i="1" smtClean="0"/>
              <a:t>n</a:t>
            </a:r>
            <a:r>
              <a:rPr lang="en-US" smtClean="0"/>
              <a:t> de filhos de um nó de ordem </a:t>
            </a:r>
            <a:r>
              <a:rPr lang="en-US" i="1" smtClean="0"/>
              <a:t>m</a:t>
            </a:r>
          </a:p>
          <a:p>
            <a:pPr lvl="1" fontAlgn="auto"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/>
              <a:t>nós internos</a:t>
            </a:r>
          </a:p>
          <a:p>
            <a:pPr lvl="1" fontAlgn="auto">
              <a:defRPr/>
            </a:pPr>
            <a:r>
              <a:rPr lang="en-US" smtClean="0"/>
              <a:t>possuem apenas chaves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/>
              <a:t>nós-folha</a:t>
            </a:r>
          </a:p>
          <a:p>
            <a:pPr lvl="1" fontAlgn="auto">
              <a:defRPr/>
            </a:pPr>
            <a:r>
              <a:rPr lang="en-US" smtClean="0"/>
              <a:t>possuem chaves + dados</a:t>
            </a:r>
          </a:p>
          <a:p>
            <a:pPr lvl="1" fontAlgn="auto">
              <a:defRPr/>
            </a:pPr>
            <a:r>
              <a:rPr lang="en-US" smtClean="0"/>
              <a:t>formam uma lista (duplamente) encadeada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75199-ED4C-4755-AB67-4183090A2BC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90600" y="2133600"/>
          <a:ext cx="278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ção" r:id="rId3" imgW="927100" imgH="228600" progId="Equation.3">
                  <p:embed/>
                </p:oleObj>
              </mc:Choice>
              <mc:Fallback>
                <p:oleObj name="Equação" r:id="rId3" imgW="927100" imgH="2286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2781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Motivação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/>
              <a:t>Tornar a busca mais eficiente </a:t>
            </a:r>
          </a:p>
          <a:p>
            <a:pPr marL="457200" lvl="1" indent="0" fontAlgn="auto">
              <a:tabLst>
                <a:tab pos="1371600" algn="l"/>
              </a:tabLst>
              <a:defRPr/>
            </a:pPr>
            <a:r>
              <a:rPr lang="en-US" smtClean="0"/>
              <a:t>considerando também os dispositivos de armazenamento de memória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/>
              <a:t>Limitação da árvore binária de busca</a:t>
            </a:r>
          </a:p>
          <a:p>
            <a:pPr lvl="1" fontAlgn="auto">
              <a:defRPr/>
            </a:pPr>
            <a:r>
              <a:rPr lang="en-US" smtClean="0"/>
              <a:t>cada nó é lido individualmente</a:t>
            </a:r>
          </a:p>
          <a:p>
            <a:pPr lvl="1" fontAlgn="auto">
              <a:defRPr/>
            </a:pPr>
            <a:r>
              <a:rPr lang="en-US" smtClean="0"/>
              <a:t>(e o acesso a memória secundária é lento)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319FF-9F85-473E-B96F-1B9DFCA2EAC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11"/>
          <p:cNvGrpSpPr>
            <a:grpSpLocks/>
          </p:cNvGrpSpPr>
          <p:nvPr/>
        </p:nvGrpSpPr>
        <p:grpSpPr bwMode="auto">
          <a:xfrm>
            <a:off x="954088" y="3276600"/>
            <a:ext cx="908050" cy="266700"/>
            <a:chOff x="954088" y="3276600"/>
            <a:chExt cx="908050" cy="266700"/>
          </a:xfrm>
        </p:grpSpPr>
        <p:sp>
          <p:nvSpPr>
            <p:cNvPr id="24" name="Rectangle 255"/>
            <p:cNvSpPr>
              <a:spLocks noChangeArrowheads="1"/>
            </p:cNvSpPr>
            <p:nvPr/>
          </p:nvSpPr>
          <p:spPr bwMode="auto">
            <a:xfrm>
              <a:off x="954088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1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" name="Rectangle 256"/>
            <p:cNvSpPr>
              <a:spLocks noChangeArrowheads="1"/>
            </p:cNvSpPr>
            <p:nvPr/>
          </p:nvSpPr>
          <p:spPr bwMode="auto">
            <a:xfrm>
              <a:off x="1746250" y="3276600"/>
              <a:ext cx="115888" cy="2667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Rectangle 257"/>
            <p:cNvSpPr>
              <a:spLocks noChangeArrowheads="1"/>
            </p:cNvSpPr>
            <p:nvPr/>
          </p:nvSpPr>
          <p:spPr bwMode="auto">
            <a:xfrm>
              <a:off x="1343025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3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Rectangle 258"/>
            <p:cNvSpPr>
              <a:spLocks noChangeArrowheads="1"/>
            </p:cNvSpPr>
            <p:nvPr/>
          </p:nvSpPr>
          <p:spPr bwMode="auto">
            <a:xfrm>
              <a:off x="1227138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Rectangle 259"/>
            <p:cNvSpPr>
              <a:spLocks noChangeArrowheads="1"/>
            </p:cNvSpPr>
            <p:nvPr/>
          </p:nvSpPr>
          <p:spPr bwMode="auto">
            <a:xfrm>
              <a:off x="1616075" y="3276600"/>
              <a:ext cx="115888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651" name="Group 121"/>
          <p:cNvGrpSpPr>
            <a:grpSpLocks/>
          </p:cNvGrpSpPr>
          <p:nvPr/>
        </p:nvGrpSpPr>
        <p:grpSpPr bwMode="auto">
          <a:xfrm>
            <a:off x="7354888" y="3276600"/>
            <a:ext cx="901700" cy="266700"/>
            <a:chOff x="7354888" y="3276600"/>
            <a:chExt cx="901700" cy="266700"/>
          </a:xfrm>
        </p:grpSpPr>
        <p:sp>
          <p:nvSpPr>
            <p:cNvPr id="29" name="Rectangle 260"/>
            <p:cNvSpPr>
              <a:spLocks noChangeArrowheads="1"/>
            </p:cNvSpPr>
            <p:nvPr/>
          </p:nvSpPr>
          <p:spPr bwMode="auto">
            <a:xfrm>
              <a:off x="7354888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9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0" name="Rectangle 261"/>
            <p:cNvSpPr>
              <a:spLocks noChangeArrowheads="1"/>
            </p:cNvSpPr>
            <p:nvPr/>
          </p:nvSpPr>
          <p:spPr bwMode="auto">
            <a:xfrm>
              <a:off x="8140700" y="3276600"/>
              <a:ext cx="115888" cy="2667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•</a:t>
              </a:r>
            </a:p>
          </p:txBody>
        </p:sp>
        <p:sp>
          <p:nvSpPr>
            <p:cNvPr id="31" name="Rectangle 262"/>
            <p:cNvSpPr>
              <a:spLocks noChangeArrowheads="1"/>
            </p:cNvSpPr>
            <p:nvPr/>
          </p:nvSpPr>
          <p:spPr bwMode="auto">
            <a:xfrm>
              <a:off x="7743825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12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2" name="Rectangle 263"/>
            <p:cNvSpPr>
              <a:spLocks noChangeArrowheads="1"/>
            </p:cNvSpPr>
            <p:nvPr/>
          </p:nvSpPr>
          <p:spPr bwMode="auto">
            <a:xfrm>
              <a:off x="7627938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3" name="Rectangle 264"/>
            <p:cNvSpPr>
              <a:spLocks noChangeArrowheads="1"/>
            </p:cNvSpPr>
            <p:nvPr/>
          </p:nvSpPr>
          <p:spPr bwMode="auto">
            <a:xfrm>
              <a:off x="8016875" y="3276600"/>
              <a:ext cx="115888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652" name="Group 116"/>
          <p:cNvGrpSpPr>
            <a:grpSpLocks/>
          </p:cNvGrpSpPr>
          <p:nvPr/>
        </p:nvGrpSpPr>
        <p:grpSpPr bwMode="auto">
          <a:xfrm>
            <a:off x="5033963" y="3276600"/>
            <a:ext cx="917575" cy="266700"/>
            <a:chOff x="5033962" y="3276600"/>
            <a:chExt cx="917575" cy="266700"/>
          </a:xfrm>
        </p:grpSpPr>
        <p:sp>
          <p:nvSpPr>
            <p:cNvPr id="16" name="Rectangle 247"/>
            <p:cNvSpPr>
              <a:spLocks noChangeArrowheads="1"/>
            </p:cNvSpPr>
            <p:nvPr/>
          </p:nvSpPr>
          <p:spPr bwMode="auto">
            <a:xfrm>
              <a:off x="5033962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6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8" name="Rectangle 249"/>
            <p:cNvSpPr>
              <a:spLocks noChangeArrowheads="1"/>
            </p:cNvSpPr>
            <p:nvPr/>
          </p:nvSpPr>
          <p:spPr bwMode="auto">
            <a:xfrm>
              <a:off x="5307012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9" name="Rectangle 250"/>
            <p:cNvSpPr>
              <a:spLocks noChangeArrowheads="1"/>
            </p:cNvSpPr>
            <p:nvPr/>
          </p:nvSpPr>
          <p:spPr bwMode="auto">
            <a:xfrm>
              <a:off x="5434012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7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" name="Rectangle 251"/>
            <p:cNvSpPr>
              <a:spLocks noChangeArrowheads="1"/>
            </p:cNvSpPr>
            <p:nvPr/>
          </p:nvSpPr>
          <p:spPr bwMode="auto">
            <a:xfrm>
              <a:off x="5707062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8" name="Rectangle 269"/>
            <p:cNvSpPr>
              <a:spLocks noChangeArrowheads="1"/>
            </p:cNvSpPr>
            <p:nvPr/>
          </p:nvSpPr>
          <p:spPr bwMode="auto">
            <a:xfrm>
              <a:off x="5835649" y="3276600"/>
              <a:ext cx="115888" cy="2667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653" name="Group 122"/>
          <p:cNvGrpSpPr>
            <a:grpSpLocks/>
          </p:cNvGrpSpPr>
          <p:nvPr/>
        </p:nvGrpSpPr>
        <p:grpSpPr bwMode="auto">
          <a:xfrm>
            <a:off x="2097088" y="3276600"/>
            <a:ext cx="908050" cy="266700"/>
            <a:chOff x="2097088" y="3276600"/>
            <a:chExt cx="908050" cy="266700"/>
          </a:xfrm>
        </p:grpSpPr>
        <p:sp>
          <p:nvSpPr>
            <p:cNvPr id="11" name="Rectangle 242"/>
            <p:cNvSpPr>
              <a:spLocks noChangeArrowheads="1"/>
            </p:cNvSpPr>
            <p:nvPr/>
          </p:nvSpPr>
          <p:spPr bwMode="auto">
            <a:xfrm>
              <a:off x="2097088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5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2" name="Rectangle 243"/>
            <p:cNvSpPr>
              <a:spLocks noChangeArrowheads="1"/>
            </p:cNvSpPr>
            <p:nvPr/>
          </p:nvSpPr>
          <p:spPr bwMode="auto">
            <a:xfrm>
              <a:off x="2889250" y="3276600"/>
              <a:ext cx="115888" cy="2667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Rectangle 244"/>
            <p:cNvSpPr>
              <a:spLocks noChangeArrowheads="1"/>
            </p:cNvSpPr>
            <p:nvPr/>
          </p:nvSpPr>
          <p:spPr bwMode="auto">
            <a:xfrm>
              <a:off x="2486025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Rectangle 245"/>
            <p:cNvSpPr>
              <a:spLocks noChangeArrowheads="1"/>
            </p:cNvSpPr>
            <p:nvPr/>
          </p:nvSpPr>
          <p:spPr bwMode="auto">
            <a:xfrm>
              <a:off x="2370138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9" name="Rectangle 270"/>
            <p:cNvSpPr>
              <a:spLocks noChangeArrowheads="1"/>
            </p:cNvSpPr>
            <p:nvPr/>
          </p:nvSpPr>
          <p:spPr bwMode="auto">
            <a:xfrm>
              <a:off x="2760663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654" name="Group 70"/>
          <p:cNvGrpSpPr>
            <a:grpSpLocks/>
          </p:cNvGrpSpPr>
          <p:nvPr/>
        </p:nvGrpSpPr>
        <p:grpSpPr bwMode="auto">
          <a:xfrm>
            <a:off x="1981200" y="2728913"/>
            <a:ext cx="895350" cy="266700"/>
            <a:chOff x="2932113" y="1695450"/>
            <a:chExt cx="895350" cy="266700"/>
          </a:xfrm>
        </p:grpSpPr>
        <p:sp>
          <p:nvSpPr>
            <p:cNvPr id="21" name="Rectangle 252"/>
            <p:cNvSpPr>
              <a:spLocks noChangeArrowheads="1"/>
            </p:cNvSpPr>
            <p:nvPr/>
          </p:nvSpPr>
          <p:spPr bwMode="auto">
            <a:xfrm>
              <a:off x="3438526" y="169545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2" name="Rectangle 253"/>
            <p:cNvSpPr>
              <a:spLocks noChangeArrowheads="1"/>
            </p:cNvSpPr>
            <p:nvPr/>
          </p:nvSpPr>
          <p:spPr bwMode="auto">
            <a:xfrm>
              <a:off x="3322638" y="1695450"/>
              <a:ext cx="115888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23" name="Rectangle 254"/>
            <p:cNvSpPr>
              <a:spLocks noChangeArrowheads="1"/>
            </p:cNvSpPr>
            <p:nvPr/>
          </p:nvSpPr>
          <p:spPr bwMode="auto">
            <a:xfrm>
              <a:off x="3711576" y="1695450"/>
              <a:ext cx="115887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5" name="Rectangle 277"/>
            <p:cNvSpPr>
              <a:spLocks noChangeArrowheads="1"/>
            </p:cNvSpPr>
            <p:nvPr/>
          </p:nvSpPr>
          <p:spPr bwMode="auto">
            <a:xfrm>
              <a:off x="3048001" y="169545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3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46" name="Rectangle 278"/>
            <p:cNvSpPr>
              <a:spLocks noChangeArrowheads="1"/>
            </p:cNvSpPr>
            <p:nvPr/>
          </p:nvSpPr>
          <p:spPr bwMode="auto">
            <a:xfrm>
              <a:off x="2932113" y="1695450"/>
              <a:ext cx="115888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655" name="Group 117"/>
          <p:cNvGrpSpPr>
            <a:grpSpLocks/>
          </p:cNvGrpSpPr>
          <p:nvPr/>
        </p:nvGrpSpPr>
        <p:grpSpPr bwMode="auto">
          <a:xfrm>
            <a:off x="6199188" y="3276600"/>
            <a:ext cx="901700" cy="266700"/>
            <a:chOff x="6199188" y="3276600"/>
            <a:chExt cx="901700" cy="266700"/>
          </a:xfrm>
        </p:grpSpPr>
        <p:sp>
          <p:nvSpPr>
            <p:cNvPr id="49" name="Rectangle 332"/>
            <p:cNvSpPr>
              <a:spLocks noChangeArrowheads="1"/>
            </p:cNvSpPr>
            <p:nvPr/>
          </p:nvSpPr>
          <p:spPr bwMode="auto">
            <a:xfrm>
              <a:off x="6199188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8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0" name="Rectangle 333"/>
            <p:cNvSpPr>
              <a:spLocks noChangeArrowheads="1"/>
            </p:cNvSpPr>
            <p:nvPr/>
          </p:nvSpPr>
          <p:spPr bwMode="auto">
            <a:xfrm>
              <a:off x="6985000" y="3276600"/>
              <a:ext cx="115888" cy="2667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1" name="Rectangle 334"/>
            <p:cNvSpPr>
              <a:spLocks noChangeArrowheads="1"/>
            </p:cNvSpPr>
            <p:nvPr/>
          </p:nvSpPr>
          <p:spPr bwMode="auto">
            <a:xfrm>
              <a:off x="6588125" y="32766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2" name="Rectangle 335"/>
            <p:cNvSpPr>
              <a:spLocks noChangeArrowheads="1"/>
            </p:cNvSpPr>
            <p:nvPr/>
          </p:nvSpPr>
          <p:spPr bwMode="auto">
            <a:xfrm>
              <a:off x="6472238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3" name="Rectangle 336"/>
            <p:cNvSpPr>
              <a:spLocks noChangeArrowheads="1"/>
            </p:cNvSpPr>
            <p:nvPr/>
          </p:nvSpPr>
          <p:spPr bwMode="auto">
            <a:xfrm>
              <a:off x="6862763" y="3276600"/>
              <a:ext cx="115887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656" name="Group 71"/>
          <p:cNvGrpSpPr>
            <a:grpSpLocks/>
          </p:cNvGrpSpPr>
          <p:nvPr/>
        </p:nvGrpSpPr>
        <p:grpSpPr bwMode="auto">
          <a:xfrm>
            <a:off x="6092825" y="2727325"/>
            <a:ext cx="876300" cy="266700"/>
            <a:chOff x="5084763" y="1693069"/>
            <a:chExt cx="876300" cy="266700"/>
          </a:xfrm>
        </p:grpSpPr>
        <p:sp>
          <p:nvSpPr>
            <p:cNvPr id="15" name="Rectangle 246"/>
            <p:cNvSpPr>
              <a:spLocks noChangeArrowheads="1"/>
            </p:cNvSpPr>
            <p:nvPr/>
          </p:nvSpPr>
          <p:spPr bwMode="auto">
            <a:xfrm>
              <a:off x="5572126" y="1693069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8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17" name="Rectangle 248"/>
            <p:cNvSpPr>
              <a:spLocks noChangeArrowheads="1"/>
            </p:cNvSpPr>
            <p:nvPr/>
          </p:nvSpPr>
          <p:spPr bwMode="auto">
            <a:xfrm>
              <a:off x="5845176" y="1693069"/>
              <a:ext cx="115887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" name="Rectangle 265"/>
            <p:cNvSpPr>
              <a:spLocks noChangeArrowheads="1"/>
            </p:cNvSpPr>
            <p:nvPr/>
          </p:nvSpPr>
          <p:spPr bwMode="auto">
            <a:xfrm>
              <a:off x="5191126" y="1693069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7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" name="Rectangle 266"/>
            <p:cNvSpPr>
              <a:spLocks noChangeArrowheads="1"/>
            </p:cNvSpPr>
            <p:nvPr/>
          </p:nvSpPr>
          <p:spPr bwMode="auto">
            <a:xfrm>
              <a:off x="5464176" y="1693069"/>
              <a:ext cx="115887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4" name="Rectangle 337"/>
            <p:cNvSpPr>
              <a:spLocks noChangeArrowheads="1"/>
            </p:cNvSpPr>
            <p:nvPr/>
          </p:nvSpPr>
          <p:spPr bwMode="auto">
            <a:xfrm>
              <a:off x="5084763" y="1693069"/>
              <a:ext cx="115888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7657" name="Group 72"/>
          <p:cNvGrpSpPr>
            <a:grpSpLocks/>
          </p:cNvGrpSpPr>
          <p:nvPr/>
        </p:nvGrpSpPr>
        <p:grpSpPr bwMode="auto">
          <a:xfrm>
            <a:off x="3703638" y="2328863"/>
            <a:ext cx="504825" cy="266700"/>
            <a:chOff x="4160838" y="1295400"/>
            <a:chExt cx="504825" cy="266700"/>
          </a:xfrm>
        </p:grpSpPr>
        <p:sp>
          <p:nvSpPr>
            <p:cNvPr id="55" name="Rectangle 338"/>
            <p:cNvSpPr>
              <a:spLocks noChangeArrowheads="1"/>
            </p:cNvSpPr>
            <p:nvPr/>
          </p:nvSpPr>
          <p:spPr bwMode="auto">
            <a:xfrm>
              <a:off x="4276725" y="1295400"/>
              <a:ext cx="273050" cy="266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>
                  <a:solidFill>
                    <a:sysClr val="windowText" lastClr="000000"/>
                  </a:solidFill>
                  <a:latin typeface="+mn-lt"/>
                  <a:cs typeface="+mn-cs"/>
                </a:rPr>
                <a:t>5</a:t>
              </a:r>
              <a:endParaRPr lang="en-GB" sz="1400" kern="0" baseline="-2500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6" name="Rectangle 339"/>
            <p:cNvSpPr>
              <a:spLocks noChangeArrowheads="1"/>
            </p:cNvSpPr>
            <p:nvPr/>
          </p:nvSpPr>
          <p:spPr bwMode="auto">
            <a:xfrm>
              <a:off x="4160838" y="1295400"/>
              <a:ext cx="115887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57" name="Rectangle 340"/>
            <p:cNvSpPr>
              <a:spLocks noChangeArrowheads="1"/>
            </p:cNvSpPr>
            <p:nvPr/>
          </p:nvSpPr>
          <p:spPr bwMode="auto">
            <a:xfrm>
              <a:off x="4549775" y="1295400"/>
              <a:ext cx="115888" cy="2667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Árvores B+  Exemplo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32F55-E77C-4D9D-87A0-7ECBBE970DA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7" name="Line 279"/>
          <p:cNvSpPr>
            <a:spLocks noChangeShapeType="1"/>
          </p:cNvSpPr>
          <p:nvPr/>
        </p:nvSpPr>
        <p:spPr bwMode="auto">
          <a:xfrm flipH="1">
            <a:off x="1422400" y="2862263"/>
            <a:ext cx="6350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48" name="Line 280"/>
          <p:cNvSpPr>
            <a:spLocks noChangeShapeType="1"/>
          </p:cNvSpPr>
          <p:nvPr/>
        </p:nvSpPr>
        <p:spPr bwMode="auto">
          <a:xfrm>
            <a:off x="6530975" y="2862263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58" name="Line 341"/>
          <p:cNvSpPr>
            <a:spLocks noChangeShapeType="1"/>
          </p:cNvSpPr>
          <p:nvPr/>
        </p:nvSpPr>
        <p:spPr bwMode="auto">
          <a:xfrm flipH="1">
            <a:off x="2438400" y="2862263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59" name="Line 271"/>
          <p:cNvSpPr>
            <a:spLocks noChangeShapeType="1"/>
          </p:cNvSpPr>
          <p:nvPr/>
        </p:nvSpPr>
        <p:spPr bwMode="auto">
          <a:xfrm flipH="1">
            <a:off x="5410200" y="2862263"/>
            <a:ext cx="7620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60" name="Line 342"/>
          <p:cNvSpPr>
            <a:spLocks noChangeShapeType="1"/>
          </p:cNvSpPr>
          <p:nvPr/>
        </p:nvSpPr>
        <p:spPr bwMode="auto">
          <a:xfrm flipH="1">
            <a:off x="2908300" y="2443163"/>
            <a:ext cx="860425" cy="277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61" name="Line 343"/>
          <p:cNvSpPr>
            <a:spLocks noChangeShapeType="1"/>
          </p:cNvSpPr>
          <p:nvPr/>
        </p:nvSpPr>
        <p:spPr bwMode="auto">
          <a:xfrm>
            <a:off x="4133850" y="2451100"/>
            <a:ext cx="2038350" cy="258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37" name="Line 268"/>
          <p:cNvSpPr>
            <a:spLocks noChangeShapeType="1"/>
          </p:cNvSpPr>
          <p:nvPr/>
        </p:nvSpPr>
        <p:spPr bwMode="auto">
          <a:xfrm>
            <a:off x="6934200" y="2862263"/>
            <a:ext cx="6350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cxnSp>
        <p:nvCxnSpPr>
          <p:cNvPr id="99" name="Straight Arrow Connector 98"/>
          <p:cNvCxnSpPr>
            <a:stCxn id="25" idx="3"/>
            <a:endCxn id="11" idx="1"/>
          </p:cNvCxnSpPr>
          <p:nvPr/>
        </p:nvCxnSpPr>
        <p:spPr>
          <a:xfrm>
            <a:off x="1862138" y="3409950"/>
            <a:ext cx="234950" cy="158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" idx="3"/>
            <a:endCxn id="16" idx="1"/>
          </p:cNvCxnSpPr>
          <p:nvPr/>
        </p:nvCxnSpPr>
        <p:spPr>
          <a:xfrm>
            <a:off x="3005138" y="3409950"/>
            <a:ext cx="2028825" cy="158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3"/>
            <a:endCxn id="49" idx="1"/>
          </p:cNvCxnSpPr>
          <p:nvPr/>
        </p:nvCxnSpPr>
        <p:spPr>
          <a:xfrm>
            <a:off x="5951538" y="3409950"/>
            <a:ext cx="247650" cy="158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0" idx="3"/>
            <a:endCxn id="29" idx="1"/>
          </p:cNvCxnSpPr>
          <p:nvPr/>
        </p:nvCxnSpPr>
        <p:spPr>
          <a:xfrm>
            <a:off x="7100888" y="3409950"/>
            <a:ext cx="254000" cy="158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2192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6002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3622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2578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7150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4770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6200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001000" y="3962400"/>
            <a:ext cx="304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000">
                <a:solidFill>
                  <a:schemeClr val="bg1"/>
                </a:solidFill>
                <a:sym typeface="Symbol" pitchFamily="18" charset="2"/>
              </a:rPr>
              <a:t>info</a:t>
            </a:r>
          </a:p>
        </p:txBody>
      </p:sp>
      <p:cxnSp>
        <p:nvCxnSpPr>
          <p:cNvPr id="132" name="Straight Arrow Connector 131"/>
          <p:cNvCxnSpPr>
            <a:stCxn id="27" idx="2"/>
            <a:endCxn id="124" idx="0"/>
          </p:cNvCxnSpPr>
          <p:nvPr/>
        </p:nvCxnSpPr>
        <p:spPr>
          <a:xfrm rot="16200000" flipH="1">
            <a:off x="1119188" y="3709987"/>
            <a:ext cx="419100" cy="8572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8" idx="2"/>
            <a:endCxn id="125" idx="0"/>
          </p:cNvCxnSpPr>
          <p:nvPr/>
        </p:nvCxnSpPr>
        <p:spPr>
          <a:xfrm rot="16200000" flipH="1">
            <a:off x="1503363" y="3713162"/>
            <a:ext cx="419100" cy="793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2"/>
            <a:endCxn id="126" idx="0"/>
          </p:cNvCxnSpPr>
          <p:nvPr/>
        </p:nvCxnSpPr>
        <p:spPr>
          <a:xfrm rot="16200000" flipH="1">
            <a:off x="2262188" y="3709987"/>
            <a:ext cx="419100" cy="8572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8" idx="2"/>
            <a:endCxn id="127" idx="0"/>
          </p:cNvCxnSpPr>
          <p:nvPr/>
        </p:nvCxnSpPr>
        <p:spPr>
          <a:xfrm rot="16200000" flipH="1">
            <a:off x="5177632" y="3729831"/>
            <a:ext cx="419100" cy="4603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0" idx="2"/>
            <a:endCxn id="128" idx="0"/>
          </p:cNvCxnSpPr>
          <p:nvPr/>
        </p:nvCxnSpPr>
        <p:spPr>
          <a:xfrm rot="16200000" flipH="1">
            <a:off x="5606257" y="3701256"/>
            <a:ext cx="419100" cy="10318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2" idx="2"/>
            <a:endCxn id="129" idx="0"/>
          </p:cNvCxnSpPr>
          <p:nvPr/>
        </p:nvCxnSpPr>
        <p:spPr>
          <a:xfrm rot="16200000" flipH="1">
            <a:off x="6370638" y="3703637"/>
            <a:ext cx="419100" cy="9842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2"/>
            <a:endCxn id="130" idx="0"/>
          </p:cNvCxnSpPr>
          <p:nvPr/>
        </p:nvCxnSpPr>
        <p:spPr>
          <a:xfrm rot="16200000" flipH="1">
            <a:off x="7519988" y="3709987"/>
            <a:ext cx="419100" cy="8572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33" idx="2"/>
            <a:endCxn id="131" idx="0"/>
          </p:cNvCxnSpPr>
          <p:nvPr/>
        </p:nvCxnSpPr>
        <p:spPr>
          <a:xfrm rot="16200000" flipH="1">
            <a:off x="7904163" y="3713162"/>
            <a:ext cx="419100" cy="793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71438" y="3576638"/>
            <a:ext cx="8990012" cy="2032000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448050" y="5602288"/>
            <a:ext cx="1119188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572000" y="5602288"/>
            <a:ext cx="1119188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695950" y="5602288"/>
            <a:ext cx="1120775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821488" y="5602288"/>
            <a:ext cx="1119187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945438" y="5602288"/>
            <a:ext cx="1120775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1438" y="5602288"/>
            <a:ext cx="1120775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322513" y="5602288"/>
            <a:ext cx="1120775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98563" y="5602288"/>
            <a:ext cx="1119187" cy="87471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err="1">
              <a:solidFill>
                <a:schemeClr val="bg1"/>
              </a:solidFill>
              <a:sym typeface="Symbo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Árvore B - definição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52" name="Content Placeholder 2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cada acesso à memória secundária traz um grupo de elementos</a:t>
            </a:r>
          </a:p>
          <a:p>
            <a:r>
              <a:rPr lang="en-US" sz="2800" smtClean="0"/>
              <a:t>sub-árvores são divididas em </a:t>
            </a:r>
            <a:r>
              <a:rPr lang="en-US" sz="2800" b="1" smtClean="0"/>
              <a:t>páginas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7B9BE-6973-4B00-937E-76D003343FDD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pSp>
        <p:nvGrpSpPr>
          <p:cNvPr id="10256" name="Group 56"/>
          <p:cNvGrpSpPr>
            <a:grpSpLocks/>
          </p:cNvGrpSpPr>
          <p:nvPr/>
        </p:nvGrpSpPr>
        <p:grpSpPr bwMode="auto">
          <a:xfrm>
            <a:off x="2932113" y="5983288"/>
            <a:ext cx="457200" cy="381000"/>
            <a:chOff x="4343400" y="5334000"/>
            <a:chExt cx="457200" cy="381000"/>
          </a:xfrm>
        </p:grpSpPr>
        <p:sp>
          <p:nvSpPr>
            <p:cNvPr id="45" name="Oval 44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47" name="Straight Arrow Connector 46"/>
            <p:cNvCxnSpPr>
              <a:stCxn id="45" idx="0"/>
              <a:endCxn id="49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8" name="Straight Arrow Connector 47"/>
            <p:cNvCxnSpPr>
              <a:stCxn id="46" idx="0"/>
              <a:endCxn id="49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9" name="Oval 48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57" name="Group 57"/>
          <p:cNvGrpSpPr>
            <a:grpSpLocks/>
          </p:cNvGrpSpPr>
          <p:nvPr/>
        </p:nvGrpSpPr>
        <p:grpSpPr bwMode="auto">
          <a:xfrm>
            <a:off x="2366963" y="5983288"/>
            <a:ext cx="457200" cy="381000"/>
            <a:chOff x="4343400" y="5334000"/>
            <a:chExt cx="457200" cy="381000"/>
          </a:xfrm>
        </p:grpSpPr>
        <p:sp>
          <p:nvSpPr>
            <p:cNvPr id="59" name="Oval 58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61" name="Straight Arrow Connector 60"/>
            <p:cNvCxnSpPr>
              <a:stCxn id="59" idx="0"/>
              <a:endCxn id="63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>
              <a:stCxn id="60" idx="0"/>
              <a:endCxn id="63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63" name="Oval 62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58" name="Group 63"/>
          <p:cNvGrpSpPr>
            <a:grpSpLocks/>
          </p:cNvGrpSpPr>
          <p:nvPr/>
        </p:nvGrpSpPr>
        <p:grpSpPr bwMode="auto">
          <a:xfrm>
            <a:off x="1801813" y="5983288"/>
            <a:ext cx="457200" cy="381000"/>
            <a:chOff x="4343400" y="5334000"/>
            <a:chExt cx="457200" cy="381000"/>
          </a:xfrm>
        </p:grpSpPr>
        <p:sp>
          <p:nvSpPr>
            <p:cNvPr id="65" name="Oval 64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67" name="Straight Arrow Connector 66"/>
            <p:cNvCxnSpPr>
              <a:stCxn id="65" idx="0"/>
              <a:endCxn id="69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>
              <a:stCxn id="66" idx="0"/>
              <a:endCxn id="69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69" name="Oval 68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59" name="Group 69"/>
          <p:cNvGrpSpPr>
            <a:grpSpLocks/>
          </p:cNvGrpSpPr>
          <p:nvPr/>
        </p:nvGrpSpPr>
        <p:grpSpPr bwMode="auto">
          <a:xfrm>
            <a:off x="1236663" y="5983288"/>
            <a:ext cx="457200" cy="381000"/>
            <a:chOff x="4343400" y="5334000"/>
            <a:chExt cx="457200" cy="381000"/>
          </a:xfrm>
        </p:grpSpPr>
        <p:sp>
          <p:nvSpPr>
            <p:cNvPr id="71" name="Oval 70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73" name="Straight Arrow Connector 72"/>
            <p:cNvCxnSpPr>
              <a:stCxn id="71" idx="0"/>
              <a:endCxn id="75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>
              <a:stCxn id="72" idx="0"/>
              <a:endCxn id="75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75" name="Oval 74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60" name="Group 75"/>
          <p:cNvGrpSpPr>
            <a:grpSpLocks/>
          </p:cNvGrpSpPr>
          <p:nvPr/>
        </p:nvGrpSpPr>
        <p:grpSpPr bwMode="auto">
          <a:xfrm>
            <a:off x="673100" y="5983288"/>
            <a:ext cx="457200" cy="381000"/>
            <a:chOff x="4343400" y="5334000"/>
            <a:chExt cx="457200" cy="381000"/>
          </a:xfrm>
        </p:grpSpPr>
        <p:sp>
          <p:nvSpPr>
            <p:cNvPr id="77" name="Oval 76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79" name="Straight Arrow Connector 78"/>
            <p:cNvCxnSpPr>
              <a:stCxn id="77" idx="0"/>
              <a:endCxn id="81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0" name="Straight Arrow Connector 79"/>
            <p:cNvCxnSpPr>
              <a:stCxn id="78" idx="0"/>
              <a:endCxn id="81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81" name="Oval 80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sp>
        <p:nvSpPr>
          <p:cNvPr id="149" name="Oval 148"/>
          <p:cNvSpPr/>
          <p:nvPr/>
        </p:nvSpPr>
        <p:spPr>
          <a:xfrm flipH="1">
            <a:off x="542925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grpSp>
        <p:nvGrpSpPr>
          <p:cNvPr id="10262" name="Group 192"/>
          <p:cNvGrpSpPr>
            <a:grpSpLocks/>
          </p:cNvGrpSpPr>
          <p:nvPr/>
        </p:nvGrpSpPr>
        <p:grpSpPr bwMode="auto">
          <a:xfrm>
            <a:off x="107950" y="5983288"/>
            <a:ext cx="457200" cy="381000"/>
            <a:chOff x="107576" y="5943600"/>
            <a:chExt cx="457200" cy="381000"/>
          </a:xfrm>
        </p:grpSpPr>
        <p:sp>
          <p:nvSpPr>
            <p:cNvPr id="87" name="Oval 86"/>
            <p:cNvSpPr/>
            <p:nvPr/>
          </p:nvSpPr>
          <p:spPr>
            <a:xfrm flipH="1">
              <a:off x="259976" y="5943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grpSp>
          <p:nvGrpSpPr>
            <p:cNvPr id="10368" name="Group 156"/>
            <p:cNvGrpSpPr>
              <a:grpSpLocks/>
            </p:cNvGrpSpPr>
            <p:nvPr/>
          </p:nvGrpSpPr>
          <p:grpSpPr bwMode="auto">
            <a:xfrm>
              <a:off x="107576" y="6073682"/>
              <a:ext cx="457200" cy="250918"/>
              <a:chOff x="107576" y="6073682"/>
              <a:chExt cx="457200" cy="250918"/>
            </a:xfrm>
          </p:grpSpPr>
          <p:sp>
            <p:nvSpPr>
              <p:cNvPr id="83" name="Oval 82"/>
              <p:cNvSpPr/>
              <p:nvPr/>
            </p:nvSpPr>
            <p:spPr>
              <a:xfrm flipH="1">
                <a:off x="107576" y="6172200"/>
                <a:ext cx="152400" cy="152400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flipH="1">
                <a:off x="412376" y="6172200"/>
                <a:ext cx="152400" cy="152400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solidFill>
                    <a:schemeClr val="bg1"/>
                  </a:solidFill>
                  <a:sym typeface="Symbol"/>
                </a:endParaRPr>
              </a:p>
            </p:txBody>
          </p:sp>
          <p:cxnSp>
            <p:nvCxnSpPr>
              <p:cNvPr id="85" name="Straight Arrow Connector 84"/>
              <p:cNvCxnSpPr>
                <a:stCxn id="83" idx="0"/>
                <a:endCxn id="87" idx="5"/>
              </p:cNvCxnSpPr>
              <p:nvPr/>
            </p:nvCxnSpPr>
            <p:spPr>
              <a:xfrm rot="5400000" flipH="1" flipV="1">
                <a:off x="183776" y="6073775"/>
                <a:ext cx="98425" cy="9842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86" name="Straight Arrow Connector 85"/>
              <p:cNvCxnSpPr>
                <a:stCxn id="84" idx="0"/>
                <a:endCxn id="87" idx="3"/>
              </p:cNvCxnSpPr>
              <p:nvPr/>
            </p:nvCxnSpPr>
            <p:spPr>
              <a:xfrm rot="16200000" flipV="1">
                <a:off x="390151" y="6073775"/>
                <a:ext cx="98425" cy="9842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0" name="Straight Arrow Connector 149"/>
          <p:cNvCxnSpPr>
            <a:endCxn id="149" idx="5"/>
          </p:cNvCxnSpPr>
          <p:nvPr/>
        </p:nvCxnSpPr>
        <p:spPr>
          <a:xfrm rot="5400000" flipH="1" flipV="1">
            <a:off x="379413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3" name="Straight Arrow Connector 152"/>
          <p:cNvCxnSpPr>
            <a:stCxn id="149" idx="3"/>
          </p:cNvCxnSpPr>
          <p:nvPr/>
        </p:nvCxnSpPr>
        <p:spPr>
          <a:xfrm rot="16200000" flipH="1">
            <a:off x="661988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0265" name="Group 87"/>
          <p:cNvGrpSpPr>
            <a:grpSpLocks/>
          </p:cNvGrpSpPr>
          <p:nvPr/>
        </p:nvGrpSpPr>
        <p:grpSpPr bwMode="auto">
          <a:xfrm>
            <a:off x="4060825" y="5983288"/>
            <a:ext cx="457200" cy="381000"/>
            <a:chOff x="4343400" y="5334000"/>
            <a:chExt cx="457200" cy="381000"/>
          </a:xfrm>
        </p:grpSpPr>
        <p:sp>
          <p:nvSpPr>
            <p:cNvPr id="89" name="Oval 88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91" name="Straight Arrow Connector 90"/>
            <p:cNvCxnSpPr>
              <a:stCxn id="89" idx="0"/>
              <a:endCxn id="93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2" name="Straight Arrow Connector 91"/>
            <p:cNvCxnSpPr>
              <a:stCxn id="90" idx="0"/>
              <a:endCxn id="93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93" name="Oval 92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66" name="Group 93"/>
          <p:cNvGrpSpPr>
            <a:grpSpLocks/>
          </p:cNvGrpSpPr>
          <p:nvPr/>
        </p:nvGrpSpPr>
        <p:grpSpPr bwMode="auto">
          <a:xfrm>
            <a:off x="3495675" y="5983288"/>
            <a:ext cx="457200" cy="381000"/>
            <a:chOff x="4343400" y="5334000"/>
            <a:chExt cx="457200" cy="381000"/>
          </a:xfrm>
        </p:grpSpPr>
        <p:sp>
          <p:nvSpPr>
            <p:cNvPr id="95" name="Oval 94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97" name="Straight Arrow Connector 96"/>
            <p:cNvCxnSpPr>
              <a:stCxn id="95" idx="0"/>
              <a:endCxn id="99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8" name="Straight Arrow Connector 97"/>
            <p:cNvCxnSpPr>
              <a:stCxn id="96" idx="0"/>
              <a:endCxn id="99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99" name="Oval 98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67" name="Group 99"/>
          <p:cNvGrpSpPr>
            <a:grpSpLocks/>
          </p:cNvGrpSpPr>
          <p:nvPr/>
        </p:nvGrpSpPr>
        <p:grpSpPr bwMode="auto">
          <a:xfrm>
            <a:off x="5191125" y="5983288"/>
            <a:ext cx="457200" cy="381000"/>
            <a:chOff x="4343400" y="5334000"/>
            <a:chExt cx="457200" cy="381000"/>
          </a:xfrm>
        </p:grpSpPr>
        <p:sp>
          <p:nvSpPr>
            <p:cNvPr id="101" name="Oval 100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03" name="Straight Arrow Connector 102"/>
            <p:cNvCxnSpPr>
              <a:stCxn id="101" idx="0"/>
              <a:endCxn id="105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4" name="Straight Arrow Connector 103"/>
            <p:cNvCxnSpPr>
              <a:stCxn id="102" idx="0"/>
              <a:endCxn id="105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05" name="Oval 104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68" name="Group 105"/>
          <p:cNvGrpSpPr>
            <a:grpSpLocks/>
          </p:cNvGrpSpPr>
          <p:nvPr/>
        </p:nvGrpSpPr>
        <p:grpSpPr bwMode="auto">
          <a:xfrm>
            <a:off x="4625975" y="5983288"/>
            <a:ext cx="457200" cy="381000"/>
            <a:chOff x="4343400" y="5334000"/>
            <a:chExt cx="457200" cy="381000"/>
          </a:xfrm>
        </p:grpSpPr>
        <p:sp>
          <p:nvSpPr>
            <p:cNvPr id="107" name="Oval 106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09" name="Straight Arrow Connector 108"/>
            <p:cNvCxnSpPr>
              <a:stCxn id="107" idx="0"/>
              <a:endCxn id="111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0" name="Straight Arrow Connector 109"/>
            <p:cNvCxnSpPr>
              <a:stCxn id="108" idx="0"/>
              <a:endCxn id="111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11" name="Oval 110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69" name="Group 111"/>
          <p:cNvGrpSpPr>
            <a:grpSpLocks/>
          </p:cNvGrpSpPr>
          <p:nvPr/>
        </p:nvGrpSpPr>
        <p:grpSpPr bwMode="auto">
          <a:xfrm>
            <a:off x="6319838" y="5983288"/>
            <a:ext cx="457200" cy="381000"/>
            <a:chOff x="4343400" y="5334000"/>
            <a:chExt cx="457200" cy="381000"/>
          </a:xfrm>
        </p:grpSpPr>
        <p:sp>
          <p:nvSpPr>
            <p:cNvPr id="113" name="Oval 112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15" name="Straight Arrow Connector 114"/>
            <p:cNvCxnSpPr>
              <a:stCxn id="113" idx="0"/>
              <a:endCxn id="117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6" name="Straight Arrow Connector 115"/>
            <p:cNvCxnSpPr>
              <a:stCxn id="114" idx="0"/>
              <a:endCxn id="117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17" name="Oval 116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70" name="Group 117"/>
          <p:cNvGrpSpPr>
            <a:grpSpLocks/>
          </p:cNvGrpSpPr>
          <p:nvPr/>
        </p:nvGrpSpPr>
        <p:grpSpPr bwMode="auto">
          <a:xfrm>
            <a:off x="5754688" y="5983288"/>
            <a:ext cx="457200" cy="381000"/>
            <a:chOff x="4343400" y="5334000"/>
            <a:chExt cx="457200" cy="381000"/>
          </a:xfrm>
        </p:grpSpPr>
        <p:sp>
          <p:nvSpPr>
            <p:cNvPr id="119" name="Oval 118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21" name="Straight Arrow Connector 120"/>
            <p:cNvCxnSpPr>
              <a:stCxn id="119" idx="0"/>
              <a:endCxn id="123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22" name="Straight Arrow Connector 121"/>
            <p:cNvCxnSpPr>
              <a:stCxn id="120" idx="0"/>
              <a:endCxn id="123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23" name="Oval 122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71" name="Group 123"/>
          <p:cNvGrpSpPr>
            <a:grpSpLocks/>
          </p:cNvGrpSpPr>
          <p:nvPr/>
        </p:nvGrpSpPr>
        <p:grpSpPr bwMode="auto">
          <a:xfrm>
            <a:off x="7450138" y="5983288"/>
            <a:ext cx="457200" cy="381000"/>
            <a:chOff x="4343400" y="5334000"/>
            <a:chExt cx="457200" cy="381000"/>
          </a:xfrm>
        </p:grpSpPr>
        <p:sp>
          <p:nvSpPr>
            <p:cNvPr id="125" name="Oval 124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27" name="Straight Arrow Connector 126"/>
            <p:cNvCxnSpPr>
              <a:stCxn id="125" idx="0"/>
              <a:endCxn id="129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28" name="Straight Arrow Connector 127"/>
            <p:cNvCxnSpPr>
              <a:stCxn id="126" idx="0"/>
              <a:endCxn id="129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29" name="Oval 128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72" name="Group 129"/>
          <p:cNvGrpSpPr>
            <a:grpSpLocks/>
          </p:cNvGrpSpPr>
          <p:nvPr/>
        </p:nvGrpSpPr>
        <p:grpSpPr bwMode="auto">
          <a:xfrm>
            <a:off x="6884988" y="5983288"/>
            <a:ext cx="457200" cy="381000"/>
            <a:chOff x="4343400" y="5334000"/>
            <a:chExt cx="457200" cy="381000"/>
          </a:xfrm>
        </p:grpSpPr>
        <p:sp>
          <p:nvSpPr>
            <p:cNvPr id="131" name="Oval 130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33" name="Straight Arrow Connector 132"/>
            <p:cNvCxnSpPr>
              <a:stCxn id="131" idx="0"/>
              <a:endCxn id="135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34" name="Straight Arrow Connector 133"/>
            <p:cNvCxnSpPr>
              <a:stCxn id="132" idx="0"/>
              <a:endCxn id="135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35" name="Oval 134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73" name="Group 135"/>
          <p:cNvGrpSpPr>
            <a:grpSpLocks/>
          </p:cNvGrpSpPr>
          <p:nvPr/>
        </p:nvGrpSpPr>
        <p:grpSpPr bwMode="auto">
          <a:xfrm>
            <a:off x="8578850" y="5983288"/>
            <a:ext cx="457200" cy="381000"/>
            <a:chOff x="4343400" y="5334000"/>
            <a:chExt cx="457200" cy="381000"/>
          </a:xfrm>
        </p:grpSpPr>
        <p:sp>
          <p:nvSpPr>
            <p:cNvPr id="137" name="Oval 136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39" name="Straight Arrow Connector 138"/>
            <p:cNvCxnSpPr>
              <a:stCxn id="137" idx="0"/>
              <a:endCxn id="141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0" name="Straight Arrow Connector 139"/>
            <p:cNvCxnSpPr>
              <a:stCxn id="138" idx="0"/>
              <a:endCxn id="141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41" name="Oval 140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grpSp>
        <p:nvGrpSpPr>
          <p:cNvPr id="10274" name="Group 141"/>
          <p:cNvGrpSpPr>
            <a:grpSpLocks/>
          </p:cNvGrpSpPr>
          <p:nvPr/>
        </p:nvGrpSpPr>
        <p:grpSpPr bwMode="auto">
          <a:xfrm>
            <a:off x="8013700" y="5983288"/>
            <a:ext cx="457200" cy="381000"/>
            <a:chOff x="4343400" y="5334000"/>
            <a:chExt cx="457200" cy="381000"/>
          </a:xfrm>
        </p:grpSpPr>
        <p:sp>
          <p:nvSpPr>
            <p:cNvPr id="143" name="Oval 142"/>
            <p:cNvSpPr/>
            <p:nvPr/>
          </p:nvSpPr>
          <p:spPr>
            <a:xfrm flipH="1">
              <a:off x="43434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 flipH="1">
              <a:off x="4648200" y="55626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  <p:cxnSp>
          <p:nvCxnSpPr>
            <p:cNvPr id="145" name="Straight Arrow Connector 144"/>
            <p:cNvCxnSpPr>
              <a:stCxn id="143" idx="0"/>
              <a:endCxn id="147" idx="5"/>
            </p:cNvCxnSpPr>
            <p:nvPr/>
          </p:nvCxnSpPr>
          <p:spPr>
            <a:xfrm rot="5400000" flipH="1" flipV="1">
              <a:off x="4419600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6" name="Straight Arrow Connector 145"/>
            <p:cNvCxnSpPr>
              <a:stCxn id="144" idx="0"/>
              <a:endCxn id="147" idx="3"/>
            </p:cNvCxnSpPr>
            <p:nvPr/>
          </p:nvCxnSpPr>
          <p:spPr>
            <a:xfrm rot="16200000" flipV="1">
              <a:off x="4625975" y="5464175"/>
              <a:ext cx="98425" cy="98425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47" name="Oval 146"/>
            <p:cNvSpPr/>
            <p:nvPr/>
          </p:nvSpPr>
          <p:spPr>
            <a:xfrm flipH="1">
              <a:off x="4495800" y="5334000"/>
              <a:ext cx="152400" cy="152400"/>
            </a:xfrm>
            <a:prstGeom prst="ellips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bg1"/>
                </a:solidFill>
                <a:sym typeface="Symbol"/>
              </a:endParaRPr>
            </a:p>
          </p:txBody>
        </p:sp>
      </p:grpSp>
      <p:sp>
        <p:nvSpPr>
          <p:cNvPr id="158" name="Oval 157"/>
          <p:cNvSpPr/>
          <p:nvPr/>
        </p:nvSpPr>
        <p:spPr>
          <a:xfrm flipH="1">
            <a:off x="1671638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59" name="Straight Arrow Connector 158"/>
          <p:cNvCxnSpPr>
            <a:endCxn id="158" idx="5"/>
          </p:cNvCxnSpPr>
          <p:nvPr/>
        </p:nvCxnSpPr>
        <p:spPr>
          <a:xfrm rot="5400000" flipH="1" flipV="1">
            <a:off x="1508126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0" name="Straight Arrow Connector 159"/>
          <p:cNvCxnSpPr>
            <a:stCxn id="158" idx="3"/>
          </p:cNvCxnSpPr>
          <p:nvPr/>
        </p:nvCxnSpPr>
        <p:spPr>
          <a:xfrm rot="16200000" flipH="1">
            <a:off x="1790701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1" name="Oval 160"/>
          <p:cNvSpPr/>
          <p:nvPr/>
        </p:nvSpPr>
        <p:spPr>
          <a:xfrm flipH="1">
            <a:off x="2801938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62" name="Straight Arrow Connector 161"/>
          <p:cNvCxnSpPr>
            <a:endCxn id="161" idx="5"/>
          </p:cNvCxnSpPr>
          <p:nvPr/>
        </p:nvCxnSpPr>
        <p:spPr>
          <a:xfrm rot="5400000" flipH="1" flipV="1">
            <a:off x="2638426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3" name="Straight Arrow Connector 162"/>
          <p:cNvCxnSpPr>
            <a:stCxn id="161" idx="3"/>
          </p:cNvCxnSpPr>
          <p:nvPr/>
        </p:nvCxnSpPr>
        <p:spPr>
          <a:xfrm rot="16200000" flipH="1">
            <a:off x="2921001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4" name="Oval 163"/>
          <p:cNvSpPr/>
          <p:nvPr/>
        </p:nvSpPr>
        <p:spPr>
          <a:xfrm flipH="1">
            <a:off x="3908425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65" name="Straight Arrow Connector 164"/>
          <p:cNvCxnSpPr>
            <a:endCxn id="164" idx="5"/>
          </p:cNvCxnSpPr>
          <p:nvPr/>
        </p:nvCxnSpPr>
        <p:spPr>
          <a:xfrm rot="5400000" flipH="1" flipV="1">
            <a:off x="3756025" y="5830888"/>
            <a:ext cx="196850" cy="1524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6" name="Straight Arrow Connector 165"/>
          <p:cNvCxnSpPr>
            <a:stCxn id="164" idx="3"/>
          </p:cNvCxnSpPr>
          <p:nvPr/>
        </p:nvCxnSpPr>
        <p:spPr>
          <a:xfrm rot="16200000" flipH="1">
            <a:off x="4038600" y="5808663"/>
            <a:ext cx="196850" cy="1968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7" name="Oval 166"/>
          <p:cNvSpPr/>
          <p:nvPr/>
        </p:nvSpPr>
        <p:spPr>
          <a:xfrm flipH="1">
            <a:off x="5060950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68" name="Straight Arrow Connector 167"/>
          <p:cNvCxnSpPr>
            <a:endCxn id="167" idx="5"/>
          </p:cNvCxnSpPr>
          <p:nvPr/>
        </p:nvCxnSpPr>
        <p:spPr>
          <a:xfrm rot="5400000" flipH="1" flipV="1">
            <a:off x="4897438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9" name="Straight Arrow Connector 168"/>
          <p:cNvCxnSpPr>
            <a:stCxn id="167" idx="3"/>
          </p:cNvCxnSpPr>
          <p:nvPr/>
        </p:nvCxnSpPr>
        <p:spPr>
          <a:xfrm rot="16200000" flipH="1">
            <a:off x="5180013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70" name="Oval 169"/>
          <p:cNvSpPr/>
          <p:nvPr/>
        </p:nvSpPr>
        <p:spPr>
          <a:xfrm flipH="1">
            <a:off x="6189663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71" name="Straight Arrow Connector 170"/>
          <p:cNvCxnSpPr>
            <a:endCxn id="170" idx="5"/>
          </p:cNvCxnSpPr>
          <p:nvPr/>
        </p:nvCxnSpPr>
        <p:spPr>
          <a:xfrm rot="5400000" flipH="1" flipV="1">
            <a:off x="6026151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2" name="Straight Arrow Connector 171"/>
          <p:cNvCxnSpPr>
            <a:stCxn id="170" idx="3"/>
          </p:cNvCxnSpPr>
          <p:nvPr/>
        </p:nvCxnSpPr>
        <p:spPr>
          <a:xfrm rot="16200000" flipH="1">
            <a:off x="6308726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73" name="Oval 172"/>
          <p:cNvSpPr/>
          <p:nvPr/>
        </p:nvSpPr>
        <p:spPr>
          <a:xfrm flipH="1">
            <a:off x="7319963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74" name="Straight Arrow Connector 173"/>
          <p:cNvCxnSpPr>
            <a:endCxn id="173" idx="5"/>
          </p:cNvCxnSpPr>
          <p:nvPr/>
        </p:nvCxnSpPr>
        <p:spPr>
          <a:xfrm rot="5400000" flipH="1" flipV="1">
            <a:off x="7156451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5" name="Straight Arrow Connector 174"/>
          <p:cNvCxnSpPr>
            <a:stCxn id="173" idx="3"/>
          </p:cNvCxnSpPr>
          <p:nvPr/>
        </p:nvCxnSpPr>
        <p:spPr>
          <a:xfrm rot="16200000" flipH="1">
            <a:off x="7439026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76" name="Oval 175"/>
          <p:cNvSpPr/>
          <p:nvPr/>
        </p:nvSpPr>
        <p:spPr>
          <a:xfrm flipH="1">
            <a:off x="8448675" y="5678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77" name="Straight Arrow Connector 176"/>
          <p:cNvCxnSpPr>
            <a:endCxn id="176" idx="5"/>
          </p:cNvCxnSpPr>
          <p:nvPr/>
        </p:nvCxnSpPr>
        <p:spPr>
          <a:xfrm rot="5400000" flipH="1" flipV="1">
            <a:off x="8285163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8" name="Straight Arrow Connector 177"/>
          <p:cNvCxnSpPr>
            <a:stCxn id="176" idx="3"/>
          </p:cNvCxnSpPr>
          <p:nvPr/>
        </p:nvCxnSpPr>
        <p:spPr>
          <a:xfrm rot="16200000" flipH="1">
            <a:off x="8567738" y="5819775"/>
            <a:ext cx="196850" cy="17462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96" name="Oval 195"/>
          <p:cNvSpPr/>
          <p:nvPr/>
        </p:nvSpPr>
        <p:spPr>
          <a:xfrm flipH="1">
            <a:off x="1106488" y="5297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97" name="Straight Arrow Connector 196"/>
          <p:cNvCxnSpPr>
            <a:stCxn id="149" idx="1"/>
            <a:endCxn id="196" idx="5"/>
          </p:cNvCxnSpPr>
          <p:nvPr/>
        </p:nvCxnSpPr>
        <p:spPr>
          <a:xfrm rot="5400000" flipH="1" flipV="1">
            <a:off x="764382" y="5336381"/>
            <a:ext cx="273050" cy="45561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0" name="Straight Arrow Connector 199"/>
          <p:cNvCxnSpPr>
            <a:stCxn id="158" idx="7"/>
            <a:endCxn id="196" idx="3"/>
          </p:cNvCxnSpPr>
          <p:nvPr/>
        </p:nvCxnSpPr>
        <p:spPr>
          <a:xfrm rot="16200000" flipV="1">
            <a:off x="1328738" y="5335588"/>
            <a:ext cx="273050" cy="4572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03" name="Oval 202"/>
          <p:cNvSpPr/>
          <p:nvPr/>
        </p:nvSpPr>
        <p:spPr>
          <a:xfrm flipH="1">
            <a:off x="3365500" y="5297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04" name="Straight Arrow Connector 203"/>
          <p:cNvCxnSpPr>
            <a:stCxn id="161" idx="1"/>
            <a:endCxn id="203" idx="5"/>
          </p:cNvCxnSpPr>
          <p:nvPr/>
        </p:nvCxnSpPr>
        <p:spPr>
          <a:xfrm rot="5400000" flipH="1" flipV="1">
            <a:off x="3024188" y="5335588"/>
            <a:ext cx="273050" cy="4572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5" name="Straight Arrow Connector 204"/>
          <p:cNvCxnSpPr>
            <a:stCxn id="164" idx="7"/>
            <a:endCxn id="203" idx="3"/>
          </p:cNvCxnSpPr>
          <p:nvPr/>
        </p:nvCxnSpPr>
        <p:spPr>
          <a:xfrm rot="16200000" flipV="1">
            <a:off x="3576638" y="5346700"/>
            <a:ext cx="273050" cy="43497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06" name="Oval 205"/>
          <p:cNvSpPr/>
          <p:nvPr/>
        </p:nvSpPr>
        <p:spPr>
          <a:xfrm flipH="1">
            <a:off x="5626100" y="5297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07" name="Straight Arrow Connector 206"/>
          <p:cNvCxnSpPr>
            <a:stCxn id="167" idx="1"/>
            <a:endCxn id="206" idx="5"/>
          </p:cNvCxnSpPr>
          <p:nvPr/>
        </p:nvCxnSpPr>
        <p:spPr>
          <a:xfrm rot="5400000" flipH="1" flipV="1">
            <a:off x="5283200" y="5335588"/>
            <a:ext cx="273050" cy="4572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8" name="Straight Arrow Connector 207"/>
          <p:cNvCxnSpPr>
            <a:stCxn id="170" idx="7"/>
            <a:endCxn id="206" idx="3"/>
          </p:cNvCxnSpPr>
          <p:nvPr/>
        </p:nvCxnSpPr>
        <p:spPr>
          <a:xfrm rot="16200000" flipV="1">
            <a:off x="5846763" y="5335588"/>
            <a:ext cx="273050" cy="4572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09" name="Oval 208"/>
          <p:cNvSpPr/>
          <p:nvPr/>
        </p:nvSpPr>
        <p:spPr>
          <a:xfrm flipH="1">
            <a:off x="7870825" y="52974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10" name="Straight Arrow Connector 209"/>
          <p:cNvCxnSpPr>
            <a:stCxn id="173" idx="1"/>
            <a:endCxn id="209" idx="5"/>
          </p:cNvCxnSpPr>
          <p:nvPr/>
        </p:nvCxnSpPr>
        <p:spPr>
          <a:xfrm rot="5400000" flipH="1" flipV="1">
            <a:off x="7535069" y="5342732"/>
            <a:ext cx="273050" cy="44291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1" name="Straight Arrow Connector 210"/>
          <p:cNvCxnSpPr>
            <a:stCxn id="176" idx="7"/>
            <a:endCxn id="209" idx="3"/>
          </p:cNvCxnSpPr>
          <p:nvPr/>
        </p:nvCxnSpPr>
        <p:spPr>
          <a:xfrm rot="16200000" flipV="1">
            <a:off x="8099425" y="5329238"/>
            <a:ext cx="273050" cy="4699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20" name="Oval 219"/>
          <p:cNvSpPr/>
          <p:nvPr/>
        </p:nvSpPr>
        <p:spPr>
          <a:xfrm flipH="1">
            <a:off x="2236788" y="46878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21" name="Straight Arrow Connector 220"/>
          <p:cNvCxnSpPr>
            <a:stCxn id="196" idx="1"/>
            <a:endCxn id="220" idx="5"/>
          </p:cNvCxnSpPr>
          <p:nvPr/>
        </p:nvCxnSpPr>
        <p:spPr>
          <a:xfrm rot="5400000" flipH="1" flipV="1">
            <a:off x="1497013" y="4557713"/>
            <a:ext cx="501650" cy="10223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4" name="Straight Arrow Connector 223"/>
          <p:cNvCxnSpPr>
            <a:stCxn id="203" idx="7"/>
            <a:endCxn id="220" idx="3"/>
          </p:cNvCxnSpPr>
          <p:nvPr/>
        </p:nvCxnSpPr>
        <p:spPr>
          <a:xfrm rot="16200000" flipV="1">
            <a:off x="2627313" y="4557713"/>
            <a:ext cx="501650" cy="10223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27" name="Oval 226"/>
          <p:cNvSpPr/>
          <p:nvPr/>
        </p:nvSpPr>
        <p:spPr>
          <a:xfrm flipH="1">
            <a:off x="6754813" y="4687888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28" name="Straight Arrow Connector 227"/>
          <p:cNvCxnSpPr>
            <a:stCxn id="206" idx="1"/>
            <a:endCxn id="227" idx="5"/>
          </p:cNvCxnSpPr>
          <p:nvPr/>
        </p:nvCxnSpPr>
        <p:spPr>
          <a:xfrm rot="5400000" flipH="1" flipV="1">
            <a:off x="6015038" y="4557713"/>
            <a:ext cx="501650" cy="10223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9" name="Straight Arrow Connector 228"/>
          <p:cNvCxnSpPr>
            <a:stCxn id="209" idx="7"/>
            <a:endCxn id="227" idx="3"/>
          </p:cNvCxnSpPr>
          <p:nvPr/>
        </p:nvCxnSpPr>
        <p:spPr>
          <a:xfrm rot="16200000" flipV="1">
            <a:off x="7138194" y="4564857"/>
            <a:ext cx="501650" cy="100806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2" name="Oval 231"/>
          <p:cNvSpPr/>
          <p:nvPr/>
        </p:nvSpPr>
        <p:spPr>
          <a:xfrm flipH="1">
            <a:off x="4495800" y="3643313"/>
            <a:ext cx="152400" cy="1524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33" name="Straight Arrow Connector 232"/>
          <p:cNvCxnSpPr>
            <a:stCxn id="220" idx="1"/>
            <a:endCxn id="232" idx="5"/>
          </p:cNvCxnSpPr>
          <p:nvPr/>
        </p:nvCxnSpPr>
        <p:spPr>
          <a:xfrm rot="5400000" flipH="1" flipV="1">
            <a:off x="2974181" y="3166270"/>
            <a:ext cx="936625" cy="215106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4" name="Straight Arrow Connector 233"/>
          <p:cNvCxnSpPr>
            <a:stCxn id="227" idx="7"/>
            <a:endCxn id="232" idx="3"/>
          </p:cNvCxnSpPr>
          <p:nvPr/>
        </p:nvCxnSpPr>
        <p:spPr>
          <a:xfrm rot="16200000" flipV="1">
            <a:off x="5233194" y="3166269"/>
            <a:ext cx="936625" cy="215106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Árvore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B –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idéia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básica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52" name="Content Placeholder 258"/>
          <p:cNvSpPr>
            <a:spLocks noGrp="1"/>
          </p:cNvSpPr>
          <p:nvPr>
            <p:ph idx="1"/>
          </p:nvPr>
        </p:nvSpPr>
        <p:spPr>
          <a:xfrm>
            <a:off x="276670" y="838200"/>
            <a:ext cx="8458200" cy="914400"/>
          </a:xfrm>
        </p:spPr>
        <p:txBody>
          <a:bodyPr/>
          <a:lstStyle/>
          <a:p>
            <a:r>
              <a:rPr lang="en-US" sz="2800" dirty="0" err="1" smtClean="0"/>
              <a:t>Árvore</a:t>
            </a:r>
            <a:r>
              <a:rPr lang="en-US" sz="2800" dirty="0" smtClean="0"/>
              <a:t> n-</a:t>
            </a:r>
            <a:r>
              <a:rPr lang="en-US" sz="2800" dirty="0" err="1" smtClean="0"/>
              <a:t>ária</a:t>
            </a:r>
            <a:r>
              <a:rPr lang="en-US" sz="2800" dirty="0" smtClean="0"/>
              <a:t> com </a:t>
            </a:r>
            <a:r>
              <a:rPr lang="en-US" sz="2800" dirty="0" err="1" smtClean="0"/>
              <a:t>chaves</a:t>
            </a:r>
            <a:r>
              <a:rPr lang="en-US" sz="2800" dirty="0" smtClean="0"/>
              <a:t> de </a:t>
            </a:r>
            <a:r>
              <a:rPr lang="en-US" sz="2800" dirty="0" err="1" smtClean="0"/>
              <a:t>busca</a:t>
            </a:r>
            <a:r>
              <a:rPr lang="en-US" sz="2800" dirty="0" smtClean="0"/>
              <a:t> </a:t>
            </a: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nós</a:t>
            </a:r>
            <a:endParaRPr lang="en-US" sz="2800" dirty="0" smtClean="0"/>
          </a:p>
        </p:txBody>
      </p:sp>
      <p:sp>
        <p:nvSpPr>
          <p:cNvPr id="187" name="Rectangle 186"/>
          <p:cNvSpPr/>
          <p:nvPr/>
        </p:nvSpPr>
        <p:spPr>
          <a:xfrm>
            <a:off x="3325408" y="1773180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1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782608" y="1773180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2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239808" y="1774486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697008" y="1774486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106778" y="2184448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1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563978" y="2184448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2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021178" y="218575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478378" y="218575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925608" y="2188012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5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907928" y="3181451"/>
            <a:ext cx="1551392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1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8" name="Isosceles Triangle 197"/>
          <p:cNvSpPr/>
          <p:nvPr/>
        </p:nvSpPr>
        <p:spPr>
          <a:xfrm>
            <a:off x="1458770" y="4332972"/>
            <a:ext cx="2465285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2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9" name="Straight Arrow Connector 8"/>
          <p:cNvCxnSpPr>
            <a:stCxn id="191" idx="2"/>
            <a:endCxn id="3" idx="0"/>
          </p:cNvCxnSpPr>
          <p:nvPr/>
        </p:nvCxnSpPr>
        <p:spPr>
          <a:xfrm flipH="1">
            <a:off x="1683624" y="2584558"/>
            <a:ext cx="1651754" cy="5968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2" idx="2"/>
            <a:endCxn id="198" idx="0"/>
          </p:cNvCxnSpPr>
          <p:nvPr/>
        </p:nvCxnSpPr>
        <p:spPr>
          <a:xfrm flipH="1">
            <a:off x="2691413" y="2584558"/>
            <a:ext cx="1101165" cy="1748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Isosceles Triangle 198"/>
          <p:cNvSpPr/>
          <p:nvPr/>
        </p:nvSpPr>
        <p:spPr>
          <a:xfrm>
            <a:off x="3017135" y="5559921"/>
            <a:ext cx="2465285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5" name="Straight Arrow Connector 14"/>
          <p:cNvCxnSpPr>
            <a:stCxn id="193" idx="2"/>
            <a:endCxn id="199" idx="0"/>
          </p:cNvCxnSpPr>
          <p:nvPr/>
        </p:nvCxnSpPr>
        <p:spPr>
          <a:xfrm>
            <a:off x="4249778" y="2585864"/>
            <a:ext cx="0" cy="29740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Isosceles Triangle 200"/>
          <p:cNvSpPr/>
          <p:nvPr/>
        </p:nvSpPr>
        <p:spPr>
          <a:xfrm>
            <a:off x="4563394" y="4332971"/>
            <a:ext cx="2465285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02" name="Straight Arrow Connector 201"/>
          <p:cNvCxnSpPr>
            <a:stCxn id="194" idx="2"/>
            <a:endCxn id="201" idx="0"/>
          </p:cNvCxnSpPr>
          <p:nvPr/>
        </p:nvCxnSpPr>
        <p:spPr>
          <a:xfrm>
            <a:off x="4706978" y="2585864"/>
            <a:ext cx="1089059" cy="1747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/>
          <p:cNvSpPr/>
          <p:nvPr/>
        </p:nvSpPr>
        <p:spPr>
          <a:xfrm>
            <a:off x="6373408" y="3181451"/>
            <a:ext cx="1551392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&gt;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13" name="Straight Arrow Connector 212"/>
          <p:cNvCxnSpPr>
            <a:stCxn id="195" idx="2"/>
            <a:endCxn id="212" idx="0"/>
          </p:cNvCxnSpPr>
          <p:nvPr/>
        </p:nvCxnSpPr>
        <p:spPr>
          <a:xfrm>
            <a:off x="5154208" y="2588122"/>
            <a:ext cx="1994896" cy="5933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6151656" y="5867400"/>
            <a:ext cx="914400" cy="914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31FA5-A749-4930-AF57-CFB233E650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 bwMode="auto">
          <a:xfrm>
            <a:off x="5791200" y="5638800"/>
            <a:ext cx="28194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Número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mínimo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 </a:t>
            </a:r>
            <a:r>
              <a:rPr lang="en-US" dirty="0" err="1" smtClean="0">
                <a:solidFill>
                  <a:schemeClr val="bg1"/>
                </a:solidFill>
              </a:rPr>
              <a:t>chaves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n/2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8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Árvore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B –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idéia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básica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252" name="Content Placeholder 258"/>
          <p:cNvSpPr>
            <a:spLocks noGrp="1"/>
          </p:cNvSpPr>
          <p:nvPr>
            <p:ph idx="1"/>
          </p:nvPr>
        </p:nvSpPr>
        <p:spPr>
          <a:xfrm>
            <a:off x="276670" y="838200"/>
            <a:ext cx="8458200" cy="914400"/>
          </a:xfrm>
        </p:spPr>
        <p:txBody>
          <a:bodyPr/>
          <a:lstStyle/>
          <a:p>
            <a:r>
              <a:rPr lang="en-US" sz="2800" dirty="0" err="1" smtClean="0"/>
              <a:t>Árvore</a:t>
            </a:r>
            <a:r>
              <a:rPr lang="en-US" sz="2800" dirty="0" smtClean="0"/>
              <a:t> n-</a:t>
            </a:r>
            <a:r>
              <a:rPr lang="en-US" sz="2800" dirty="0" err="1" smtClean="0"/>
              <a:t>ária</a:t>
            </a:r>
            <a:r>
              <a:rPr lang="en-US" sz="2800" dirty="0" smtClean="0"/>
              <a:t> com </a:t>
            </a:r>
            <a:r>
              <a:rPr lang="en-US" sz="2800" dirty="0" err="1" smtClean="0"/>
              <a:t>chaves</a:t>
            </a:r>
            <a:r>
              <a:rPr lang="en-US" sz="2800" dirty="0" smtClean="0"/>
              <a:t> de </a:t>
            </a:r>
            <a:r>
              <a:rPr lang="en-US" sz="2800" dirty="0" err="1" smtClean="0"/>
              <a:t>busca</a:t>
            </a:r>
            <a:r>
              <a:rPr lang="en-US" sz="2800" dirty="0" smtClean="0"/>
              <a:t> </a:t>
            </a: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nós</a:t>
            </a:r>
            <a:endParaRPr lang="en-US" sz="2800" dirty="0" smtClean="0"/>
          </a:p>
        </p:txBody>
      </p:sp>
      <p:sp>
        <p:nvSpPr>
          <p:cNvPr id="187" name="Rectangle 186"/>
          <p:cNvSpPr/>
          <p:nvPr/>
        </p:nvSpPr>
        <p:spPr>
          <a:xfrm>
            <a:off x="3325408" y="1773180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1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782608" y="1773180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2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239808" y="1774486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697008" y="1774486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907928" y="3181451"/>
            <a:ext cx="1551392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1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98" name="Isosceles Triangle 197"/>
          <p:cNvSpPr/>
          <p:nvPr/>
        </p:nvSpPr>
        <p:spPr>
          <a:xfrm>
            <a:off x="1458770" y="4332972"/>
            <a:ext cx="2465285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2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1683624" y="2174596"/>
            <a:ext cx="1641784" cy="1006855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8" idx="0"/>
          </p:cNvCxnSpPr>
          <p:nvPr/>
        </p:nvCxnSpPr>
        <p:spPr>
          <a:xfrm flipH="1">
            <a:off x="2691413" y="2174596"/>
            <a:ext cx="1091195" cy="2158376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Isosceles Triangle 198"/>
          <p:cNvSpPr/>
          <p:nvPr/>
        </p:nvSpPr>
        <p:spPr>
          <a:xfrm>
            <a:off x="3017135" y="5559921"/>
            <a:ext cx="2465285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15" name="Straight Arrow Connector 14"/>
          <p:cNvCxnSpPr>
            <a:endCxn id="199" idx="0"/>
          </p:cNvCxnSpPr>
          <p:nvPr/>
        </p:nvCxnSpPr>
        <p:spPr>
          <a:xfrm>
            <a:off x="4249778" y="2174596"/>
            <a:ext cx="0" cy="3385325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Isosceles Triangle 200"/>
          <p:cNvSpPr/>
          <p:nvPr/>
        </p:nvSpPr>
        <p:spPr>
          <a:xfrm>
            <a:off x="4563394" y="4332971"/>
            <a:ext cx="2465285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&lt;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02" name="Straight Arrow Connector 201"/>
          <p:cNvCxnSpPr>
            <a:endCxn id="201" idx="0"/>
          </p:cNvCxnSpPr>
          <p:nvPr/>
        </p:nvCxnSpPr>
        <p:spPr>
          <a:xfrm>
            <a:off x="4706978" y="2174596"/>
            <a:ext cx="1089059" cy="2158375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/>
          <p:cNvSpPr/>
          <p:nvPr/>
        </p:nvSpPr>
        <p:spPr>
          <a:xfrm>
            <a:off x="6373408" y="3181451"/>
            <a:ext cx="1551392" cy="917079"/>
          </a:xfrm>
          <a:prstGeom prst="triangle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 smtClean="0">
                <a:solidFill>
                  <a:schemeClr val="bg1"/>
                </a:solidFill>
                <a:sym typeface="Symbol"/>
              </a:rPr>
              <a:t>&gt;</a:t>
            </a:r>
            <a:r>
              <a:rPr lang="en-US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400" dirty="0" smtClean="0">
              <a:solidFill>
                <a:schemeClr val="bg1"/>
              </a:solidFill>
              <a:sym typeface="Symbol"/>
            </a:endParaRPr>
          </a:p>
        </p:txBody>
      </p:sp>
      <p:cxnSp>
        <p:nvCxnSpPr>
          <p:cNvPr id="213" name="Straight Arrow Connector 212"/>
          <p:cNvCxnSpPr>
            <a:endCxn id="212" idx="0"/>
          </p:cNvCxnSpPr>
          <p:nvPr/>
        </p:nvCxnSpPr>
        <p:spPr>
          <a:xfrm>
            <a:off x="5154208" y="2174596"/>
            <a:ext cx="1994896" cy="1006855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6151656" y="5867400"/>
            <a:ext cx="914400" cy="914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31FA5-A749-4930-AF57-CFB233E650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5791200" y="5638800"/>
            <a:ext cx="28194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Número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mínimo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 </a:t>
            </a:r>
            <a:r>
              <a:rPr lang="en-US" dirty="0" err="1" smtClean="0">
                <a:solidFill>
                  <a:schemeClr val="bg1"/>
                </a:solidFill>
              </a:rPr>
              <a:t>chaves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n/2</a:t>
            </a:r>
          </a:p>
        </p:txBody>
      </p:sp>
    </p:spTree>
    <p:extLst>
      <p:ext uri="{BB962C8B-B14F-4D97-AF65-F5344CB8AC3E}">
        <p14:creationId xmlns:p14="http://schemas.microsoft.com/office/powerpoint/2010/main" val="92874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Árvore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B -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definição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b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/>
              <a:t>Bayer &amp; </a:t>
            </a:r>
            <a:r>
              <a:rPr lang="en-US" sz="2000" dirty="0" err="1" smtClean="0"/>
              <a:t>McCreight</a:t>
            </a:r>
            <a:r>
              <a:rPr lang="en-US" sz="2000" dirty="0" smtClean="0"/>
              <a:t>, 1972; Comer, 1979)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2209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err="1" smtClean="0"/>
              <a:t>Á</a:t>
            </a:r>
            <a:r>
              <a:rPr lang="pt-BR" sz="1800" dirty="0" err="1" smtClean="0"/>
              <a:t>rvore</a:t>
            </a:r>
            <a:r>
              <a:rPr lang="pt-BR" sz="1800" dirty="0" smtClean="0"/>
              <a:t> B de ordem p</a:t>
            </a:r>
            <a:endParaRPr lang="en-US" sz="1800" dirty="0" smtClean="0"/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pt-BR" sz="1600" dirty="0" smtClean="0"/>
              <a:t>todo nó tem no máximo 2p+1 filhos</a:t>
            </a:r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nó</a:t>
            </a:r>
            <a:r>
              <a:rPr lang="en-US" sz="1600" dirty="0" smtClean="0"/>
              <a:t> (</a:t>
            </a:r>
            <a:r>
              <a:rPr lang="en-US" sz="1600" dirty="0" err="1" smtClean="0"/>
              <a:t>exceto</a:t>
            </a:r>
            <a:r>
              <a:rPr lang="en-US" sz="1600" dirty="0" smtClean="0"/>
              <a:t> a </a:t>
            </a:r>
            <a:r>
              <a:rPr lang="en-US" sz="1600" dirty="0" err="1" smtClean="0"/>
              <a:t>raiz</a:t>
            </a:r>
            <a:r>
              <a:rPr lang="en-US" sz="1600" dirty="0" smtClean="0"/>
              <a:t> e as </a:t>
            </a:r>
            <a:r>
              <a:rPr lang="en-US" sz="1600" dirty="0" err="1" smtClean="0"/>
              <a:t>folhas</a:t>
            </a:r>
            <a:r>
              <a:rPr lang="en-US" sz="1600" dirty="0" smtClean="0"/>
              <a:t>) </a:t>
            </a:r>
            <a:r>
              <a:rPr lang="en-US" sz="1600" dirty="0" err="1" smtClean="0"/>
              <a:t>possui</a:t>
            </a:r>
            <a:r>
              <a:rPr lang="en-US" sz="1600" dirty="0" smtClean="0"/>
              <a:t> no </a:t>
            </a:r>
            <a:r>
              <a:rPr lang="en-US" sz="1600" dirty="0" err="1" smtClean="0"/>
              <a:t>mínimo</a:t>
            </a:r>
            <a:r>
              <a:rPr lang="en-US" sz="1600" dirty="0" smtClean="0"/>
              <a:t> p+1 </a:t>
            </a:r>
            <a:r>
              <a:rPr lang="en-US" sz="1600" dirty="0" err="1" smtClean="0"/>
              <a:t>filhos</a:t>
            </a:r>
            <a:endParaRPr lang="en-US" sz="1600" dirty="0" smtClean="0"/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en-US" sz="1600" dirty="0" err="1" smtClean="0"/>
              <a:t>todas</a:t>
            </a:r>
            <a:r>
              <a:rPr lang="en-US" sz="1600" dirty="0" smtClean="0"/>
              <a:t> as </a:t>
            </a:r>
            <a:r>
              <a:rPr lang="en-US" sz="1600" dirty="0" err="1" smtClean="0"/>
              <a:t>folhas</a:t>
            </a:r>
            <a:r>
              <a:rPr lang="en-US" sz="1600" dirty="0" smtClean="0"/>
              <a:t> </a:t>
            </a:r>
            <a:r>
              <a:rPr lang="en-US" sz="1600" dirty="0" err="1" smtClean="0"/>
              <a:t>aparecem</a:t>
            </a:r>
            <a:r>
              <a:rPr lang="en-US" sz="1600" dirty="0" smtClean="0"/>
              <a:t> no </a:t>
            </a:r>
            <a:r>
              <a:rPr lang="en-US" sz="1600" dirty="0" err="1" smtClean="0"/>
              <a:t>mesmo</a:t>
            </a:r>
            <a:r>
              <a:rPr lang="en-US" sz="1600" dirty="0" smtClean="0"/>
              <a:t> </a:t>
            </a:r>
            <a:r>
              <a:rPr lang="en-US" sz="1600" dirty="0" err="1" smtClean="0"/>
              <a:t>nível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96721-DF3E-4B3C-88E8-7C3DA057819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05000" y="437330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="1" baseline="-25000" dirty="0" smtClean="0">
                <a:solidFill>
                  <a:srgbClr val="FF0000"/>
                </a:solidFill>
                <a:sym typeface="Symbol"/>
              </a:rPr>
              <a:t>1</a:t>
            </a:r>
            <a:endParaRPr lang="en-US" sz="2000" b="1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62200" y="437330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="1" baseline="-25000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000" b="1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19400" y="437330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437330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8637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1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14357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2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0077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5797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1517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5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400230" y="437330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="1" baseline="-25000" dirty="0" smtClean="0">
                <a:solidFill>
                  <a:srgbClr val="FF0000"/>
                </a:solidFill>
                <a:sym typeface="Symbol"/>
              </a:rPr>
              <a:t>1</a:t>
            </a:r>
            <a:endParaRPr lang="en-US" sz="2000" b="1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857430" y="437330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="1" baseline="-25000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000" b="1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314630" y="437330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18160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1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63880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2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9600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3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553200" y="4773414"/>
            <a:ext cx="457200" cy="40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  <a:sym typeface="Symbol"/>
              </a:rPr>
              <a:t>4</a:t>
            </a:r>
            <a:endParaRPr lang="en-US" sz="2000" dirty="0" smtClean="0">
              <a:solidFill>
                <a:schemeClr val="bg1"/>
              </a:solidFill>
              <a:sym typeface="Symbol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Árvore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B –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definição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000" dirty="0" smtClean="0"/>
              <a:t>Knuth, 1997)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2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á</a:t>
            </a:r>
            <a:r>
              <a:rPr lang="pt-BR" sz="1800" dirty="0" err="1" smtClean="0"/>
              <a:t>rvore</a:t>
            </a:r>
            <a:r>
              <a:rPr lang="pt-BR" sz="1800" dirty="0" smtClean="0"/>
              <a:t> B de ordem m</a:t>
            </a:r>
            <a:endParaRPr lang="en-US" sz="1800" dirty="0" smtClean="0"/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pt-BR" sz="1600" dirty="0" smtClean="0"/>
              <a:t>todo nó (página) tem no máximo m filhos</a:t>
            </a:r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nó</a:t>
            </a:r>
            <a:r>
              <a:rPr lang="en-US" sz="1600" dirty="0" smtClean="0"/>
              <a:t> (</a:t>
            </a:r>
            <a:r>
              <a:rPr lang="en-US" sz="1600" dirty="0" err="1" smtClean="0"/>
              <a:t>exceto</a:t>
            </a:r>
            <a:r>
              <a:rPr lang="en-US" sz="1600" dirty="0" smtClean="0"/>
              <a:t> a </a:t>
            </a:r>
            <a:r>
              <a:rPr lang="en-US" sz="1600" dirty="0" err="1" smtClean="0"/>
              <a:t>raiz</a:t>
            </a:r>
            <a:r>
              <a:rPr lang="en-US" sz="1600" dirty="0" smtClean="0"/>
              <a:t> e as </a:t>
            </a:r>
            <a:r>
              <a:rPr lang="en-US" sz="1600" dirty="0" err="1" smtClean="0"/>
              <a:t>folhas</a:t>
            </a:r>
            <a:r>
              <a:rPr lang="en-US" sz="1600" dirty="0" smtClean="0"/>
              <a:t>) </a:t>
            </a:r>
            <a:r>
              <a:rPr lang="en-US" sz="1600" dirty="0" err="1" smtClean="0"/>
              <a:t>possui</a:t>
            </a:r>
            <a:r>
              <a:rPr lang="en-US" sz="1600" dirty="0" smtClean="0"/>
              <a:t> no </a:t>
            </a:r>
            <a:r>
              <a:rPr lang="en-US" sz="1600" dirty="0" err="1" smtClean="0"/>
              <a:t>mínimo</a:t>
            </a:r>
            <a:r>
              <a:rPr lang="en-US" sz="1600" dirty="0" smtClean="0"/>
              <a:t> m/2 </a:t>
            </a:r>
            <a:r>
              <a:rPr lang="en-US" sz="1600" dirty="0" err="1" smtClean="0"/>
              <a:t>filhos</a:t>
            </a:r>
            <a:endParaRPr lang="en-US" sz="1600" dirty="0" smtClean="0"/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en-US" sz="1600" dirty="0" smtClean="0"/>
              <a:t>a </a:t>
            </a:r>
            <a:r>
              <a:rPr lang="en-US" sz="1600" dirty="0" err="1" smtClean="0"/>
              <a:t>raiz</a:t>
            </a:r>
            <a:r>
              <a:rPr lang="en-US" sz="1600" dirty="0" smtClean="0"/>
              <a:t> </a:t>
            </a:r>
            <a:r>
              <a:rPr lang="en-US" sz="1600" dirty="0" err="1" smtClean="0"/>
              <a:t>possui</a:t>
            </a:r>
            <a:r>
              <a:rPr lang="en-US" sz="1600" dirty="0" smtClean="0"/>
              <a:t>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menos</a:t>
            </a:r>
            <a:r>
              <a:rPr lang="en-US" sz="1600" dirty="0" smtClean="0"/>
              <a:t> 2 </a:t>
            </a:r>
            <a:r>
              <a:rPr lang="en-US" sz="1600" dirty="0" err="1" smtClean="0"/>
              <a:t>filhos</a:t>
            </a:r>
            <a:r>
              <a:rPr lang="en-US" sz="1600" dirty="0" smtClean="0"/>
              <a:t> (a </a:t>
            </a:r>
            <a:r>
              <a:rPr lang="en-US" sz="1600" dirty="0" err="1" smtClean="0"/>
              <a:t>menos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folha</a:t>
            </a:r>
            <a:r>
              <a:rPr lang="en-US" sz="1600" dirty="0" smtClean="0"/>
              <a:t>)</a:t>
            </a:r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en-US" sz="1600" dirty="0" smtClean="0"/>
              <a:t>um </a:t>
            </a:r>
            <a:r>
              <a:rPr lang="en-US" sz="1600" dirty="0" err="1" smtClean="0"/>
              <a:t>nó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terminal de k </a:t>
            </a:r>
            <a:r>
              <a:rPr lang="en-US" sz="1600" dirty="0" err="1" smtClean="0"/>
              <a:t>filhos</a:t>
            </a:r>
            <a:r>
              <a:rPr lang="en-US" sz="1600" dirty="0" smtClean="0"/>
              <a:t> </a:t>
            </a:r>
            <a:r>
              <a:rPr lang="en-US" sz="1600" dirty="0" err="1" smtClean="0"/>
              <a:t>possui</a:t>
            </a:r>
            <a:r>
              <a:rPr lang="en-US" sz="1600" dirty="0" smtClean="0"/>
              <a:t> k-1 </a:t>
            </a:r>
            <a:r>
              <a:rPr lang="en-US" sz="1600" dirty="0" err="1" smtClean="0"/>
              <a:t>chaves</a:t>
            </a:r>
            <a:endParaRPr lang="en-US" sz="1600" dirty="0" smtClean="0"/>
          </a:p>
          <a:p>
            <a:pPr marL="684213" lvl="1" indent="-227013" fontAlgn="auto">
              <a:buFont typeface="Wingdings" pitchFamily="2" charset="2"/>
              <a:buChar char="§"/>
              <a:defRPr/>
            </a:pPr>
            <a:r>
              <a:rPr lang="en-US" sz="1600" dirty="0" err="1" smtClean="0"/>
              <a:t>todas</a:t>
            </a:r>
            <a:r>
              <a:rPr lang="en-US" sz="1600" dirty="0" smtClean="0"/>
              <a:t> as </a:t>
            </a:r>
            <a:r>
              <a:rPr lang="en-US" sz="1600" dirty="0" err="1" smtClean="0"/>
              <a:t>folhas</a:t>
            </a:r>
            <a:r>
              <a:rPr lang="en-US" sz="1600" dirty="0" smtClean="0"/>
              <a:t> </a:t>
            </a:r>
            <a:r>
              <a:rPr lang="en-US" sz="1600" dirty="0" err="1" smtClean="0"/>
              <a:t>aparecem</a:t>
            </a:r>
            <a:r>
              <a:rPr lang="en-US" sz="1600" dirty="0" smtClean="0"/>
              <a:t> no </a:t>
            </a:r>
            <a:r>
              <a:rPr lang="en-US" sz="1600" dirty="0" err="1" smtClean="0"/>
              <a:t>mesmo</a:t>
            </a:r>
            <a:r>
              <a:rPr lang="en-US" sz="1600" dirty="0" smtClean="0"/>
              <a:t> </a:t>
            </a:r>
            <a:r>
              <a:rPr lang="en-US" sz="1600" dirty="0" err="1" smtClean="0"/>
              <a:t>nível</a:t>
            </a:r>
            <a:endParaRPr lang="en-US" sz="1600" dirty="0" smtClean="0"/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err="1" smtClean="0"/>
              <a:t>exemplo</a:t>
            </a:r>
            <a:r>
              <a:rPr lang="en-US" sz="1800" dirty="0" smtClean="0"/>
              <a:t>: </a:t>
            </a:r>
            <a:r>
              <a:rPr lang="en-US" sz="1800" dirty="0" err="1" smtClean="0"/>
              <a:t>árvore</a:t>
            </a:r>
            <a:r>
              <a:rPr lang="en-US" sz="1800" dirty="0" smtClean="0"/>
              <a:t> B de </a:t>
            </a:r>
            <a:r>
              <a:rPr lang="en-US" sz="1800" dirty="0" err="1" smtClean="0"/>
              <a:t>ordem</a:t>
            </a:r>
            <a:r>
              <a:rPr lang="en-US" sz="1800" dirty="0" smtClean="0"/>
              <a:t> 4 (</a:t>
            </a:r>
            <a:r>
              <a:rPr lang="en-US" sz="1800" dirty="0" err="1" smtClean="0"/>
              <a:t>árvore</a:t>
            </a:r>
            <a:r>
              <a:rPr lang="en-US" sz="1800" dirty="0" smtClean="0"/>
              <a:t> 2-3-4)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96721-DF3E-4B3C-88E8-7C3DA0578196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11304" name="Group 11303"/>
          <p:cNvGrpSpPr/>
          <p:nvPr/>
        </p:nvGrpSpPr>
        <p:grpSpPr>
          <a:xfrm>
            <a:off x="1898218" y="5060687"/>
            <a:ext cx="927965" cy="318025"/>
            <a:chOff x="1703094" y="5060687"/>
            <a:chExt cx="927965" cy="318025"/>
          </a:xfrm>
        </p:grpSpPr>
        <p:sp>
          <p:nvSpPr>
            <p:cNvPr id="97" name="Rectangle 96"/>
            <p:cNvSpPr/>
            <p:nvPr/>
          </p:nvSpPr>
          <p:spPr>
            <a:xfrm>
              <a:off x="1703094" y="5060687"/>
              <a:ext cx="927965" cy="31802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sz="1200" dirty="0" err="1" smtClean="0">
                <a:solidFill>
                  <a:schemeClr val="bg1"/>
                </a:solidFill>
                <a:sym typeface="Symbol"/>
              </a:endParaRPr>
            </a:p>
          </p:txBody>
        </p:sp>
        <p:grpSp>
          <p:nvGrpSpPr>
            <p:cNvPr id="11278" name="Group 51"/>
            <p:cNvGrpSpPr>
              <a:grpSpLocks/>
            </p:cNvGrpSpPr>
            <p:nvPr/>
          </p:nvGrpSpPr>
          <p:grpSpPr bwMode="auto">
            <a:xfrm>
              <a:off x="1738474" y="5105399"/>
              <a:ext cx="857204" cy="228600"/>
              <a:chOff x="5943600" y="152400"/>
              <a:chExt cx="685800" cy="2286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943660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bg1"/>
                    </a:solidFill>
                    <a:sym typeface="Symbol"/>
                  </a:rPr>
                  <a:t>10</a:t>
                </a: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172272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bg1"/>
                    </a:solidFill>
                    <a:sym typeface="Symbol"/>
                  </a:rPr>
                  <a:t>20</a:t>
                </a: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400885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165418" y="5054591"/>
            <a:ext cx="927965" cy="318025"/>
            <a:chOff x="5826458" y="5054591"/>
            <a:chExt cx="927965" cy="318025"/>
          </a:xfrm>
        </p:grpSpPr>
        <p:sp>
          <p:nvSpPr>
            <p:cNvPr id="108" name="Rectangle 107"/>
            <p:cNvSpPr/>
            <p:nvPr/>
          </p:nvSpPr>
          <p:spPr>
            <a:xfrm>
              <a:off x="5826458" y="5054591"/>
              <a:ext cx="927965" cy="31802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sz="1200" dirty="0" err="1" smtClean="0">
                <a:solidFill>
                  <a:schemeClr val="bg1"/>
                </a:solidFill>
                <a:sym typeface="Symbol"/>
              </a:endParaRPr>
            </a:p>
          </p:txBody>
        </p:sp>
        <p:grpSp>
          <p:nvGrpSpPr>
            <p:cNvPr id="11282" name="Group 67"/>
            <p:cNvGrpSpPr>
              <a:grpSpLocks/>
            </p:cNvGrpSpPr>
            <p:nvPr/>
          </p:nvGrpSpPr>
          <p:grpSpPr bwMode="auto">
            <a:xfrm>
              <a:off x="5861838" y="5099303"/>
              <a:ext cx="857204" cy="228600"/>
              <a:chOff x="5943600" y="152400"/>
              <a:chExt cx="685800" cy="2286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943835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bg1"/>
                    </a:solidFill>
                    <a:sym typeface="Symbol"/>
                  </a:rPr>
                  <a:t>30</a:t>
                </a: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72447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bg1"/>
                    </a:solidFill>
                    <a:sym typeface="Symbol"/>
                  </a:rPr>
                  <a:t>40</a:t>
                </a: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401060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758799" y="4527288"/>
            <a:ext cx="927965" cy="318025"/>
            <a:chOff x="3758799" y="4527288"/>
            <a:chExt cx="927965" cy="318025"/>
          </a:xfrm>
        </p:grpSpPr>
        <p:sp>
          <p:nvSpPr>
            <p:cNvPr id="32" name="Rectangle 31"/>
            <p:cNvSpPr/>
            <p:nvPr/>
          </p:nvSpPr>
          <p:spPr>
            <a:xfrm>
              <a:off x="3758799" y="4527288"/>
              <a:ext cx="927965" cy="31802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en-US" sz="1200" dirty="0" err="1" smtClean="0">
                <a:solidFill>
                  <a:schemeClr val="bg1"/>
                </a:solidFill>
                <a:sym typeface="Symbol"/>
              </a:endParaRPr>
            </a:p>
          </p:txBody>
        </p:sp>
        <p:grpSp>
          <p:nvGrpSpPr>
            <p:cNvPr id="11286" name="Group 84"/>
            <p:cNvGrpSpPr>
              <a:grpSpLocks/>
            </p:cNvGrpSpPr>
            <p:nvPr/>
          </p:nvGrpSpPr>
          <p:grpSpPr bwMode="auto">
            <a:xfrm>
              <a:off x="3794179" y="4572000"/>
              <a:ext cx="857204" cy="228600"/>
              <a:chOff x="5943600" y="152400"/>
              <a:chExt cx="685800" cy="2286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5943747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sym typeface="Symbol"/>
                  </a:rPr>
                  <a:t>25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172359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400972" y="152400"/>
                <a:ext cx="228612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</p:grpSp>
      <p:grpSp>
        <p:nvGrpSpPr>
          <p:cNvPr id="11266" name="Group 11265"/>
          <p:cNvGrpSpPr/>
          <p:nvPr/>
        </p:nvGrpSpPr>
        <p:grpSpPr>
          <a:xfrm>
            <a:off x="457200" y="5791198"/>
            <a:ext cx="1143000" cy="506239"/>
            <a:chOff x="304800" y="5818361"/>
            <a:chExt cx="1143000" cy="506239"/>
          </a:xfrm>
        </p:grpSpPr>
        <p:grpSp>
          <p:nvGrpSpPr>
            <p:cNvPr id="41" name="Group 40"/>
            <p:cNvGrpSpPr/>
            <p:nvPr/>
          </p:nvGrpSpPr>
          <p:grpSpPr>
            <a:xfrm>
              <a:off x="463447" y="5818361"/>
              <a:ext cx="927965" cy="318025"/>
              <a:chOff x="463447" y="5818361"/>
              <a:chExt cx="927965" cy="318025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463447" y="5818361"/>
                <a:ext cx="92796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272" name="Group 20"/>
              <p:cNvGrpSpPr>
                <a:grpSpLocks/>
              </p:cNvGrpSpPr>
              <p:nvPr/>
            </p:nvGrpSpPr>
            <p:grpSpPr bwMode="auto">
              <a:xfrm>
                <a:off x="498827" y="5863073"/>
                <a:ext cx="857204" cy="228600"/>
                <a:chOff x="5943600" y="152400"/>
                <a:chExt cx="685800" cy="2286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94396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17258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5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40119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7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62" name="Straight Arrow Connector 61"/>
            <p:cNvCxnSpPr/>
            <p:nvPr/>
          </p:nvCxnSpPr>
          <p:spPr bwMode="auto">
            <a:xfrm flipH="1">
              <a:off x="304800" y="6089904"/>
              <a:ext cx="152400" cy="234696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762000" y="6102096"/>
              <a:ext cx="76200" cy="22250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1060704" y="6089904"/>
              <a:ext cx="82296" cy="234696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1335024" y="6089904"/>
              <a:ext cx="112776" cy="234696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9" name="Group 11278"/>
          <p:cNvGrpSpPr/>
          <p:nvPr/>
        </p:nvGrpSpPr>
        <p:grpSpPr>
          <a:xfrm>
            <a:off x="1790701" y="5791198"/>
            <a:ext cx="1142998" cy="495226"/>
            <a:chOff x="1768477" y="5829374"/>
            <a:chExt cx="1142998" cy="495226"/>
          </a:xfrm>
        </p:grpSpPr>
        <p:grpSp>
          <p:nvGrpSpPr>
            <p:cNvPr id="42" name="Group 41"/>
            <p:cNvGrpSpPr/>
            <p:nvPr/>
          </p:nvGrpSpPr>
          <p:grpSpPr>
            <a:xfrm>
              <a:off x="1867897" y="5829374"/>
              <a:ext cx="927965" cy="318025"/>
              <a:chOff x="1867897" y="5829374"/>
              <a:chExt cx="927965" cy="318025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867897" y="5829374"/>
                <a:ext cx="92796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273" name="Group 21"/>
              <p:cNvGrpSpPr>
                <a:grpSpLocks/>
              </p:cNvGrpSpPr>
              <p:nvPr/>
            </p:nvGrpSpPr>
            <p:grpSpPr bwMode="auto">
              <a:xfrm>
                <a:off x="1903277" y="5874086"/>
                <a:ext cx="857204" cy="228600"/>
                <a:chOff x="5943600" y="152400"/>
                <a:chExt cx="685800" cy="2286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94312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13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17173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40034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15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84" name="Straight Arrow Connector 83"/>
            <p:cNvCxnSpPr/>
            <p:nvPr/>
          </p:nvCxnSpPr>
          <p:spPr bwMode="auto">
            <a:xfrm flipH="1">
              <a:off x="1768477" y="6099810"/>
              <a:ext cx="147953" cy="22479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 bwMode="auto">
            <a:xfrm>
              <a:off x="2194560" y="6084570"/>
              <a:ext cx="107315" cy="24003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 bwMode="auto">
            <a:xfrm>
              <a:off x="2487930" y="6088380"/>
              <a:ext cx="118745" cy="23622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 bwMode="auto">
            <a:xfrm>
              <a:off x="2758440" y="6073140"/>
              <a:ext cx="153035" cy="25146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93" name="Group 11292"/>
          <p:cNvGrpSpPr/>
          <p:nvPr/>
        </p:nvGrpSpPr>
        <p:grpSpPr>
          <a:xfrm>
            <a:off x="4800601" y="5791198"/>
            <a:ext cx="1142999" cy="533402"/>
            <a:chOff x="4714876" y="5791198"/>
            <a:chExt cx="1142999" cy="533402"/>
          </a:xfrm>
        </p:grpSpPr>
        <p:grpSp>
          <p:nvGrpSpPr>
            <p:cNvPr id="47" name="Group 46"/>
            <p:cNvGrpSpPr/>
            <p:nvPr/>
          </p:nvGrpSpPr>
          <p:grpSpPr>
            <a:xfrm>
              <a:off x="4807673" y="5791198"/>
              <a:ext cx="927965" cy="318025"/>
              <a:chOff x="4807673" y="5791198"/>
              <a:chExt cx="927965" cy="31802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807673" y="5791198"/>
                <a:ext cx="92796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275" name="Group 36"/>
              <p:cNvGrpSpPr>
                <a:grpSpLocks/>
              </p:cNvGrpSpPr>
              <p:nvPr/>
            </p:nvGrpSpPr>
            <p:grpSpPr bwMode="auto">
              <a:xfrm>
                <a:off x="4843053" y="5835910"/>
                <a:ext cx="857204" cy="228600"/>
                <a:chOff x="5943600" y="152400"/>
                <a:chExt cx="685800" cy="2286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94397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26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172589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27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401201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28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95" name="Straight Arrow Connector 94"/>
            <p:cNvCxnSpPr/>
            <p:nvPr/>
          </p:nvCxnSpPr>
          <p:spPr bwMode="auto">
            <a:xfrm flipH="1">
              <a:off x="4714876" y="6050280"/>
              <a:ext cx="135254" cy="27432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132070" y="6050280"/>
              <a:ext cx="116205" cy="27432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 bwMode="auto">
            <a:xfrm>
              <a:off x="5417820" y="6038850"/>
              <a:ext cx="135255" cy="28575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 bwMode="auto">
            <a:xfrm>
              <a:off x="5707380" y="6046470"/>
              <a:ext cx="150495" cy="27813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98" name="Group 11297"/>
          <p:cNvGrpSpPr/>
          <p:nvPr/>
        </p:nvGrpSpPr>
        <p:grpSpPr>
          <a:xfrm>
            <a:off x="6057901" y="5791198"/>
            <a:ext cx="1142998" cy="489475"/>
            <a:chOff x="6186490" y="5835125"/>
            <a:chExt cx="1142998" cy="489475"/>
          </a:xfrm>
        </p:grpSpPr>
        <p:grpSp>
          <p:nvGrpSpPr>
            <p:cNvPr id="51" name="Group 50"/>
            <p:cNvGrpSpPr/>
            <p:nvPr/>
          </p:nvGrpSpPr>
          <p:grpSpPr>
            <a:xfrm>
              <a:off x="6311467" y="5835125"/>
              <a:ext cx="927965" cy="318025"/>
              <a:chOff x="6311467" y="5835125"/>
              <a:chExt cx="927965" cy="318025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311467" y="5835125"/>
                <a:ext cx="92796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276" name="Group 41"/>
              <p:cNvGrpSpPr>
                <a:grpSpLocks/>
              </p:cNvGrpSpPr>
              <p:nvPr/>
            </p:nvGrpSpPr>
            <p:grpSpPr bwMode="auto">
              <a:xfrm>
                <a:off x="6346847" y="5879837"/>
                <a:ext cx="857204" cy="228600"/>
                <a:chOff x="5943600" y="152400"/>
                <a:chExt cx="685800" cy="2286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594313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35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171744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35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400357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38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00" name="Straight Arrow Connector 99"/>
            <p:cNvCxnSpPr/>
            <p:nvPr/>
          </p:nvCxnSpPr>
          <p:spPr bwMode="auto">
            <a:xfrm flipH="1">
              <a:off x="6186490" y="6096000"/>
              <a:ext cx="183830" cy="2286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auto">
            <a:xfrm>
              <a:off x="6652260" y="6099810"/>
              <a:ext cx="67628" cy="22479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 bwMode="auto">
            <a:xfrm>
              <a:off x="6926580" y="6092190"/>
              <a:ext cx="98108" cy="23241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7193280" y="6088380"/>
              <a:ext cx="136208" cy="23622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03" name="Group 11302"/>
          <p:cNvGrpSpPr/>
          <p:nvPr/>
        </p:nvGrpSpPr>
        <p:grpSpPr>
          <a:xfrm>
            <a:off x="7315200" y="5791198"/>
            <a:ext cx="1143000" cy="472440"/>
            <a:chOff x="7645400" y="5852160"/>
            <a:chExt cx="1143000" cy="472440"/>
          </a:xfrm>
        </p:grpSpPr>
        <p:grpSp>
          <p:nvGrpSpPr>
            <p:cNvPr id="52" name="Group 51"/>
            <p:cNvGrpSpPr/>
            <p:nvPr/>
          </p:nvGrpSpPr>
          <p:grpSpPr>
            <a:xfrm>
              <a:off x="7781492" y="5852160"/>
              <a:ext cx="927965" cy="318025"/>
              <a:chOff x="7781492" y="5852160"/>
              <a:chExt cx="927965" cy="318025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7781492" y="5852160"/>
                <a:ext cx="92796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277" name="Group 46"/>
              <p:cNvGrpSpPr>
                <a:grpSpLocks/>
              </p:cNvGrpSpPr>
              <p:nvPr/>
            </p:nvGrpSpPr>
            <p:grpSpPr bwMode="auto">
              <a:xfrm>
                <a:off x="7816872" y="5896872"/>
                <a:ext cx="857204" cy="228600"/>
                <a:chOff x="5943600" y="152400"/>
                <a:chExt cx="685800" cy="2286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943558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41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17217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sym typeface="Symbol"/>
                    </a:rPr>
                    <a:t>42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400782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45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04" name="Straight Arrow Connector 103"/>
            <p:cNvCxnSpPr/>
            <p:nvPr/>
          </p:nvCxnSpPr>
          <p:spPr bwMode="auto">
            <a:xfrm flipH="1">
              <a:off x="7645400" y="6103620"/>
              <a:ext cx="187960" cy="22098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auto">
            <a:xfrm>
              <a:off x="8115300" y="6111240"/>
              <a:ext cx="63500" cy="21336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 bwMode="auto">
            <a:xfrm>
              <a:off x="8401050" y="6107430"/>
              <a:ext cx="82550" cy="21717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 bwMode="auto">
            <a:xfrm>
              <a:off x="8675370" y="6111240"/>
              <a:ext cx="113030" cy="21336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85" name="Group 11284"/>
          <p:cNvGrpSpPr/>
          <p:nvPr/>
        </p:nvGrpSpPr>
        <p:grpSpPr>
          <a:xfrm>
            <a:off x="3124200" y="5791198"/>
            <a:ext cx="1142999" cy="489475"/>
            <a:chOff x="3246439" y="5835125"/>
            <a:chExt cx="1142999" cy="489475"/>
          </a:xfrm>
        </p:grpSpPr>
        <p:grpSp>
          <p:nvGrpSpPr>
            <p:cNvPr id="46" name="Group 45"/>
            <p:cNvGrpSpPr/>
            <p:nvPr/>
          </p:nvGrpSpPr>
          <p:grpSpPr>
            <a:xfrm>
              <a:off x="3340251" y="5835125"/>
              <a:ext cx="927965" cy="318025"/>
              <a:chOff x="3340251" y="5835125"/>
              <a:chExt cx="927965" cy="318025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340251" y="5835125"/>
                <a:ext cx="927965" cy="318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bg1"/>
                  </a:solidFill>
                  <a:sym typeface="Symbol"/>
                </a:endParaRPr>
              </a:p>
            </p:txBody>
          </p:sp>
          <p:grpSp>
            <p:nvGrpSpPr>
              <p:cNvPr id="11274" name="Group 26"/>
              <p:cNvGrpSpPr>
                <a:grpSpLocks/>
              </p:cNvGrpSpPr>
              <p:nvPr/>
            </p:nvGrpSpPr>
            <p:grpSpPr bwMode="auto">
              <a:xfrm>
                <a:off x="3375631" y="5879837"/>
                <a:ext cx="857204" cy="228600"/>
                <a:chOff x="5943600" y="152400"/>
                <a:chExt cx="685800" cy="2286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5943550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22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172163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sym typeface="Symbol"/>
                    </a:rPr>
                    <a:t>24</a:t>
                  </a: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400775" y="152400"/>
                  <a:ext cx="228612" cy="228600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200" dirty="0" err="1">
                    <a:solidFill>
                      <a:schemeClr val="bg1"/>
                    </a:solidFill>
                    <a:sym typeface="Symbol"/>
                  </a:endParaRPr>
                </a:p>
              </p:txBody>
            </p:sp>
          </p:grpSp>
        </p:grpSp>
        <p:cxnSp>
          <p:nvCxnSpPr>
            <p:cNvPr id="120" name="Straight Arrow Connector 119"/>
            <p:cNvCxnSpPr/>
            <p:nvPr/>
          </p:nvCxnSpPr>
          <p:spPr bwMode="auto">
            <a:xfrm flipH="1">
              <a:off x="3246439" y="6099810"/>
              <a:ext cx="140651" cy="22479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 bwMode="auto">
            <a:xfrm>
              <a:off x="3672840" y="6096000"/>
              <a:ext cx="106998" cy="2286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3950970" y="6088380"/>
              <a:ext cx="133668" cy="23622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 bwMode="auto">
            <a:xfrm>
              <a:off x="4232910" y="6084570"/>
              <a:ext cx="156528" cy="24003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endCxn id="109" idx="0"/>
          </p:cNvCxnSpPr>
          <p:nvPr/>
        </p:nvCxnSpPr>
        <p:spPr bwMode="auto">
          <a:xfrm flipH="1">
            <a:off x="1079830" y="5328920"/>
            <a:ext cx="865810" cy="462278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10" idx="0"/>
          </p:cNvCxnSpPr>
          <p:nvPr/>
        </p:nvCxnSpPr>
        <p:spPr bwMode="auto">
          <a:xfrm>
            <a:off x="2235200" y="5334000"/>
            <a:ext cx="118904" cy="457198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11" idx="0"/>
          </p:cNvCxnSpPr>
          <p:nvPr/>
        </p:nvCxnSpPr>
        <p:spPr bwMode="auto">
          <a:xfrm>
            <a:off x="2509520" y="5349240"/>
            <a:ext cx="1172475" cy="441958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12" idx="0"/>
          </p:cNvCxnSpPr>
          <p:nvPr/>
        </p:nvCxnSpPr>
        <p:spPr bwMode="auto">
          <a:xfrm flipH="1">
            <a:off x="5357381" y="5328920"/>
            <a:ext cx="870699" cy="462278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13" idx="0"/>
          </p:cNvCxnSpPr>
          <p:nvPr/>
        </p:nvCxnSpPr>
        <p:spPr bwMode="auto">
          <a:xfrm>
            <a:off x="6502400" y="5328920"/>
            <a:ext cx="144461" cy="462278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14" idx="0"/>
          </p:cNvCxnSpPr>
          <p:nvPr/>
        </p:nvCxnSpPr>
        <p:spPr bwMode="auto">
          <a:xfrm>
            <a:off x="6786880" y="5323840"/>
            <a:ext cx="1128395" cy="467358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97" idx="0"/>
          </p:cNvCxnSpPr>
          <p:nvPr/>
        </p:nvCxnSpPr>
        <p:spPr bwMode="auto">
          <a:xfrm flipH="1">
            <a:off x="2362201" y="4790440"/>
            <a:ext cx="1447799" cy="270247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8" idx="0"/>
          </p:cNvCxnSpPr>
          <p:nvPr/>
        </p:nvCxnSpPr>
        <p:spPr bwMode="auto">
          <a:xfrm>
            <a:off x="4084320" y="4790440"/>
            <a:ext cx="2545081" cy="264151"/>
          </a:xfrm>
          <a:prstGeom prst="straightConnector1">
            <a:avLst/>
          </a:prstGeom>
          <a:ln w="28575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6307398" y="762000"/>
            <a:ext cx="2652364" cy="8602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400" dirty="0" err="1" smtClean="0"/>
              <a:t>Os</a:t>
            </a:r>
            <a:r>
              <a:rPr lang="en-US" sz="1400" dirty="0" smtClean="0"/>
              <a:t> slides a </a:t>
            </a:r>
            <a:r>
              <a:rPr lang="en-US" sz="1400" dirty="0" err="1" smtClean="0"/>
              <a:t>seguir</a:t>
            </a:r>
            <a:r>
              <a:rPr lang="en-US" sz="1400" dirty="0" smtClean="0"/>
              <a:t> </a:t>
            </a:r>
            <a:r>
              <a:rPr lang="en-US" sz="1400" dirty="0" err="1" smtClean="0"/>
              <a:t>levam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consideração</a:t>
            </a:r>
            <a:r>
              <a:rPr lang="en-US" sz="1400" dirty="0" smtClean="0"/>
              <a:t> </a:t>
            </a:r>
            <a:r>
              <a:rPr lang="en-US" sz="1400" dirty="0" err="1" smtClean="0"/>
              <a:t>esta</a:t>
            </a:r>
            <a:r>
              <a:rPr lang="en-US" sz="1400" dirty="0" smtClean="0"/>
              <a:t> </a:t>
            </a:r>
            <a:r>
              <a:rPr lang="en-US" sz="1400" dirty="0" err="1" smtClean="0"/>
              <a:t>definição</a:t>
            </a:r>
            <a:r>
              <a:rPr lang="en-US" sz="1400" dirty="0" smtClean="0"/>
              <a:t>.</a:t>
            </a:r>
          </a:p>
        </p:txBody>
      </p:sp>
      <p:sp>
        <p:nvSpPr>
          <p:cNvPr id="1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Árvore B – busca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2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smtClean="0"/>
              <a:t>busca entre as chaves de uma página</a:t>
            </a:r>
          </a:p>
          <a:p>
            <a:pPr marL="571500" lvl="1" indent="-228600" fontAlgn="auto">
              <a:tabLst>
                <a:tab pos="1371600" algn="l"/>
              </a:tabLst>
              <a:defRPr/>
            </a:pPr>
            <a:r>
              <a:rPr lang="en-US" sz="2000" smtClean="0"/>
              <a:t>k</a:t>
            </a:r>
            <a:r>
              <a:rPr lang="en-US" sz="2000" baseline="-25000" smtClean="0"/>
              <a:t>1</a:t>
            </a:r>
            <a:r>
              <a:rPr lang="en-US" sz="2000" smtClean="0"/>
              <a:t> ... k</a:t>
            </a:r>
            <a:r>
              <a:rPr lang="en-US" sz="2000" baseline="-25000" smtClean="0"/>
              <a:t>m-1</a:t>
            </a:r>
            <a:r>
              <a:rPr lang="en-US" sz="2000" smtClean="0"/>
              <a:t> (se m for grande: busca binária)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smtClean="0"/>
              <a:t>se não for encontrada na página:</a:t>
            </a:r>
          </a:p>
          <a:p>
            <a:pPr marL="571500" lvl="1" indent="-228600" fontAlgn="auto"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sz="2000" smtClean="0"/>
              <a:t>x &lt; k</a:t>
            </a:r>
            <a:r>
              <a:rPr lang="en-US" sz="2000" baseline="-25000" smtClean="0"/>
              <a:t>1 </a:t>
            </a:r>
            <a:r>
              <a:rPr lang="en-US" sz="2000" smtClean="0"/>
              <a:t> </a:t>
            </a:r>
            <a:r>
              <a:rPr lang="en-US" sz="2000" smtClean="0">
                <a:sym typeface="Symbol"/>
              </a:rPr>
              <a:t> </a:t>
            </a:r>
            <a:r>
              <a:rPr lang="pt-BR" sz="1800" smtClean="0"/>
              <a:t>busca deve continuar na p</a:t>
            </a:r>
            <a:r>
              <a:rPr lang="en-US" sz="1800" smtClean="0"/>
              <a:t>ágina p</a:t>
            </a:r>
            <a:r>
              <a:rPr lang="en-US" sz="1800" baseline="-25000" smtClean="0"/>
              <a:t>0</a:t>
            </a:r>
          </a:p>
          <a:p>
            <a:pPr marL="571500" lvl="1" indent="-228600" fontAlgn="auto"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sz="2000" smtClean="0"/>
              <a:t>k</a:t>
            </a:r>
            <a:r>
              <a:rPr lang="en-US" sz="2000" baseline="-25000" smtClean="0"/>
              <a:t>i</a:t>
            </a:r>
            <a:r>
              <a:rPr lang="en-US" sz="2000" smtClean="0"/>
              <a:t> &lt; x &lt; k</a:t>
            </a:r>
            <a:r>
              <a:rPr lang="en-US" sz="2000" baseline="-25000" smtClean="0"/>
              <a:t>i+1</a:t>
            </a:r>
            <a:r>
              <a:rPr lang="en-US" sz="2000" smtClean="0"/>
              <a:t> para 1 ≤ i &lt; m-1 </a:t>
            </a:r>
            <a:r>
              <a:rPr lang="en-US" sz="2000" smtClean="0">
                <a:sym typeface="Symbol"/>
              </a:rPr>
              <a:t> </a:t>
            </a:r>
            <a:r>
              <a:rPr lang="pt-BR" sz="1800" smtClean="0"/>
              <a:t>busca deve continuar na página p</a:t>
            </a:r>
            <a:r>
              <a:rPr lang="pt-BR" sz="1800" baseline="-25000" smtClean="0"/>
              <a:t>i</a:t>
            </a:r>
            <a:endParaRPr lang="en-US" sz="1800" baseline="-25000" smtClean="0"/>
          </a:p>
          <a:p>
            <a:pPr marL="571500" lvl="1" indent="-228600" fontAlgn="auto">
              <a:buFont typeface="+mj-lt"/>
              <a:buAutoNum type="arabicPeriod"/>
              <a:tabLst>
                <a:tab pos="1371600" algn="l"/>
              </a:tabLst>
              <a:defRPr/>
            </a:pPr>
            <a:r>
              <a:rPr lang="en-US" sz="2000" smtClean="0"/>
              <a:t>k</a:t>
            </a:r>
            <a:r>
              <a:rPr lang="en-US" sz="2000" baseline="-25000" smtClean="0"/>
              <a:t>m-1</a:t>
            </a:r>
            <a:r>
              <a:rPr lang="en-US" sz="2000" smtClean="0"/>
              <a:t> &lt; x  </a:t>
            </a:r>
            <a:r>
              <a:rPr lang="en-US" sz="2000" smtClean="0">
                <a:sym typeface="Symbol"/>
              </a:rPr>
              <a:t> </a:t>
            </a:r>
            <a:r>
              <a:rPr lang="pt-BR" sz="1800" smtClean="0"/>
              <a:t>busca deve continuar na página p</a:t>
            </a:r>
            <a:r>
              <a:rPr lang="pt-BR" sz="1800" baseline="-25000" smtClean="0"/>
              <a:t>m-1</a:t>
            </a:r>
            <a:endParaRPr lang="en-US" sz="1800" baseline="-25000" smtClean="0"/>
          </a:p>
          <a:p>
            <a:pPr marL="571500" lvl="1" indent="-228600" fontAlgn="auto">
              <a:defRPr/>
            </a:pPr>
            <a:r>
              <a:rPr lang="en-US" sz="1800" smtClean="0"/>
              <a:t>se não houver páginas abaixo da atual, a chave não existe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17/10/2011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A2D8E-22A8-4E79-A1B2-29FC4150E9F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533400" y="2686050"/>
            <a:ext cx="228600" cy="1905000"/>
          </a:xfrm>
          <a:prstGeom prst="leftBrace">
            <a:avLst>
              <a:gd name="adj1" fmla="val 125505"/>
              <a:gd name="adj2" fmla="val 50000"/>
            </a:avLst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296" name="Group 42"/>
          <p:cNvGrpSpPr>
            <a:grpSpLocks/>
          </p:cNvGrpSpPr>
          <p:nvPr/>
        </p:nvGrpSpPr>
        <p:grpSpPr bwMode="auto">
          <a:xfrm>
            <a:off x="2308225" y="4876800"/>
            <a:ext cx="4527550" cy="990600"/>
            <a:chOff x="609600" y="5181600"/>
            <a:chExt cx="4528458" cy="990600"/>
          </a:xfrm>
        </p:grpSpPr>
        <p:grpSp>
          <p:nvGrpSpPr>
            <p:cNvPr id="12297" name="Group 7"/>
            <p:cNvGrpSpPr>
              <a:grpSpLocks/>
            </p:cNvGrpSpPr>
            <p:nvPr/>
          </p:nvGrpSpPr>
          <p:grpSpPr bwMode="auto">
            <a:xfrm>
              <a:off x="685800" y="5943600"/>
              <a:ext cx="1328058" cy="228600"/>
              <a:chOff x="5943600" y="152400"/>
              <a:chExt cx="914400" cy="228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43610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72100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00589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629079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  <p:grpSp>
          <p:nvGrpSpPr>
            <p:cNvPr id="12298" name="Group 12"/>
            <p:cNvGrpSpPr>
              <a:grpSpLocks/>
            </p:cNvGrpSpPr>
            <p:nvPr/>
          </p:nvGrpSpPr>
          <p:grpSpPr bwMode="auto">
            <a:xfrm>
              <a:off x="2247900" y="5943600"/>
              <a:ext cx="1328058" cy="228600"/>
              <a:chOff x="5943600" y="152400"/>
              <a:chExt cx="914400" cy="228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943826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72316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400805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29295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  <p:grpSp>
          <p:nvGrpSpPr>
            <p:cNvPr id="12299" name="Group 17"/>
            <p:cNvGrpSpPr>
              <a:grpSpLocks/>
            </p:cNvGrpSpPr>
            <p:nvPr/>
          </p:nvGrpSpPr>
          <p:grpSpPr bwMode="auto">
            <a:xfrm>
              <a:off x="3810000" y="5943600"/>
              <a:ext cx="1328058" cy="228600"/>
              <a:chOff x="5943600" y="152400"/>
              <a:chExt cx="914400" cy="2286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944042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72532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401021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29511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  <p:grpSp>
          <p:nvGrpSpPr>
            <p:cNvPr id="12300" name="Group 22"/>
            <p:cNvGrpSpPr>
              <a:grpSpLocks/>
            </p:cNvGrpSpPr>
            <p:nvPr/>
          </p:nvGrpSpPr>
          <p:grpSpPr bwMode="auto">
            <a:xfrm>
              <a:off x="1665516" y="5181600"/>
              <a:ext cx="1328058" cy="228600"/>
              <a:chOff x="5943600" y="152400"/>
              <a:chExt cx="914400" cy="228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943589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bg1"/>
                    </a:solidFill>
                    <a:sym typeface="Symbol"/>
                  </a:rPr>
                  <a:t>k</a:t>
                </a:r>
                <a:r>
                  <a:rPr lang="en-US" sz="1200" baseline="-25000">
                    <a:solidFill>
                      <a:schemeClr val="bg1"/>
                    </a:solidFill>
                    <a:sym typeface="Symbol"/>
                  </a:rPr>
                  <a:t>1</a:t>
                </a:r>
                <a:endParaRPr lang="en-US" sz="1200" baseline="-250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172078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bg1"/>
                    </a:solidFill>
                    <a:sym typeface="Symbol"/>
                  </a:rPr>
                  <a:t>k</a:t>
                </a:r>
                <a:r>
                  <a:rPr lang="en-US" sz="1200" baseline="-25000">
                    <a:solidFill>
                      <a:schemeClr val="bg1"/>
                    </a:solidFill>
                    <a:sym typeface="Symbol"/>
                  </a:rPr>
                  <a:t>i</a:t>
                </a:r>
                <a:endParaRPr lang="en-US" sz="1200" baseline="-250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400568" y="152400"/>
                <a:ext cx="228489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29057" y="152400"/>
                <a:ext cx="228490" cy="228600"/>
              </a:xfrm>
              <a:prstGeom prst="rect">
                <a:avLst/>
              </a:prstGeom>
              <a:ln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bg1"/>
                    </a:solidFill>
                    <a:sym typeface="Symbol"/>
                  </a:rPr>
                  <a:t>k</a:t>
                </a:r>
                <a:r>
                  <a:rPr lang="en-US" sz="1200" baseline="-25000">
                    <a:solidFill>
                      <a:schemeClr val="bg1"/>
                    </a:solidFill>
                    <a:sym typeface="Symbol"/>
                  </a:rPr>
                  <a:t>m-1</a:t>
                </a:r>
                <a:endParaRPr lang="en-US" sz="1200" baseline="-25000" dirty="0" err="1">
                  <a:solidFill>
                    <a:schemeClr val="bg1"/>
                  </a:solidFill>
                  <a:sym typeface="Symbol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24" idx="1"/>
              <a:endCxn id="9" idx="0"/>
            </p:cNvCxnSpPr>
            <p:nvPr/>
          </p:nvCxnSpPr>
          <p:spPr>
            <a:xfrm rot="10800000" flipV="1">
              <a:off x="852537" y="5295900"/>
              <a:ext cx="812963" cy="64770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1"/>
              <a:endCxn id="14" idx="0"/>
            </p:cNvCxnSpPr>
            <p:nvPr/>
          </p:nvCxnSpPr>
          <p:spPr>
            <a:xfrm rot="10800000" flipH="1" flipV="1">
              <a:off x="2329208" y="5295900"/>
              <a:ext cx="84154" cy="64770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3"/>
              <a:endCxn id="19" idx="0"/>
            </p:cNvCxnSpPr>
            <p:nvPr/>
          </p:nvCxnSpPr>
          <p:spPr>
            <a:xfrm>
              <a:off x="2992916" y="5295900"/>
              <a:ext cx="982859" cy="64770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 bwMode="auto">
            <a:xfrm>
              <a:off x="609600" y="5689600"/>
              <a:ext cx="457292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US" sz="1200" baseline="-25000">
                  <a:solidFill>
                    <a:schemeClr val="bg1"/>
                  </a:solidFill>
                  <a:sym typeface="Symbol"/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978299" y="5943600"/>
              <a:ext cx="30486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...</a:t>
              </a:r>
              <a:endParaRPr lang="en-US" sz="1200" baseline="-250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540713" y="5943600"/>
              <a:ext cx="30486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...</a:t>
              </a:r>
              <a:endParaRPr lang="en-US" sz="1200" baseline="-25000">
                <a:solidFill>
                  <a:schemeClr val="bg1"/>
                </a:solidFill>
                <a:sym typeface="Symbol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133906" y="5689600"/>
              <a:ext cx="457292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US" sz="1200" baseline="-25000">
                  <a:solidFill>
                    <a:schemeClr val="bg1"/>
                  </a:solidFill>
                  <a:sym typeface="Symbol"/>
                </a:rPr>
                <a:t>i</a:t>
              </a: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3886857" y="5689600"/>
              <a:ext cx="53350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US" sz="1200" baseline="-25000">
                  <a:solidFill>
                    <a:schemeClr val="bg1"/>
                  </a:solidFill>
                  <a:sym typeface="Symbol"/>
                </a:rPr>
                <a:t>m-1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210121" y="5499100"/>
              <a:ext cx="228646" cy="2286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accent2">
                      <a:lumMod val="50000"/>
                    </a:schemeClr>
                  </a:solidFill>
                  <a:sym typeface="Symbol"/>
                </a:rPr>
                <a:t>2</a:t>
              </a:r>
              <a:endParaRPr lang="en-US" sz="1200" b="1" dirty="0" err="1">
                <a:solidFill>
                  <a:schemeClr val="accent2">
                    <a:lumMod val="50000"/>
                  </a:schemeClr>
                </a:solidFill>
                <a:sym typeface="Symbol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90676" y="5499100"/>
              <a:ext cx="228646" cy="2286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accent2">
                      <a:lumMod val="50000"/>
                    </a:schemeClr>
                  </a:solidFill>
                  <a:sym typeface="Symbol"/>
                </a:rPr>
                <a:t>1</a:t>
              </a:r>
              <a:endParaRPr lang="en-US" sz="1200" b="1" dirty="0" err="1">
                <a:solidFill>
                  <a:schemeClr val="accent2">
                    <a:lumMod val="50000"/>
                  </a:schemeClr>
                </a:solidFill>
                <a:sym typeface="Symbol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53350" y="5499100"/>
              <a:ext cx="228646" cy="2286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accent2">
                      <a:lumMod val="50000"/>
                    </a:schemeClr>
                  </a:solidFill>
                  <a:sym typeface="Symbol"/>
                </a:rPr>
                <a:t>3</a:t>
              </a:r>
              <a:endParaRPr lang="en-US" sz="1200" b="1" dirty="0" err="1">
                <a:solidFill>
                  <a:schemeClr val="accent2">
                    <a:lumMod val="50000"/>
                  </a:schemeClr>
                </a:solidFill>
                <a:sym typeface="Symbol"/>
              </a:endParaRPr>
            </a:p>
          </p:txBody>
        </p:sp>
      </p:grp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77000"/>
            <a:ext cx="6777038" cy="274638"/>
          </a:xfrm>
        </p:spPr>
        <p:txBody>
          <a:bodyPr/>
          <a:lstStyle/>
          <a:p>
            <a:r>
              <a:rPr lang="pt-BR" dirty="0" smtClean="0"/>
              <a:t>© 2012 DI, PUC-Rio • Estruturas de Dados Avançadas • 2012.1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 01">
  <a:themeElements>
    <a:clrScheme name="SimTeste">
      <a:dk1>
        <a:srgbClr val="FFFFFF"/>
      </a:dk1>
      <a:lt1>
        <a:srgbClr val="000000"/>
      </a:lt1>
      <a:dk2>
        <a:srgbClr val="FFF8E6"/>
      </a:dk2>
      <a:lt2>
        <a:srgbClr val="7F7F7F"/>
      </a:lt2>
      <a:accent1>
        <a:srgbClr val="FF6D0B"/>
      </a:accent1>
      <a:accent2>
        <a:srgbClr val="70CAED"/>
      </a:accent2>
      <a:accent3>
        <a:srgbClr val="ED95A2"/>
      </a:accent3>
      <a:accent4>
        <a:srgbClr val="A3D1A4"/>
      </a:accent4>
      <a:accent5>
        <a:srgbClr val="FFDC85"/>
      </a:accent5>
      <a:accent6>
        <a:srgbClr val="CE0000"/>
      </a:accent6>
      <a:hlink>
        <a:srgbClr val="FFA365"/>
      </a:hlink>
      <a:folHlink>
        <a:srgbClr val="AB73D5"/>
      </a:folHlink>
    </a:clrScheme>
    <a:fontScheme name="Lucida_San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>
          <a:prstDash val="solid"/>
        </a:ln>
      </a:spPr>
      <a:bodyPr wrap="square" rtlCol="0" anchor="t">
        <a:noAutofit/>
      </a:bodyPr>
      <a:lstStyle>
        <a:defPPr algn="ctr">
          <a:defRPr sz="1200" dirty="0" err="1" smtClean="0">
            <a:solidFill>
              <a:schemeClr val="bg1"/>
            </a:solidFill>
            <a:sym typeface="Symbol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 bwMode="auto">
        <a:noFill/>
        <a:ln>
          <a:noFill/>
          <a:headEnd/>
          <a:tailEnd/>
        </a:ln>
      </a:spPr>
      <a:bodyPr wrap="square" rtlCol="0" anchor="ctr">
        <a:noAutofit/>
      </a:bodyPr>
      <a:lstStyle>
        <a:defPPr algn="ctr">
          <a:defRPr sz="1400" smtClean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1_Sim 01">
  <a:themeElements>
    <a:clrScheme name="SimTeste">
      <a:dk1>
        <a:srgbClr val="FFFFFF"/>
      </a:dk1>
      <a:lt1>
        <a:srgbClr val="000000"/>
      </a:lt1>
      <a:dk2>
        <a:srgbClr val="FFF8E6"/>
      </a:dk2>
      <a:lt2>
        <a:srgbClr val="7F7F7F"/>
      </a:lt2>
      <a:accent1>
        <a:srgbClr val="FF6D0B"/>
      </a:accent1>
      <a:accent2>
        <a:srgbClr val="70CAED"/>
      </a:accent2>
      <a:accent3>
        <a:srgbClr val="ED95A2"/>
      </a:accent3>
      <a:accent4>
        <a:srgbClr val="A3D1A4"/>
      </a:accent4>
      <a:accent5>
        <a:srgbClr val="FFDC85"/>
      </a:accent5>
      <a:accent6>
        <a:srgbClr val="CE0000"/>
      </a:accent6>
      <a:hlink>
        <a:srgbClr val="FFA365"/>
      </a:hlink>
      <a:folHlink>
        <a:srgbClr val="AB73D5"/>
      </a:folHlink>
    </a:clrScheme>
    <a:fontScheme name="Lucida_San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>
          <a:prstDash val="solid"/>
        </a:ln>
      </a:spPr>
      <a:bodyPr wrap="square" rtlCol="0" anchor="t">
        <a:noAutofit/>
      </a:bodyPr>
      <a:lstStyle>
        <a:defPPr algn="ctr">
          <a:defRPr sz="1200" dirty="0" err="1" smtClean="0">
            <a:solidFill>
              <a:schemeClr val="bg1"/>
            </a:solidFill>
            <a:sym typeface="Symbol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 bwMode="auto">
        <a:noFill/>
        <a:ln>
          <a:noFill/>
          <a:headEnd/>
          <a:tailEnd/>
        </a:ln>
      </a:spPr>
      <a:bodyPr wrap="square" rtlCol="0" anchor="ctr">
        <a:noAutofit/>
      </a:bodyPr>
      <a:lstStyle>
        <a:defPPr algn="ctr">
          <a:defRPr sz="1400" smtClean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ppt/theme/themeOverride2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ppt/theme/themeOverride3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ppt/theme/themeOverride4.xml><?xml version="1.0" encoding="utf-8"?>
<a:themeOverride xmlns:a="http://schemas.openxmlformats.org/drawingml/2006/main">
  <a:clrScheme name="SimTeste">
    <a:dk1>
      <a:srgbClr val="FFFFFF"/>
    </a:dk1>
    <a:lt1>
      <a:srgbClr val="000000"/>
    </a:lt1>
    <a:dk2>
      <a:srgbClr val="FFF8E6"/>
    </a:dk2>
    <a:lt2>
      <a:srgbClr val="7F7F7F"/>
    </a:lt2>
    <a:accent1>
      <a:srgbClr val="FF6D0B"/>
    </a:accent1>
    <a:accent2>
      <a:srgbClr val="70CAED"/>
    </a:accent2>
    <a:accent3>
      <a:srgbClr val="ED95A2"/>
    </a:accent3>
    <a:accent4>
      <a:srgbClr val="A3D1A4"/>
    </a:accent4>
    <a:accent5>
      <a:srgbClr val="FFDC85"/>
    </a:accent5>
    <a:accent6>
      <a:srgbClr val="CE0000"/>
    </a:accent6>
    <a:hlink>
      <a:srgbClr val="FFA365"/>
    </a:hlink>
    <a:folHlink>
      <a:srgbClr val="AB73D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aula_bg_white</Template>
  <TotalTime>9572</TotalTime>
  <Words>2856</Words>
  <Application>Microsoft Macintosh PowerPoint</Application>
  <PresentationFormat>On-screen Show (4:3)</PresentationFormat>
  <Paragraphs>729</Paragraphs>
  <Slides>30</Slides>
  <Notes>2</Notes>
  <HiddenSlides>8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Sim 01</vt:lpstr>
      <vt:lpstr>1_Sim 01</vt:lpstr>
      <vt:lpstr>Equação</vt:lpstr>
      <vt:lpstr>INF 1010 Estruturas de Dados Avançadas</vt:lpstr>
      <vt:lpstr>árvores B</vt:lpstr>
      <vt:lpstr>Motivação</vt:lpstr>
      <vt:lpstr>Árvore B - definição</vt:lpstr>
      <vt:lpstr>Árvore B – idéia básica</vt:lpstr>
      <vt:lpstr>Árvore B – idéia básica</vt:lpstr>
      <vt:lpstr>Árvore B - definição  (Bayer &amp; McCreight, 1972; Comer, 1979)</vt:lpstr>
      <vt:lpstr>Árvore B – definição (Knuth, 1997) </vt:lpstr>
      <vt:lpstr>Árvore B – busca</vt:lpstr>
      <vt:lpstr>Árvore B de ordem m - inserção</vt:lpstr>
      <vt:lpstr>insere 10, 30, 50, 70, 90 (ordem 5)</vt:lpstr>
      <vt:lpstr>insere 20, 40 (ordem 5)</vt:lpstr>
      <vt:lpstr>insere 60, 80 (ordem 5)</vt:lpstr>
      <vt:lpstr>insere 100 (ordem 5)</vt:lpstr>
      <vt:lpstr>Árvore B – Estruturas</vt:lpstr>
      <vt:lpstr>btree.h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Árvore B de ordem m - remoção</vt:lpstr>
      <vt:lpstr>Remoção de chave em uma folha</vt:lpstr>
      <vt:lpstr>Concatenação</vt:lpstr>
      <vt:lpstr>Redistribuição</vt:lpstr>
      <vt:lpstr>remove 70 (ordem 5)</vt:lpstr>
      <vt:lpstr>remove 20 (ordem 5)</vt:lpstr>
      <vt:lpstr>árvores B+</vt:lpstr>
      <vt:lpstr>Árvores B+  Definição</vt:lpstr>
      <vt:lpstr>Árvores B+  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Simone DJ Barbosa</dc:creator>
  <cp:lastModifiedBy>Waldemar Celes</cp:lastModifiedBy>
  <cp:revision>897</cp:revision>
  <dcterms:created xsi:type="dcterms:W3CDTF">2008-08-05T09:50:05Z</dcterms:created>
  <dcterms:modified xsi:type="dcterms:W3CDTF">2014-04-09T17:35:47Z</dcterms:modified>
</cp:coreProperties>
</file>