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5" r:id="rId2"/>
  </p:sldMasterIdLst>
  <p:notesMasterIdLst>
    <p:notesMasterId r:id="rId29"/>
  </p:notesMasterIdLst>
  <p:handoutMasterIdLst>
    <p:handoutMasterId r:id="rId30"/>
  </p:handoutMasterIdLst>
  <p:sldIdLst>
    <p:sldId id="796" r:id="rId3"/>
    <p:sldId id="877" r:id="rId4"/>
    <p:sldId id="588" r:id="rId5"/>
    <p:sldId id="875" r:id="rId6"/>
    <p:sldId id="879" r:id="rId7"/>
    <p:sldId id="876" r:id="rId8"/>
    <p:sldId id="878" r:id="rId9"/>
    <p:sldId id="896" r:id="rId10"/>
    <p:sldId id="897" r:id="rId11"/>
    <p:sldId id="889" r:id="rId12"/>
    <p:sldId id="898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90" r:id="rId23"/>
    <p:sldId id="891" r:id="rId24"/>
    <p:sldId id="892" r:id="rId25"/>
    <p:sldId id="893" r:id="rId26"/>
    <p:sldId id="894" r:id="rId27"/>
    <p:sldId id="89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8E7"/>
    <a:srgbClr val="FFEAB6"/>
    <a:srgbClr val="FFFFCC"/>
    <a:srgbClr val="CC99FF"/>
    <a:srgbClr val="CCCCFF"/>
    <a:srgbClr val="0015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98894" autoAdjust="0"/>
  </p:normalViewPr>
  <p:slideViewPr>
    <p:cSldViewPr showGuides="1">
      <p:cViewPr varScale="1">
        <p:scale>
          <a:sx n="116" d="100"/>
          <a:sy n="116" d="100"/>
        </p:scale>
        <p:origin x="-528" y="-112"/>
      </p:cViewPr>
      <p:guideLst>
        <p:guide orient="horz" pos="432"/>
        <p:guide pos="22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2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17/10/2011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76A12F7-8E39-4A51-8A53-24CAA545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98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17/10/2011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5A45F15-2506-4FAC-B289-E0E9A06F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889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07-127D-43F4-B680-9E8B571B93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09700"/>
            <a:ext cx="8077200" cy="4038600"/>
          </a:xfrm>
          <a:noFill/>
          <a:ln>
            <a:noFill/>
          </a:ln>
          <a:effectLst/>
        </p:spPr>
        <p:txBody>
          <a:bodyPr tIns="0" bIns="0" anchor="ctr">
            <a:noAutofit/>
          </a:bodyPr>
          <a:lstStyle>
            <a:lvl1pPr algn="ctr">
              <a:defRPr sz="8800" b="1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AAF4D81-E3DB-4E7D-95B3-EF28D7721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E5DD-21D3-4E9E-93F4-8F67D1660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09700"/>
            <a:ext cx="8077200" cy="4038600"/>
          </a:xfrm>
          <a:noFill/>
          <a:ln>
            <a:noFill/>
          </a:ln>
          <a:effectLst/>
        </p:spPr>
        <p:txBody>
          <a:bodyPr tIns="0" bIns="0" anchor="ctr">
            <a:noAutofit/>
          </a:bodyPr>
          <a:lstStyle>
            <a:lvl1pPr algn="ctr">
              <a:defRPr sz="8800" b="1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DC17BCD-6F6D-4130-9451-A3F1EB39526E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3200">
                <a:solidFill>
                  <a:schemeClr val="bg1"/>
                </a:solidFill>
                <a:latin typeface="Lucida Sans" pitchFamily="34" charset="0"/>
              </a:defRPr>
            </a:lvl1pPr>
            <a:lvl2pPr marL="804863" indent="-347663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tabLst>
                <a:tab pos="804863" algn="l"/>
                <a:tab pos="1371600" algn="l"/>
              </a:tabLst>
              <a:defRPr sz="2800">
                <a:solidFill>
                  <a:schemeClr val="bg1">
                    <a:lumMod val="65000"/>
                    <a:lumOff val="35000"/>
                  </a:schemeClr>
                </a:solidFill>
                <a:latin typeface="Lucida Sans" pitchFamily="34" charset="0"/>
              </a:defRPr>
            </a:lvl2pPr>
            <a:lvl3pPr>
              <a:defRPr sz="2400">
                <a:latin typeface="Lucida Sans" pitchFamily="34" charset="0"/>
              </a:defRPr>
            </a:lvl3pPr>
            <a:lvl4pPr>
              <a:defRPr sz="1600">
                <a:latin typeface="Lucida Sans" pitchFamily="34" charset="0"/>
              </a:defRPr>
            </a:lvl4pPr>
            <a:lvl5pPr>
              <a:defRPr sz="1400">
                <a:latin typeface="Lucida Sans" pitchFamily="34" charset="0"/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E0D3-59A5-4107-846B-88730C9363A2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17/10/2011</a:t>
            </a:r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© 2011 DI, PUC-Rio • Estruturas de Dados Avançadas • 2011.2</a:t>
            </a:r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C34119D9-D065-419A-904B-12E32988726D}" type="slidenum">
              <a:rPr lang="pt-BR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AE1B8-497D-49EF-8B3B-3321D30D6A9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 userDrawn="1"/>
        </p:nvCxnSpPr>
        <p:spPr>
          <a:xfrm>
            <a:off x="457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 userDrawn="1"/>
        </p:nvCxnSpPr>
        <p:spPr>
          <a:xfrm>
            <a:off x="4648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4"/>
          <p:cNvCxnSpPr/>
          <p:nvPr userDrawn="1"/>
        </p:nvCxnSpPr>
        <p:spPr>
          <a:xfrm>
            <a:off x="457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>
            <a:off x="4648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1"/>
            <a:ext cx="3659188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371601"/>
            <a:ext cx="3657600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ED355-CCD5-4F41-9A5E-99E4B95095AE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DF268-086B-4B2C-8EE5-11B03CF5C857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17F7-EAF3-4259-ACEF-3EC77EB6A2FC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A8FC7-9744-4DFE-96B1-B19BB6E60DE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tx1">
              <a:lumMod val="95000"/>
              <a:lumOff val="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736A7-186F-4C4D-BCB4-8028B2556386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3200">
                <a:solidFill>
                  <a:schemeClr val="bg1"/>
                </a:solidFill>
                <a:latin typeface="Lucida Sans" pitchFamily="34" charset="0"/>
              </a:defRPr>
            </a:lvl1pPr>
            <a:lvl2pPr marL="804863" indent="-347663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tabLst>
                <a:tab pos="804863" algn="l"/>
                <a:tab pos="1371600" algn="l"/>
              </a:tabLst>
              <a:defRPr sz="2800">
                <a:solidFill>
                  <a:schemeClr val="bg1">
                    <a:lumMod val="65000"/>
                    <a:lumOff val="35000"/>
                  </a:schemeClr>
                </a:solidFill>
                <a:latin typeface="Lucida Sans" pitchFamily="34" charset="0"/>
              </a:defRPr>
            </a:lvl2pPr>
            <a:lvl3pPr>
              <a:defRPr sz="2400">
                <a:latin typeface="Lucida Sans" pitchFamily="34" charset="0"/>
              </a:defRPr>
            </a:lvl3pPr>
            <a:lvl4pPr>
              <a:defRPr sz="1600">
                <a:latin typeface="Lucida Sans" pitchFamily="34" charset="0"/>
              </a:defRPr>
            </a:lvl4pPr>
            <a:lvl5pPr>
              <a:defRPr sz="1400">
                <a:latin typeface="Lucida Sans" pitchFamily="34" charset="0"/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31FA5-A749-4930-AF57-CFB233E6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B796-75C3-4E74-9FB5-4EB9AB621190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ASSABRC"/>
          <p:cNvPicPr>
            <a:picLocks noChangeAspect="1" noChangeArrowheads="1"/>
          </p:cNvPicPr>
          <p:nvPr/>
        </p:nvPicPr>
        <p:blipFill>
          <a:blip r:embed="rId2" cstate="print"/>
          <a:srcRect r="-12239" b="-21397"/>
          <a:stretch>
            <a:fillRect/>
          </a:stretch>
        </p:blipFill>
        <p:spPr bwMode="auto">
          <a:xfrm>
            <a:off x="8459788" y="150813"/>
            <a:ext cx="684212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dirty="0" smtClean="0">
                <a:solidFill>
                  <a:srgbClr val="FFFFFF">
                    <a:lumMod val="50000"/>
                  </a:srgbClr>
                </a:solidFill>
              </a:rPr>
              <a:t>© 2012 DI, PUC-Rio • Estruturas de Dados Avançadas • 2012.1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BF67D4-AA57-4916-996C-FC830F7E74F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9" name="Picture 2" descr="C:\Users\sim\Sync\PUC\logos\logo_di.wmf"/>
          <p:cNvPicPr>
            <a:picLocks noChangeAspect="1" noChangeArrowheads="1"/>
          </p:cNvPicPr>
          <p:nvPr userDrawn="1"/>
        </p:nvPicPr>
        <p:blipFill>
          <a:blip r:embed="rId3" cstate="print"/>
          <a:srcRect r="80109" b="6517"/>
          <a:stretch>
            <a:fillRect/>
          </a:stretch>
        </p:blipFill>
        <p:spPr bwMode="auto">
          <a:xfrm>
            <a:off x="152400" y="228600"/>
            <a:ext cx="5937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A760BB2-1CAF-4370-BFED-248CD241E1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67C20-D53C-4938-9A81-51AFA9830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648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648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049" y="1371601"/>
            <a:ext cx="4051339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1"/>
            <a:ext cx="4038600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58E20-9A5A-4B33-82FF-31A540B76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9C730-DE67-4EB6-81D2-D3CAB3CB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7298-B290-4B7C-B544-E2DCD171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21434-9EB0-471A-A037-AC6663E68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tx1">
              <a:lumMod val="95000"/>
              <a:lumOff val="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A997-0659-420E-8918-98DD5914E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rIns="4572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77000"/>
            <a:ext cx="11430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77000"/>
            <a:ext cx="6777038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D116E3-4D25-4431-B2A0-AEC52A964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5" r:id="rId2"/>
    <p:sldLayoutId id="2147483791" r:id="rId3"/>
    <p:sldLayoutId id="2147483786" r:id="rId4"/>
    <p:sldLayoutId id="2147483792" r:id="rId5"/>
    <p:sldLayoutId id="2147483787" r:id="rId6"/>
    <p:sldLayoutId id="2147483788" r:id="rId7"/>
    <p:sldLayoutId id="2147483793" r:id="rId8"/>
    <p:sldLayoutId id="2147483794" r:id="rId9"/>
    <p:sldLayoutId id="214748378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000000"/>
          </a:solidFill>
          <a:latin typeface="Lucida San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9pPr>
      <a:extLst/>
    </p:titleStyle>
    <p:bodyStyle>
      <a:lvl1pPr marL="457200" indent="-457200" algn="l" rtl="0" fontAlgn="base">
        <a:lnSpc>
          <a:spcPct val="120000"/>
        </a:lnSpc>
        <a:spcBef>
          <a:spcPts val="900"/>
        </a:spcBef>
        <a:spcAft>
          <a:spcPct val="0"/>
        </a:spcAft>
        <a:buClrTx/>
        <a:buSzPct val="80000"/>
        <a:buFont typeface="Arial"/>
        <a:buChar char="•"/>
        <a:tabLst>
          <a:tab pos="457200" algn="l"/>
          <a:tab pos="914400" algn="l"/>
          <a:tab pos="1371600" algn="l"/>
        </a:tabLst>
        <a:defRPr sz="2800" kern="1200">
          <a:solidFill>
            <a:schemeClr val="bg1"/>
          </a:solidFill>
          <a:latin typeface="Lucida Sans" pitchFamily="34" charset="0"/>
          <a:ea typeface="+mn-ea"/>
          <a:cs typeface="+mn-cs"/>
        </a:defRPr>
      </a:lvl1pPr>
      <a:lvl2pPr marL="914400" indent="-457200" algn="l" rtl="0" fontAlgn="base">
        <a:lnSpc>
          <a:spcPct val="120000"/>
        </a:lnSpc>
        <a:spcBef>
          <a:spcPts val="300"/>
        </a:spcBef>
        <a:spcAft>
          <a:spcPts val="600"/>
        </a:spcAft>
        <a:buClrTx/>
        <a:buSzPct val="90000"/>
        <a:buFont typeface="Arial"/>
        <a:buChar char="•"/>
        <a:tabLst>
          <a:tab pos="914400" algn="l"/>
          <a:tab pos="1371600" algn="l"/>
        </a:tabLst>
        <a:defRPr sz="2400" kern="1200">
          <a:solidFill>
            <a:schemeClr val="bg1"/>
          </a:solidFill>
          <a:latin typeface="Lucida Sans" pitchFamily="34" charset="0"/>
          <a:ea typeface="+mn-ea"/>
          <a:cs typeface="+mn-cs"/>
        </a:defRPr>
      </a:lvl2pPr>
      <a:lvl3pPr marL="12573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Tx/>
        <a:buFont typeface="Arial"/>
        <a:buChar char="•"/>
        <a:tabLst>
          <a:tab pos="1371600" algn="l"/>
        </a:tabLst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3pPr>
      <a:lvl4pPr marL="121602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3D1A4"/>
        </a:buClr>
        <a:buFont typeface="Arial" charset="0"/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4pPr>
      <a:lvl5pPr marL="142557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DC85"/>
        </a:buClr>
        <a:buFont typeface="Wingdings 3" pitchFamily="18" charset="2"/>
        <a:defRPr lang="en-US"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rIns="4572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77000"/>
            <a:ext cx="11430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cs typeface="+mn-cs"/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77000"/>
            <a:ext cx="6777038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pt-BR" dirty="0" smtClean="0">
                <a:solidFill>
                  <a:srgbClr val="FFFFFF">
                    <a:lumMod val="50000"/>
                  </a:srgbClr>
                </a:solidFill>
                <a:cs typeface="+mn-cs"/>
              </a:rPr>
              <a:t>© 2012 DI, PUC-Rio • Estruturas de Dados Avançadas • 2012.1</a:t>
            </a:r>
            <a:endParaRPr lang="en-US" dirty="0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90F38A8-88CA-41C9-BE5E-36DF14A4322F}" type="slidenum">
              <a:rPr lang="en-US">
                <a:solidFill>
                  <a:srgbClr val="FFFFFF">
                    <a:lumMod val="50000"/>
                  </a:srgbClr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000000"/>
          </a:solidFill>
          <a:latin typeface="Lucida San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9pPr>
      <a:extLst/>
    </p:titleStyle>
    <p:bodyStyle>
      <a:lvl1pPr marL="457200" indent="-457200" algn="l" rtl="0" fontAlgn="base">
        <a:lnSpc>
          <a:spcPct val="120000"/>
        </a:lnSpc>
        <a:spcBef>
          <a:spcPts val="900"/>
        </a:spcBef>
        <a:spcAft>
          <a:spcPct val="0"/>
        </a:spcAft>
        <a:buClrTx/>
        <a:buSzPct val="80000"/>
        <a:buFont typeface="Arial"/>
        <a:buChar char="•"/>
        <a:tabLst>
          <a:tab pos="457200" algn="l"/>
          <a:tab pos="914400" algn="l"/>
          <a:tab pos="1371600" algn="l"/>
        </a:tabLst>
        <a:defRPr sz="2800" kern="1200">
          <a:solidFill>
            <a:schemeClr val="bg1"/>
          </a:solidFill>
          <a:latin typeface="Lucida Sans" pitchFamily="34" charset="0"/>
          <a:ea typeface="+mn-ea"/>
          <a:cs typeface="+mn-cs"/>
        </a:defRPr>
      </a:lvl1pPr>
      <a:lvl2pPr marL="914400" indent="-457200" algn="l" rtl="0" fontAlgn="base">
        <a:lnSpc>
          <a:spcPct val="120000"/>
        </a:lnSpc>
        <a:spcBef>
          <a:spcPts val="300"/>
        </a:spcBef>
        <a:spcAft>
          <a:spcPts val="600"/>
        </a:spcAft>
        <a:buClrTx/>
        <a:buSzPct val="90000"/>
        <a:buFont typeface="Arial"/>
        <a:buChar char="•"/>
        <a:tabLst>
          <a:tab pos="914400" algn="l"/>
          <a:tab pos="1371600" algn="l"/>
        </a:tabLst>
        <a:defRPr sz="24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2pPr>
      <a:lvl3pPr marL="12573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Tx/>
        <a:buFont typeface="Arial"/>
        <a:buChar char="•"/>
        <a:tabLst>
          <a:tab pos="1371600" algn="l"/>
        </a:tabLst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3pPr>
      <a:lvl4pPr marL="121602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3D1A4"/>
        </a:buClr>
        <a:buFont typeface="Arial" charset="0"/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4pPr>
      <a:lvl5pPr marL="142557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DC85"/>
        </a:buClr>
        <a:buFont typeface="Wingdings 3" pitchFamily="18" charset="2"/>
        <a:defRPr lang="en-US"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INF 1010</a:t>
            </a:r>
            <a:br>
              <a:rPr lang="pt-BR" dirty="0" smtClean="0"/>
            </a:br>
            <a:r>
              <a:rPr lang="pt-BR" dirty="0" smtClean="0"/>
              <a:t>Estruturas de Dados Avançadas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848600" cy="1752600"/>
          </a:xfrm>
        </p:spPr>
        <p:txBody>
          <a:bodyPr>
            <a:norm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4121150" algn="l"/>
              </a:tabLst>
            </a:pPr>
            <a:r>
              <a:rPr lang="pt-BR" sz="2400" dirty="0" smtClean="0"/>
              <a:t>Implementação de Árvores </a:t>
            </a:r>
            <a:r>
              <a:rPr lang="pt-BR" sz="2400" dirty="0" err="1" smtClean="0"/>
              <a:t>B</a:t>
            </a:r>
            <a:r>
              <a:rPr lang="pt-BR" sz="2400" dirty="0" smtClean="0"/>
              <a:t> no Oracle</a:t>
            </a:r>
            <a:endParaRPr lang="pt-BR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1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Exemplo de uma árvore </a:t>
            </a:r>
            <a:r>
              <a:rPr lang="pt-BR" sz="2000" dirty="0" err="1" smtClean="0"/>
              <a:t>B</a:t>
            </a:r>
            <a:r>
              <a:rPr lang="pt-BR" sz="2000" dirty="0" smtClean="0"/>
              <a:t> indexando o atributo EMPNO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Screen Shot 2013-05-15 at 13.17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600200"/>
            <a:ext cx="7810500" cy="40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Exemplo de uma árvore </a:t>
            </a:r>
            <a:r>
              <a:rPr lang="pt-BR" sz="2000" dirty="0" err="1" smtClean="0"/>
              <a:t>B</a:t>
            </a:r>
            <a:r>
              <a:rPr lang="pt-BR" sz="2000" dirty="0" smtClean="0"/>
              <a:t> indexando o atributo EMPNO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 descr="Screen Shot 2013-05-14 at 22.0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001000" cy="45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 descr="Screen Shot 2013-05-14 at 22.06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109"/>
            <a:ext cx="9144000" cy="54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Screen Shot 2013-05-14 at 22.0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2514"/>
            <a:ext cx="8763000" cy="56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6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Screen Shot 2013-05-14 at 22.0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" y="750305"/>
            <a:ext cx="9009313" cy="55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 descr="Screen Shot 2013-05-14 at 22.0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5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Screen Shot 2013-05-14 at 22.0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442"/>
            <a:ext cx="9144000" cy="55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7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 descr="Screen Shot 2013-05-14 at 22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239"/>
            <a:ext cx="9144000" cy="55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Screen Shot 2013-05-14 at 22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133"/>
            <a:ext cx="9144000" cy="58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Exemplo de acesso à árvore </a:t>
            </a:r>
            <a:r>
              <a:rPr lang="pt-BR" sz="2000" dirty="0" err="1" smtClean="0"/>
              <a:t>B</a:t>
            </a:r>
            <a:r>
              <a:rPr lang="pt-BR" sz="2000" dirty="0" smtClean="0"/>
              <a:t> indexando o atributo EMPNO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Screen Shot 2013-05-14 at 22.1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010400" cy="4149318"/>
          </a:xfrm>
          <a:prstGeom prst="rect">
            <a:avLst/>
          </a:prstGeom>
        </p:spPr>
      </p:pic>
      <p:pic>
        <p:nvPicPr>
          <p:cNvPr id="9" name="Picture 8" descr="Screen Shot 2013-05-14 at 22.14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0" y="5791200"/>
            <a:ext cx="1002280" cy="668187"/>
          </a:xfrm>
          <a:prstGeom prst="rect">
            <a:avLst/>
          </a:prstGeom>
        </p:spPr>
      </p:pic>
      <p:pic>
        <p:nvPicPr>
          <p:cNvPr id="10" name="Picture 9" descr="Screen Shot 2013-05-14 at 22.14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788046"/>
            <a:ext cx="2038906" cy="6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/>
              <a:t>Armazenamento no Oracle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Estrutura de armazenamento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Screen Shot 2013-05-14 at 22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08" y="1660762"/>
            <a:ext cx="4993292" cy="46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5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Picture 10" descr="Screen Shot 2013-05-14 at 22.1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96"/>
            <a:ext cx="9144000" cy="43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623816"/>
          </a:xfrm>
        </p:spPr>
        <p:txBody>
          <a:bodyPr/>
          <a:lstStyle/>
          <a:p>
            <a:r>
              <a:rPr lang="pt-BR" sz="2000" dirty="0" smtClean="0"/>
              <a:t>Agrupamento Ruim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1800" dirty="0" smtClean="0">
                <a:solidFill>
                  <a:srgbClr val="0000FF"/>
                </a:solidFill>
              </a:rPr>
              <a:t>A tabela deve ser reconstruída e reordenada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623816"/>
          </a:xfrm>
        </p:spPr>
        <p:txBody>
          <a:bodyPr/>
          <a:lstStyle/>
          <a:p>
            <a:pPr lvl="0"/>
            <a:r>
              <a:rPr lang="pt-BR" sz="2000" dirty="0">
                <a:solidFill>
                  <a:srgbClr val="000000"/>
                </a:solidFill>
              </a:rPr>
              <a:t>Agrupamento </a:t>
            </a:r>
            <a:r>
              <a:rPr lang="pt-BR" sz="2000" dirty="0" smtClean="0">
                <a:solidFill>
                  <a:srgbClr val="000000"/>
                </a:solidFill>
              </a:rPr>
              <a:t>Bom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 descr="Screen Shot 2013-05-14 at 22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7" y="1884191"/>
            <a:ext cx="4085233" cy="1621009"/>
          </a:xfrm>
          <a:prstGeom prst="rect">
            <a:avLst/>
          </a:prstGeom>
        </p:spPr>
      </p:pic>
      <p:pic>
        <p:nvPicPr>
          <p:cNvPr id="12" name="Picture 11" descr="Screen Shot 2013-05-14 at 22.2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4000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Alocação de espaço livre (PCTFREE)</a:t>
            </a:r>
          </a:p>
          <a:p>
            <a:pPr lvl="1">
              <a:buClr>
                <a:schemeClr val="bg1"/>
              </a:buClr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Oracle reserva uma percentagem do espaço como “livre” (default = 10%)</a:t>
            </a:r>
          </a:p>
          <a:p>
            <a:pPr lvl="1">
              <a:buClr>
                <a:schemeClr val="bg1"/>
              </a:buClr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Reduz e retarda a divisão dos nós de uma árvore </a:t>
            </a:r>
            <a:r>
              <a:rPr lang="pt-BR" sz="1600" dirty="0" err="1" smtClean="0">
                <a:solidFill>
                  <a:schemeClr val="bg1"/>
                </a:solidFill>
              </a:rPr>
              <a:t>B</a:t>
            </a:r>
            <a:endParaRPr lang="pt-BR" sz="160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Exemplo: </a:t>
            </a:r>
          </a:p>
          <a:p>
            <a:pPr marL="457200" lvl="1" indent="0">
              <a:buClr>
                <a:schemeClr val="bg1"/>
              </a:buClr>
            </a:pPr>
            <a:r>
              <a:rPr lang="pt-BR" sz="1600" dirty="0" smtClean="0">
                <a:solidFill>
                  <a:schemeClr val="bg1"/>
                </a:solidFill>
              </a:rPr>
              <a:t>                </a:t>
            </a:r>
            <a:r>
              <a:rPr lang="pt-BR" sz="1600" b="1" dirty="0" smtClean="0">
                <a:solidFill>
                  <a:srgbClr val="000090"/>
                </a:solidFill>
              </a:rPr>
              <a:t>PCTFREE = 50%                                    PCTFREE = 10%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 descr="Screen Shot 2013-05-14 at 22.3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16" y="3527489"/>
            <a:ext cx="3073583" cy="2644711"/>
          </a:xfrm>
          <a:prstGeom prst="rect">
            <a:avLst/>
          </a:prstGeom>
        </p:spPr>
      </p:pic>
      <p:pic>
        <p:nvPicPr>
          <p:cNvPr id="10" name="Picture 9" descr="Screen Shot 2013-05-14 at 22.33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05200"/>
            <a:ext cx="3048000" cy="2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Problema com alocação de espaço livre (PCTFREE)</a:t>
            </a: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1" descr="Screen Shot 2013-05-14 at 22.3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658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Problema com alocação de espaço livre (PCTFREE)</a:t>
            </a: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 descr="Screen Shot 2013-05-14 at 22.3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658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Tratamento de remoções</a:t>
            </a:r>
          </a:p>
          <a:p>
            <a:pPr lvl="1">
              <a:buClrTx/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Reciclagem de espaço livre (criado por remoções) é retardado</a:t>
            </a:r>
          </a:p>
          <a:p>
            <a:pPr lvl="1">
              <a:buClrTx/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Blocos livres são colocados em uma lista e reciclados (embora permaneçam na árvore)</a:t>
            </a:r>
          </a:p>
          <a:p>
            <a:pPr lvl="1">
              <a:buClrTx/>
              <a:buFont typeface="Arial"/>
              <a:buChar char="•"/>
            </a:pPr>
            <a:r>
              <a:rPr lang="pt-BR" sz="1600" dirty="0" smtClean="0">
                <a:solidFill>
                  <a:schemeClr val="bg1"/>
                </a:solidFill>
              </a:rPr>
              <a:t>Pode causar desperdício de espaço, se PCTFREE for alta, 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causando fragmentação da árvore</a:t>
            </a:r>
          </a:p>
          <a:p>
            <a:pPr lvl="1">
              <a:buFont typeface="Arial"/>
              <a:buChar char="•"/>
            </a:pPr>
            <a:endParaRPr lang="pt-BR" sz="16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 descr="Screen Shot 2013-05-14 at 22.4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3800"/>
            <a:ext cx="5179534" cy="25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implementação de árvores </a:t>
            </a:r>
            <a:r>
              <a:rPr lang="pt-BR" sz="2800" dirty="0" err="1" smtClean="0"/>
              <a:t>B</a:t>
            </a:r>
            <a:r>
              <a:rPr lang="pt-BR" sz="2800" dirty="0" smtClean="0"/>
              <a:t> no ORACLE...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Usa uma variante árvores </a:t>
            </a:r>
            <a:r>
              <a:rPr lang="pt-BR" sz="2000" dirty="0" err="1" smtClean="0">
                <a:solidFill>
                  <a:schemeClr val="bg1"/>
                </a:solidFill>
              </a:rPr>
              <a:t>B</a:t>
            </a:r>
            <a:r>
              <a:rPr lang="pt-BR" sz="2000" dirty="0" smtClean="0">
                <a:solidFill>
                  <a:schemeClr val="bg1"/>
                </a:solidFill>
              </a:rPr>
              <a:t>*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Mantém as árvores balanceadas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Reusa o espaço liberado por remoções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Comprime </a:t>
            </a:r>
            <a:r>
              <a:rPr lang="pt-BR" sz="2000" dirty="0" smtClean="0">
                <a:solidFill>
                  <a:schemeClr val="bg1"/>
                </a:solidFill>
              </a:rPr>
              <a:t>chaves </a:t>
            </a:r>
            <a:r>
              <a:rPr lang="pt-BR" sz="2000" dirty="0" smtClean="0">
                <a:solidFill>
                  <a:schemeClr val="bg1"/>
                </a:solidFill>
              </a:rPr>
              <a:t>(não </a:t>
            </a:r>
            <a:r>
              <a:rPr lang="pt-BR" sz="2000" dirty="0" smtClean="0">
                <a:solidFill>
                  <a:schemeClr val="bg1"/>
                </a:solidFill>
              </a:rPr>
              <a:t>discutido)</a:t>
            </a: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Armazenamento no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Armazenamento de Tabelas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 descr="Screen Shot 2013-05-14 at 21.5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324600" cy="3849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Armazenamento no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Anatomia de um bloco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Screen Shot 2013-05-14 at 21.5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8" y="1752600"/>
            <a:ext cx="6768822" cy="40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/>
              <a:t>Armazenamento no Oracle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Exemplo de uma tabela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Screen Shot 2013-05-14 at 21.5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39091"/>
            <a:ext cx="7010400" cy="49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Armazenamento no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000" dirty="0" smtClean="0"/>
              <a:t>Anatomia de um bloco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 descr="Screen Shot 2013-05-14 at 21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086600" cy="45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6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400" dirty="0" smtClean="0"/>
              <a:t>Características da implementação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1800" dirty="0" smtClean="0">
                <a:solidFill>
                  <a:schemeClr val="bg1"/>
                </a:solidFill>
              </a:rPr>
              <a:t>Segue uma forma de árvores </a:t>
            </a:r>
            <a:r>
              <a:rPr lang="pt-BR" sz="1800" dirty="0" err="1" smtClean="0">
                <a:solidFill>
                  <a:schemeClr val="bg1"/>
                </a:solidFill>
              </a:rPr>
              <a:t>B</a:t>
            </a:r>
            <a:r>
              <a:rPr lang="pt-BR" sz="1800" dirty="0" smtClean="0">
                <a:solidFill>
                  <a:schemeClr val="bg1"/>
                </a:solidFill>
              </a:rPr>
              <a:t>*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1800" dirty="0" smtClean="0">
                <a:solidFill>
                  <a:schemeClr val="bg1"/>
                </a:solidFill>
              </a:rPr>
              <a:t>Uma árvore está sempre balanceada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1800" dirty="0" smtClean="0">
                <a:solidFill>
                  <a:schemeClr val="bg1"/>
                </a:solidFill>
              </a:rPr>
              <a:t>Cada folha aponta para a antecessora e a sucessora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Cada folha contém chaves e apontadores para as linhas das tabelas</a:t>
            </a:r>
          </a:p>
          <a:p>
            <a:pPr lvl="1">
              <a:spcBef>
                <a:spcPts val="600"/>
              </a:spcBef>
              <a:buClrTx/>
              <a:buFont typeface="Arial"/>
              <a:buChar char="•"/>
            </a:pPr>
            <a:r>
              <a:rPr lang="pt-BR" sz="1800" dirty="0" smtClean="0">
                <a:solidFill>
                  <a:schemeClr val="bg1"/>
                </a:solidFill>
              </a:rPr>
              <a:t>Update </a:t>
            </a:r>
            <a:r>
              <a:rPr lang="pt-BR" sz="1800" dirty="0">
                <a:solidFill>
                  <a:schemeClr val="bg1"/>
                </a:solidFill>
              </a:rPr>
              <a:t>= delete + </a:t>
            </a:r>
            <a:r>
              <a:rPr lang="pt-BR" sz="1800" dirty="0" err="1">
                <a:solidFill>
                  <a:schemeClr val="bg1"/>
                </a:solidFill>
              </a:rPr>
              <a:t>insert</a:t>
            </a:r>
            <a:endParaRPr lang="pt-BR" sz="1800" dirty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endParaRPr lang="pt-BR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1800" dirty="0" smtClean="0"/>
              <a:t>Árvores </a:t>
            </a:r>
            <a:r>
              <a:rPr lang="pt-BR" sz="1800" dirty="0" err="1" smtClean="0"/>
              <a:t>B</a:t>
            </a:r>
            <a:r>
              <a:rPr lang="pt-BR" sz="1800" dirty="0" smtClean="0"/>
              <a:t>*</a:t>
            </a:r>
          </a:p>
          <a:p>
            <a:pPr lvl="1">
              <a:buClrTx/>
              <a:buFont typeface="Arial"/>
              <a:buChar char="•"/>
            </a:pPr>
            <a:r>
              <a:rPr lang="pt-BR" sz="1400" dirty="0" smtClean="0">
                <a:solidFill>
                  <a:schemeClr val="bg1"/>
                </a:solidFill>
              </a:rPr>
              <a:t>As </a:t>
            </a:r>
            <a:r>
              <a:rPr lang="pt-BR" sz="1400" dirty="0">
                <a:solidFill>
                  <a:schemeClr val="bg1"/>
                </a:solidFill>
              </a:rPr>
              <a:t>chaves </a:t>
            </a:r>
            <a:r>
              <a:rPr lang="pt-BR" sz="1400" dirty="0" smtClean="0">
                <a:solidFill>
                  <a:schemeClr val="bg1"/>
                </a:solidFill>
              </a:rPr>
              <a:t>estão armazenadas nos nós internos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smtClean="0">
                <a:solidFill>
                  <a:schemeClr val="bg1"/>
                </a:solidFill>
              </a:rPr>
              <a:t>folhas </a:t>
            </a:r>
            <a:r>
              <a:rPr lang="pt-BR" sz="1400" dirty="0">
                <a:solidFill>
                  <a:schemeClr val="bg1"/>
                </a:solidFill>
              </a:rPr>
              <a:t>e </a:t>
            </a:r>
            <a:r>
              <a:rPr lang="pt-BR" sz="1400" dirty="0" smtClean="0">
                <a:solidFill>
                  <a:schemeClr val="bg1"/>
                </a:solidFill>
              </a:rPr>
              <a:t>raiz (como em árvores </a:t>
            </a:r>
            <a:r>
              <a:rPr lang="pt-BR" sz="1400" dirty="0" err="1" smtClean="0">
                <a:solidFill>
                  <a:schemeClr val="bg1"/>
                </a:solidFill>
              </a:rPr>
              <a:t>B</a:t>
            </a:r>
            <a:r>
              <a:rPr lang="pt-BR" sz="1400" dirty="0" smtClean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  <a:p>
            <a:pPr lvl="1">
              <a:buClrTx/>
              <a:buFont typeface="Arial"/>
              <a:buChar char="•"/>
            </a:pPr>
            <a:r>
              <a:rPr lang="pt-BR" sz="1400" dirty="0" smtClean="0">
                <a:solidFill>
                  <a:schemeClr val="bg1"/>
                </a:solidFill>
              </a:rPr>
              <a:t>Utilizam uma técnica de redistribuição </a:t>
            </a:r>
            <a:r>
              <a:rPr lang="pt-BR" sz="1400" dirty="0">
                <a:solidFill>
                  <a:schemeClr val="bg1"/>
                </a:solidFill>
              </a:rPr>
              <a:t>de </a:t>
            </a:r>
            <a:r>
              <a:rPr lang="pt-BR" sz="1400" dirty="0" smtClean="0">
                <a:solidFill>
                  <a:schemeClr val="bg1"/>
                </a:solidFill>
              </a:rPr>
              <a:t>chaves, chamada </a:t>
            </a:r>
            <a:r>
              <a:rPr lang="pt-BR" sz="1400" dirty="0">
                <a:solidFill>
                  <a:schemeClr val="bg1"/>
                </a:solidFill>
              </a:rPr>
              <a:t>de </a:t>
            </a:r>
            <a:r>
              <a:rPr lang="pt-BR" sz="1400" i="1" dirty="0" err="1" smtClean="0">
                <a:solidFill>
                  <a:schemeClr val="bg1"/>
                </a:solidFill>
              </a:rPr>
              <a:t>two</a:t>
            </a:r>
            <a:r>
              <a:rPr lang="pt-BR" sz="1400" i="1" dirty="0" err="1">
                <a:solidFill>
                  <a:schemeClr val="bg1"/>
                </a:solidFill>
              </a:rPr>
              <a:t>-to-three</a:t>
            </a:r>
            <a:r>
              <a:rPr lang="pt-BR" sz="1400" i="1" dirty="0">
                <a:solidFill>
                  <a:schemeClr val="bg1"/>
                </a:solidFill>
              </a:rPr>
              <a:t> </a:t>
            </a:r>
            <a:r>
              <a:rPr lang="pt-BR" sz="1400" i="1" dirty="0" err="1" smtClean="0">
                <a:solidFill>
                  <a:schemeClr val="bg1"/>
                </a:solidFill>
              </a:rPr>
              <a:t>split</a:t>
            </a:r>
            <a:endParaRPr lang="pt-BR" sz="1400" i="1" dirty="0" smtClean="0">
              <a:solidFill>
                <a:schemeClr val="bg1"/>
              </a:solidFill>
            </a:endParaRPr>
          </a:p>
          <a:p>
            <a:pPr lvl="1">
              <a:buClrTx/>
              <a:buFont typeface="Arial"/>
              <a:buChar char="•"/>
            </a:pPr>
            <a:r>
              <a:rPr lang="pt-BR" sz="1400" dirty="0" smtClean="0">
                <a:solidFill>
                  <a:schemeClr val="bg1"/>
                </a:solidFill>
              </a:rPr>
              <a:t>A </a:t>
            </a:r>
            <a:r>
              <a:rPr lang="pt-BR" sz="1400" dirty="0">
                <a:solidFill>
                  <a:schemeClr val="bg1"/>
                </a:solidFill>
              </a:rPr>
              <a:t>operação de </a:t>
            </a:r>
            <a:r>
              <a:rPr lang="pt-BR" sz="1400" i="1" dirty="0" err="1">
                <a:solidFill>
                  <a:schemeClr val="bg1"/>
                </a:solidFill>
              </a:rPr>
              <a:t>split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smtClean="0">
                <a:solidFill>
                  <a:schemeClr val="bg1"/>
                </a:solidFill>
              </a:rPr>
              <a:t>é adiada </a:t>
            </a:r>
            <a:r>
              <a:rPr lang="pt-BR" sz="1400" dirty="0">
                <a:solidFill>
                  <a:schemeClr val="bg1"/>
                </a:solidFill>
              </a:rPr>
              <a:t>até que </a:t>
            </a:r>
            <a:r>
              <a:rPr lang="pt-BR" sz="1400" dirty="0" smtClean="0">
                <a:solidFill>
                  <a:schemeClr val="bg1"/>
                </a:solidFill>
              </a:rPr>
              <a:t>dois nós irmãos </a:t>
            </a:r>
            <a:r>
              <a:rPr lang="pt-BR" sz="1400" dirty="0">
                <a:solidFill>
                  <a:schemeClr val="bg1"/>
                </a:solidFill>
              </a:rPr>
              <a:t>estejam completamente </a:t>
            </a:r>
            <a:r>
              <a:rPr lang="pt-BR" sz="1400" dirty="0" smtClean="0">
                <a:solidFill>
                  <a:schemeClr val="bg1"/>
                </a:solidFill>
              </a:rPr>
              <a:t>cheios; quando isto corre, </a:t>
            </a:r>
            <a:r>
              <a:rPr lang="pt-BR" sz="1400" dirty="0">
                <a:solidFill>
                  <a:schemeClr val="bg1"/>
                </a:solidFill>
              </a:rPr>
              <a:t>o conteúdo </a:t>
            </a:r>
            <a:r>
              <a:rPr lang="pt-BR" sz="1400" dirty="0" smtClean="0">
                <a:solidFill>
                  <a:schemeClr val="bg1"/>
                </a:solidFill>
              </a:rPr>
              <a:t>dos nós irmãos </a:t>
            </a:r>
            <a:r>
              <a:rPr lang="pt-BR" sz="1400" dirty="0">
                <a:solidFill>
                  <a:schemeClr val="bg1"/>
                </a:solidFill>
              </a:rPr>
              <a:t>é </a:t>
            </a:r>
            <a:r>
              <a:rPr lang="pt-BR" sz="1400" dirty="0" smtClean="0">
                <a:solidFill>
                  <a:schemeClr val="bg1"/>
                </a:solidFill>
              </a:rPr>
              <a:t>redistribuído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17/10/21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 descr="Screen Shot 2013-05-14 at 23.1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895600"/>
            <a:ext cx="4826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pt-BR" dirty="0" smtClean="0"/>
              <a:t>Árvores </a:t>
            </a:r>
            <a:r>
              <a:rPr lang="pt-BR" dirty="0" err="1" smtClean="0"/>
              <a:t>B</a:t>
            </a:r>
            <a:r>
              <a:rPr lang="pt-BR" dirty="0" smtClean="0"/>
              <a:t> em Oracle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r>
              <a:rPr lang="pt-BR" sz="2400" dirty="0" smtClean="0">
                <a:solidFill>
                  <a:schemeClr val="bg1"/>
                </a:solidFill>
              </a:rPr>
              <a:t>Uma árvore </a:t>
            </a:r>
            <a:r>
              <a:rPr lang="pt-BR" sz="2400" dirty="0" err="1" smtClean="0">
                <a:solidFill>
                  <a:schemeClr val="bg1"/>
                </a:solidFill>
              </a:rPr>
              <a:t>B</a:t>
            </a:r>
            <a:r>
              <a:rPr lang="pt-BR" sz="2400" dirty="0" smtClean="0">
                <a:solidFill>
                  <a:schemeClr val="bg1"/>
                </a:solidFill>
              </a:rPr>
              <a:t>* de ordem </a:t>
            </a:r>
            <a:r>
              <a:rPr lang="pt-BR" sz="2400" i="1" dirty="0" smtClean="0">
                <a:solidFill>
                  <a:schemeClr val="bg1"/>
                </a:solidFill>
              </a:rPr>
              <a:t>m</a:t>
            </a:r>
            <a:r>
              <a:rPr lang="pt-BR" sz="2400" dirty="0" smtClean="0">
                <a:solidFill>
                  <a:schemeClr val="bg1"/>
                </a:solidFill>
              </a:rPr>
              <a:t> apresenta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as seguintes propriedades:</a:t>
            </a:r>
          </a:p>
          <a:p>
            <a:pPr lvl="1">
              <a:buClrTx/>
              <a:buFont typeface="Arial"/>
              <a:buChar char="•"/>
            </a:pPr>
            <a:r>
              <a:rPr lang="pt-BR" sz="1800" dirty="0" smtClean="0">
                <a:solidFill>
                  <a:srgbClr val="000000"/>
                </a:solidFill>
              </a:rPr>
              <a:t>Cada nó possui no máximo </a:t>
            </a:r>
            <a:r>
              <a:rPr lang="pt-BR" sz="1800" i="1" dirty="0" smtClean="0">
                <a:solidFill>
                  <a:srgbClr val="000000"/>
                </a:solidFill>
              </a:rPr>
              <a:t>m</a:t>
            </a:r>
            <a:r>
              <a:rPr lang="pt-BR" sz="1800" dirty="0" smtClean="0">
                <a:solidFill>
                  <a:srgbClr val="000000"/>
                </a:solidFill>
              </a:rPr>
              <a:t> filhos</a:t>
            </a:r>
          </a:p>
          <a:p>
            <a:pPr lvl="1">
              <a:buClrTx/>
              <a:buFont typeface="Arial"/>
              <a:buChar char="•"/>
            </a:pPr>
            <a:r>
              <a:rPr lang="pt-BR" sz="1800" dirty="0" smtClean="0">
                <a:solidFill>
                  <a:srgbClr val="000000"/>
                </a:solidFill>
              </a:rPr>
              <a:t>Uma folha contém no mínimo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⌊</a:t>
            </a:r>
            <a:r>
              <a:rPr lang="pt-BR" sz="1800" dirty="0" smtClean="0">
                <a:solidFill>
                  <a:srgbClr val="000000"/>
                </a:solidFill>
              </a:rPr>
              <a:t>(2</a:t>
            </a:r>
            <a:r>
              <a:rPr lang="pt-BR" sz="1800" i="1" dirty="0" smtClean="0">
                <a:solidFill>
                  <a:srgbClr val="000000"/>
                </a:solidFill>
              </a:rPr>
              <a:t>m</a:t>
            </a:r>
            <a:r>
              <a:rPr lang="pt-BR" sz="1800" dirty="0" smtClean="0">
                <a:solidFill>
                  <a:srgbClr val="000000"/>
                </a:solidFill>
              </a:rPr>
              <a:t>-1)/3</a:t>
            </a:r>
            <a:r>
              <a:rPr lang="pt-BR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⌋</a:t>
            </a:r>
            <a:r>
              <a:rPr lang="pt-BR" sz="1800" dirty="0" smtClean="0">
                <a:solidFill>
                  <a:srgbClr val="000000"/>
                </a:solidFill>
              </a:rPr>
              <a:t> chaves e </a:t>
            </a:r>
            <a:br>
              <a:rPr lang="pt-BR" sz="1800" dirty="0" smtClean="0">
                <a:solidFill>
                  <a:srgbClr val="000000"/>
                </a:solidFill>
              </a:rPr>
            </a:br>
            <a:r>
              <a:rPr lang="pt-BR" sz="1800" dirty="0" smtClean="0">
                <a:solidFill>
                  <a:srgbClr val="000000"/>
                </a:solidFill>
              </a:rPr>
              <a:t>no máximo </a:t>
            </a:r>
            <a:r>
              <a:rPr lang="pt-BR" sz="1800" i="1" dirty="0" smtClean="0">
                <a:solidFill>
                  <a:srgbClr val="000000"/>
                </a:solidFill>
              </a:rPr>
              <a:t>m</a:t>
            </a:r>
            <a:r>
              <a:rPr lang="pt-BR" sz="1800" dirty="0" smtClean="0">
                <a:solidFill>
                  <a:srgbClr val="000000"/>
                </a:solidFill>
              </a:rPr>
              <a:t>-1</a:t>
            </a:r>
          </a:p>
          <a:p>
            <a:pPr lvl="1">
              <a:buClrTx/>
              <a:buFont typeface="Arial"/>
              <a:buChar char="•"/>
            </a:pPr>
            <a:r>
              <a:rPr lang="pt-BR" sz="1800" dirty="0" smtClean="0">
                <a:solidFill>
                  <a:srgbClr val="000000"/>
                </a:solidFill>
              </a:rPr>
              <a:t>Todas as folhas estão no mesmo nível</a:t>
            </a:r>
          </a:p>
          <a:p>
            <a:pPr lvl="1">
              <a:buClrTx/>
              <a:buFont typeface="Arial"/>
              <a:buChar char="•"/>
            </a:pPr>
            <a:r>
              <a:rPr lang="pt-BR" sz="1800" dirty="0" smtClean="0">
                <a:solidFill>
                  <a:srgbClr val="000000"/>
                </a:solidFill>
              </a:rPr>
              <a:t>Todo nó, exceto a raiz e as folhas, possuem </a:t>
            </a:r>
            <a:br>
              <a:rPr lang="pt-BR" sz="1800" dirty="0" smtClean="0">
                <a:solidFill>
                  <a:srgbClr val="000000"/>
                </a:solidFill>
              </a:rPr>
            </a:br>
            <a:r>
              <a:rPr lang="pt-BR" sz="1800" dirty="0" smtClean="0">
                <a:solidFill>
                  <a:srgbClr val="000000"/>
                </a:solidFill>
              </a:rPr>
              <a:t>no máximo (2</a:t>
            </a:r>
            <a:r>
              <a:rPr lang="pt-BR" sz="1800" i="1" dirty="0" smtClean="0">
                <a:solidFill>
                  <a:srgbClr val="000000"/>
                </a:solidFill>
              </a:rPr>
              <a:t>m</a:t>
            </a:r>
            <a:r>
              <a:rPr lang="pt-BR" sz="1800" dirty="0" smtClean="0">
                <a:solidFill>
                  <a:srgbClr val="000000"/>
                </a:solidFill>
              </a:rPr>
              <a:t>-1)/3 descendentes</a:t>
            </a:r>
          </a:p>
          <a:p>
            <a:pPr lvl="1">
              <a:buClrTx/>
              <a:buFont typeface="Arial"/>
              <a:buChar char="•"/>
            </a:pPr>
            <a:r>
              <a:rPr lang="pt-BR" sz="1800" dirty="0" smtClean="0">
                <a:solidFill>
                  <a:srgbClr val="000000"/>
                </a:solidFill>
              </a:rPr>
              <a:t>Um nó interno com </a:t>
            </a:r>
            <a:r>
              <a:rPr lang="pt-BR" sz="1800" i="1" dirty="0" err="1" smtClean="0">
                <a:solidFill>
                  <a:srgbClr val="000000"/>
                </a:solidFill>
              </a:rPr>
              <a:t>k</a:t>
            </a:r>
            <a:r>
              <a:rPr lang="pt-BR" sz="1800" dirty="0" smtClean="0">
                <a:solidFill>
                  <a:srgbClr val="000000"/>
                </a:solidFill>
              </a:rPr>
              <a:t> filhos possui </a:t>
            </a:r>
            <a:r>
              <a:rPr lang="pt-BR" sz="1800" i="1" dirty="0" smtClean="0">
                <a:solidFill>
                  <a:srgbClr val="000000"/>
                </a:solidFill>
              </a:rPr>
              <a:t>k</a:t>
            </a:r>
            <a:r>
              <a:rPr lang="pt-BR" sz="1800" dirty="0" smtClean="0">
                <a:solidFill>
                  <a:srgbClr val="000000"/>
                </a:solidFill>
              </a:rPr>
              <a:t>-1 chaves</a:t>
            </a:r>
          </a:p>
          <a:p>
            <a:pPr lvl="2"/>
            <a:endParaRPr lang="pt-BR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17/10/21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9FF-9F85-473E-B96F-1B9DFCA2EA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 01">
  <a:themeElements>
    <a:clrScheme name="SimTeste">
      <a:dk1>
        <a:srgbClr val="FFFFFF"/>
      </a:dk1>
      <a:lt1>
        <a:srgbClr val="000000"/>
      </a:lt1>
      <a:dk2>
        <a:srgbClr val="FFF8E6"/>
      </a:dk2>
      <a:lt2>
        <a:srgbClr val="7F7F7F"/>
      </a:lt2>
      <a:accent1>
        <a:srgbClr val="FF6D0B"/>
      </a:accent1>
      <a:accent2>
        <a:srgbClr val="70CAED"/>
      </a:accent2>
      <a:accent3>
        <a:srgbClr val="ED95A2"/>
      </a:accent3>
      <a:accent4>
        <a:srgbClr val="A3D1A4"/>
      </a:accent4>
      <a:accent5>
        <a:srgbClr val="FFDC85"/>
      </a:accent5>
      <a:accent6>
        <a:srgbClr val="CE0000"/>
      </a:accent6>
      <a:hlink>
        <a:srgbClr val="FFA365"/>
      </a:hlink>
      <a:folHlink>
        <a:srgbClr val="AB73D5"/>
      </a:folHlink>
    </a:clrScheme>
    <a:fontScheme name="Lucida_San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>
          <a:prstDash val="solid"/>
        </a:ln>
      </a:spPr>
      <a:bodyPr wrap="square" rtlCol="0" anchor="t">
        <a:noAutofit/>
      </a:bodyPr>
      <a:lstStyle>
        <a:defPPr algn="ctr">
          <a:defRPr sz="1200" dirty="0" err="1" smtClean="0">
            <a:solidFill>
              <a:schemeClr val="bg1"/>
            </a:solidFill>
            <a:sym typeface="Symbol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 bwMode="auto">
        <a:noFill/>
        <a:ln>
          <a:noFill/>
          <a:headEnd/>
          <a:tailEnd/>
        </a:ln>
      </a:spPr>
      <a:bodyPr wrap="square" rtlCol="0" anchor="ctr">
        <a:noAutofit/>
      </a:bodyPr>
      <a:lstStyle>
        <a:defPPr algn="ctr">
          <a:defRPr sz="140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1_Sim 01">
  <a:themeElements>
    <a:clrScheme name="SimTeste">
      <a:dk1>
        <a:srgbClr val="FFFFFF"/>
      </a:dk1>
      <a:lt1>
        <a:srgbClr val="000000"/>
      </a:lt1>
      <a:dk2>
        <a:srgbClr val="FFF8E6"/>
      </a:dk2>
      <a:lt2>
        <a:srgbClr val="7F7F7F"/>
      </a:lt2>
      <a:accent1>
        <a:srgbClr val="FF6D0B"/>
      </a:accent1>
      <a:accent2>
        <a:srgbClr val="70CAED"/>
      </a:accent2>
      <a:accent3>
        <a:srgbClr val="ED95A2"/>
      </a:accent3>
      <a:accent4>
        <a:srgbClr val="A3D1A4"/>
      </a:accent4>
      <a:accent5>
        <a:srgbClr val="FFDC85"/>
      </a:accent5>
      <a:accent6>
        <a:srgbClr val="CE0000"/>
      </a:accent6>
      <a:hlink>
        <a:srgbClr val="FFA365"/>
      </a:hlink>
      <a:folHlink>
        <a:srgbClr val="AB73D5"/>
      </a:folHlink>
    </a:clrScheme>
    <a:fontScheme name="Lucida_San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>
          <a:prstDash val="solid"/>
        </a:ln>
      </a:spPr>
      <a:bodyPr wrap="square" rtlCol="0" anchor="t">
        <a:noAutofit/>
      </a:bodyPr>
      <a:lstStyle>
        <a:defPPr algn="ctr">
          <a:defRPr sz="1200" dirty="0" err="1" smtClean="0">
            <a:solidFill>
              <a:schemeClr val="bg1"/>
            </a:solidFill>
            <a:sym typeface="Symbol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 bwMode="auto">
        <a:noFill/>
        <a:ln>
          <a:noFill/>
          <a:headEnd/>
          <a:tailEnd/>
        </a:ln>
      </a:spPr>
      <a:bodyPr wrap="square" rtlCol="0" anchor="ctr">
        <a:noAutofit/>
      </a:bodyPr>
      <a:lstStyle>
        <a:defPPr algn="ctr">
          <a:defRPr sz="140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2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3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4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aula_bg_white</Template>
  <TotalTime>9776</TotalTime>
  <Words>934</Words>
  <Application>Microsoft Macintosh PowerPoint</Application>
  <PresentationFormat>On-screen Show (4:3)</PresentationFormat>
  <Paragraphs>162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Sim 01</vt:lpstr>
      <vt:lpstr>1_Sim 01</vt:lpstr>
      <vt:lpstr>INF 1010 Estruturas de Dados Avançadas</vt:lpstr>
      <vt:lpstr>Armazenamento no Oracle</vt:lpstr>
      <vt:lpstr>Armazenamento no Oracle</vt:lpstr>
      <vt:lpstr>Armazenamento no Oracle</vt:lpstr>
      <vt:lpstr>Armazenamento no Oracle</vt:lpstr>
      <vt:lpstr>Armazenamento no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Árvores B em Oracle</vt:lpstr>
      <vt:lpstr>Resumo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Simone DJ Barbosa</dc:creator>
  <cp:lastModifiedBy>Marco Antonio Casanova</cp:lastModifiedBy>
  <cp:revision>916</cp:revision>
  <dcterms:created xsi:type="dcterms:W3CDTF">2008-08-05T09:50:05Z</dcterms:created>
  <dcterms:modified xsi:type="dcterms:W3CDTF">2013-05-15T16:22:29Z</dcterms:modified>
</cp:coreProperties>
</file>