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7" r:id="rId6"/>
    <p:sldId id="260" r:id="rId7"/>
    <p:sldId id="259" r:id="rId8"/>
    <p:sldId id="261" r:id="rId9"/>
    <p:sldId id="262" r:id="rId10"/>
    <p:sldId id="263" r:id="rId11"/>
    <p:sldId id="264" r:id="rId12"/>
    <p:sldId id="273" r:id="rId13"/>
    <p:sldId id="274" r:id="rId14"/>
    <p:sldId id="275" r:id="rId15"/>
    <p:sldId id="276" r:id="rId16"/>
    <p:sldId id="277" r:id="rId17"/>
    <p:sldId id="278" r:id="rId18"/>
    <p:sldId id="266" r:id="rId19"/>
    <p:sldId id="265" r:id="rId20"/>
    <p:sldId id="267" r:id="rId21"/>
    <p:sldId id="268" r:id="rId22"/>
    <p:sldId id="269" r:id="rId23"/>
    <p:sldId id="270" r:id="rId24"/>
    <p:sldId id="271" r:id="rId25"/>
    <p:sldId id="272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EADAA-74B0-413B-8CBA-106CAB434B12}" v="245" dt="2024-02-11T16:27:21.962"/>
    <p1510:client id="{56B16EBF-BB43-4214-9F76-391999B4089E}" v="1123" dt="2024-02-11T11:23:11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EB906-9C97-4C24-B373-1640CD69BF5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6D7BE0-B0D0-449F-8EA6-A39B778C775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b="1"/>
            <a:t>EC2</a:t>
          </a:r>
          <a:endParaRPr lang="es-ES"/>
        </a:p>
        <a:p>
          <a:r>
            <a:rPr lang="es-ES"/>
            <a:t>t4g.medium </a:t>
          </a:r>
        </a:p>
        <a:p>
          <a:r>
            <a:rPr lang="es-ES"/>
            <a:t>44,09€</a:t>
          </a:r>
          <a:endParaRPr lang="en-US"/>
        </a:p>
      </dgm:t>
    </dgm:pt>
    <dgm:pt modelId="{47E3B93F-496C-4845-85C4-745D83F14275}" type="parTrans" cxnId="{D2A2C37A-2A04-4002-9169-D8DD0BB85D27}">
      <dgm:prSet/>
      <dgm:spPr/>
      <dgm:t>
        <a:bodyPr/>
        <a:lstStyle/>
        <a:p>
          <a:endParaRPr lang="en-US"/>
        </a:p>
      </dgm:t>
    </dgm:pt>
    <dgm:pt modelId="{97125C41-0F92-49D5-9D0A-CC791EFCFB13}" type="sibTrans" cxnId="{D2A2C37A-2A04-4002-9169-D8DD0BB85D27}">
      <dgm:prSet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7C521A88-B0B7-40FE-B95F-193A051467D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b="1"/>
            <a:t>RDS</a:t>
          </a:r>
        </a:p>
        <a:p>
          <a:r>
            <a:rPr lang="es-ES"/>
            <a:t>db.t4g.medium 109,79€</a:t>
          </a:r>
          <a:endParaRPr lang="en-US"/>
        </a:p>
      </dgm:t>
    </dgm:pt>
    <dgm:pt modelId="{AD165914-AE2E-467A-888F-545E975CD3F1}" type="parTrans" cxnId="{D4D9CA42-461B-4AC5-82BF-B7B666175F3C}">
      <dgm:prSet/>
      <dgm:spPr/>
      <dgm:t>
        <a:bodyPr/>
        <a:lstStyle/>
        <a:p>
          <a:endParaRPr lang="en-US"/>
        </a:p>
      </dgm:t>
    </dgm:pt>
    <dgm:pt modelId="{9B1EA0EE-2345-46D9-B3F6-FDCE3108360B}" type="sibTrans" cxnId="{D4D9CA42-461B-4AC5-82BF-B7B666175F3C}">
      <dgm:prSet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98968F47-7B4B-433C-AF2F-3C5B640B874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b="1"/>
            <a:t>DocumentDb </a:t>
          </a:r>
        </a:p>
        <a:p>
          <a:r>
            <a:rPr lang="es-ES"/>
            <a:t>db.t4g.médium </a:t>
          </a:r>
        </a:p>
        <a:p>
          <a:r>
            <a:rPr lang="es-ES"/>
            <a:t>109,79€</a:t>
          </a:r>
          <a:endParaRPr lang="en-US"/>
        </a:p>
      </dgm:t>
    </dgm:pt>
    <dgm:pt modelId="{850C8C22-DF54-4839-B6E1-30881ED6165E}" type="parTrans" cxnId="{DD18879D-6E3A-4463-82F9-91615E56BFA4}">
      <dgm:prSet/>
      <dgm:spPr/>
      <dgm:t>
        <a:bodyPr/>
        <a:lstStyle/>
        <a:p>
          <a:endParaRPr lang="en-US"/>
        </a:p>
      </dgm:t>
    </dgm:pt>
    <dgm:pt modelId="{8C0E2DC3-F7D0-4B73-8050-DF54667B7323}" type="sibTrans" cxnId="{DD18879D-6E3A-4463-82F9-91615E56BFA4}">
      <dgm:prSet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EE881E00-CC5C-4441-A71A-BAB7EF10016E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b="1"/>
            <a:t>ELB</a:t>
          </a:r>
        </a:p>
        <a:p>
          <a:r>
            <a:rPr lang="es-ES"/>
            <a:t>47,60€</a:t>
          </a:r>
          <a:endParaRPr lang="en-US"/>
        </a:p>
      </dgm:t>
    </dgm:pt>
    <dgm:pt modelId="{8856328D-1360-4E2F-8FFB-2725BD71A8C5}" type="parTrans" cxnId="{87B41742-D1E0-4A5E-B5B6-017760A0A733}">
      <dgm:prSet/>
      <dgm:spPr/>
      <dgm:t>
        <a:bodyPr/>
        <a:lstStyle/>
        <a:p>
          <a:endParaRPr lang="en-US"/>
        </a:p>
      </dgm:t>
    </dgm:pt>
    <dgm:pt modelId="{C7A11035-C7BA-4AD8-ABB2-4328FD726B61}" type="sibTrans" cxnId="{87B41742-D1E0-4A5E-B5B6-017760A0A733}">
      <dgm:prSet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70CA945F-05D8-48B3-B71E-F2365DD6BC2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b="1"/>
            <a:t>S3</a:t>
          </a:r>
        </a:p>
        <a:p>
          <a:r>
            <a:rPr lang="es-ES"/>
            <a:t>11,51€</a:t>
          </a:r>
          <a:endParaRPr lang="en-US"/>
        </a:p>
      </dgm:t>
    </dgm:pt>
    <dgm:pt modelId="{5765E6A6-B2D4-473C-803F-D99884748E6A}" type="parTrans" cxnId="{86B70649-34FB-4860-8169-E06B69C93C4F}">
      <dgm:prSet/>
      <dgm:spPr/>
      <dgm:t>
        <a:bodyPr/>
        <a:lstStyle/>
        <a:p>
          <a:endParaRPr lang="en-US"/>
        </a:p>
      </dgm:t>
    </dgm:pt>
    <dgm:pt modelId="{E71FA6E2-6491-452A-A148-311A88819B8C}" type="sibTrans" cxnId="{86B70649-34FB-4860-8169-E06B69C93C4F}">
      <dgm:prSet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51360599-E3C1-4620-BB52-369DE6B7461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b="1"/>
            <a:t>Total </a:t>
          </a:r>
        </a:p>
        <a:p>
          <a:r>
            <a:rPr lang="es-ES" b="0"/>
            <a:t>296,33€</a:t>
          </a:r>
          <a:endParaRPr lang="en-US" b="0"/>
        </a:p>
      </dgm:t>
    </dgm:pt>
    <dgm:pt modelId="{771A0BBD-76B2-453F-8307-6E540AEBD8E1}" type="parTrans" cxnId="{A8D100C0-F709-4031-BEE5-3F6C3C74DFFD}">
      <dgm:prSet/>
      <dgm:spPr/>
      <dgm:t>
        <a:bodyPr/>
        <a:lstStyle/>
        <a:p>
          <a:endParaRPr lang="en-US"/>
        </a:p>
      </dgm:t>
    </dgm:pt>
    <dgm:pt modelId="{D02B06F2-CE7C-48C2-9D55-2F90137ED106}" type="sibTrans" cxnId="{A8D100C0-F709-4031-BEE5-3F6C3C74DFFD}">
      <dgm:prSet/>
      <dgm:spPr/>
      <dgm:t>
        <a:bodyPr/>
        <a:lstStyle/>
        <a:p>
          <a:endParaRPr lang="en-US"/>
        </a:p>
      </dgm:t>
    </dgm:pt>
    <dgm:pt modelId="{9CB160E1-EA42-484A-A75F-FA1667FF2CD3}" type="pres">
      <dgm:prSet presAssocID="{5EDEB906-9C97-4C24-B373-1640CD69BF58}" presName="diagram" presStyleCnt="0">
        <dgm:presLayoutVars>
          <dgm:dir/>
          <dgm:resizeHandles val="exact"/>
        </dgm:presLayoutVars>
      </dgm:prSet>
      <dgm:spPr/>
    </dgm:pt>
    <dgm:pt modelId="{C0D292BF-D414-4EAC-A9A7-CF63E549C56E}" type="pres">
      <dgm:prSet presAssocID="{AC6D7BE0-B0D0-449F-8EA6-A39B778C775A}" presName="node" presStyleLbl="node1" presStyleIdx="0" presStyleCnt="6">
        <dgm:presLayoutVars>
          <dgm:bulletEnabled val="1"/>
        </dgm:presLayoutVars>
      </dgm:prSet>
      <dgm:spPr/>
    </dgm:pt>
    <dgm:pt modelId="{9E7D8E8A-A66A-4ACF-9A2D-F6AA0957F521}" type="pres">
      <dgm:prSet presAssocID="{97125C41-0F92-49D5-9D0A-CC791EFCFB13}" presName="sibTrans" presStyleLbl="sibTrans2D1" presStyleIdx="0" presStyleCnt="5" custScaleY="47964"/>
      <dgm:spPr/>
    </dgm:pt>
    <dgm:pt modelId="{469CDF42-7B47-4902-9EC8-C970556F1B6B}" type="pres">
      <dgm:prSet presAssocID="{97125C41-0F92-49D5-9D0A-CC791EFCFB13}" presName="connectorText" presStyleLbl="sibTrans2D1" presStyleIdx="0" presStyleCnt="5"/>
      <dgm:spPr/>
    </dgm:pt>
    <dgm:pt modelId="{3E5E9B9E-73F2-43D9-A2E5-5FD66A9E8751}" type="pres">
      <dgm:prSet presAssocID="{7C521A88-B0B7-40FE-B95F-193A051467D5}" presName="node" presStyleLbl="node1" presStyleIdx="1" presStyleCnt="6">
        <dgm:presLayoutVars>
          <dgm:bulletEnabled val="1"/>
        </dgm:presLayoutVars>
      </dgm:prSet>
      <dgm:spPr/>
    </dgm:pt>
    <dgm:pt modelId="{E26922C9-0570-49B1-8575-701E175529DA}" type="pres">
      <dgm:prSet presAssocID="{9B1EA0EE-2345-46D9-B3F6-FDCE3108360B}" presName="sibTrans" presStyleLbl="sibTrans2D1" presStyleIdx="1" presStyleCnt="5" custScaleY="47964"/>
      <dgm:spPr/>
    </dgm:pt>
    <dgm:pt modelId="{8CD362CC-6387-4139-AF37-AFA1232D6CE9}" type="pres">
      <dgm:prSet presAssocID="{9B1EA0EE-2345-46D9-B3F6-FDCE3108360B}" presName="connectorText" presStyleLbl="sibTrans2D1" presStyleIdx="1" presStyleCnt="5"/>
      <dgm:spPr/>
    </dgm:pt>
    <dgm:pt modelId="{03FB1645-A278-44CC-B219-51D041A35A10}" type="pres">
      <dgm:prSet presAssocID="{98968F47-7B4B-433C-AF2F-3C5B640B8749}" presName="node" presStyleLbl="node1" presStyleIdx="2" presStyleCnt="6">
        <dgm:presLayoutVars>
          <dgm:bulletEnabled val="1"/>
        </dgm:presLayoutVars>
      </dgm:prSet>
      <dgm:spPr/>
    </dgm:pt>
    <dgm:pt modelId="{C2AA9CC5-E9F0-4377-B02A-BF4141C9EB43}" type="pres">
      <dgm:prSet presAssocID="{8C0E2DC3-F7D0-4B73-8050-DF54667B7323}" presName="sibTrans" presStyleLbl="sibTrans2D1" presStyleIdx="2" presStyleCnt="5" custScaleY="47964"/>
      <dgm:spPr/>
    </dgm:pt>
    <dgm:pt modelId="{105632BC-AB7A-4256-9688-B05FF4D277F0}" type="pres">
      <dgm:prSet presAssocID="{8C0E2DC3-F7D0-4B73-8050-DF54667B7323}" presName="connectorText" presStyleLbl="sibTrans2D1" presStyleIdx="2" presStyleCnt="5"/>
      <dgm:spPr/>
    </dgm:pt>
    <dgm:pt modelId="{7DA2AA2E-DB0A-4FBA-B4AE-12083A3207F1}" type="pres">
      <dgm:prSet presAssocID="{EE881E00-CC5C-4441-A71A-BAB7EF10016E}" presName="node" presStyleLbl="node1" presStyleIdx="3" presStyleCnt="6">
        <dgm:presLayoutVars>
          <dgm:bulletEnabled val="1"/>
        </dgm:presLayoutVars>
      </dgm:prSet>
      <dgm:spPr/>
    </dgm:pt>
    <dgm:pt modelId="{6B14E1E6-3EBA-4A26-B74C-C0A767280187}" type="pres">
      <dgm:prSet presAssocID="{C7A11035-C7BA-4AD8-ABB2-4328FD726B61}" presName="sibTrans" presStyleLbl="sibTrans2D1" presStyleIdx="3" presStyleCnt="5" custScaleY="47964"/>
      <dgm:spPr/>
    </dgm:pt>
    <dgm:pt modelId="{76DDA81C-8C3B-4424-AEC1-8AE3875FAF88}" type="pres">
      <dgm:prSet presAssocID="{C7A11035-C7BA-4AD8-ABB2-4328FD726B61}" presName="connectorText" presStyleLbl="sibTrans2D1" presStyleIdx="3" presStyleCnt="5"/>
      <dgm:spPr/>
    </dgm:pt>
    <dgm:pt modelId="{F20B6E83-3461-4CF6-A2D9-5F28EABC7DBA}" type="pres">
      <dgm:prSet presAssocID="{70CA945F-05D8-48B3-B71E-F2365DD6BC25}" presName="node" presStyleLbl="node1" presStyleIdx="4" presStyleCnt="6">
        <dgm:presLayoutVars>
          <dgm:bulletEnabled val="1"/>
        </dgm:presLayoutVars>
      </dgm:prSet>
      <dgm:spPr/>
    </dgm:pt>
    <dgm:pt modelId="{625E7BE6-8E4C-4898-A13B-59349E177F3D}" type="pres">
      <dgm:prSet presAssocID="{E71FA6E2-6491-452A-A148-311A88819B8C}" presName="sibTrans" presStyleLbl="sibTrans2D1" presStyleIdx="4" presStyleCnt="5" custScaleY="47964"/>
      <dgm:spPr/>
    </dgm:pt>
    <dgm:pt modelId="{53F1F460-B36F-4056-B58C-6958C0859B7B}" type="pres">
      <dgm:prSet presAssocID="{E71FA6E2-6491-452A-A148-311A88819B8C}" presName="connectorText" presStyleLbl="sibTrans2D1" presStyleIdx="4" presStyleCnt="5"/>
      <dgm:spPr/>
    </dgm:pt>
    <dgm:pt modelId="{AEC9419F-7D84-4BEE-B053-BF7F2C8CEEA3}" type="pres">
      <dgm:prSet presAssocID="{51360599-E3C1-4620-BB52-369DE6B7461B}" presName="node" presStyleLbl="node1" presStyleIdx="5" presStyleCnt="6">
        <dgm:presLayoutVars>
          <dgm:bulletEnabled val="1"/>
        </dgm:presLayoutVars>
      </dgm:prSet>
      <dgm:spPr/>
    </dgm:pt>
  </dgm:ptLst>
  <dgm:cxnLst>
    <dgm:cxn modelId="{6E65C404-E535-484D-AF14-6A31EC352E6F}" type="presOf" srcId="{C7A11035-C7BA-4AD8-ABB2-4328FD726B61}" destId="{6B14E1E6-3EBA-4A26-B74C-C0A767280187}" srcOrd="0" destOrd="0" presId="urn:microsoft.com/office/officeart/2005/8/layout/process5"/>
    <dgm:cxn modelId="{66921322-27DC-4370-9781-4C2F7308DEC2}" type="presOf" srcId="{EE881E00-CC5C-4441-A71A-BAB7EF10016E}" destId="{7DA2AA2E-DB0A-4FBA-B4AE-12083A3207F1}" srcOrd="0" destOrd="0" presId="urn:microsoft.com/office/officeart/2005/8/layout/process5"/>
    <dgm:cxn modelId="{01D36B31-FD2B-49B2-A6AF-0025744434E6}" type="presOf" srcId="{97125C41-0F92-49D5-9D0A-CC791EFCFB13}" destId="{469CDF42-7B47-4902-9EC8-C970556F1B6B}" srcOrd="1" destOrd="0" presId="urn:microsoft.com/office/officeart/2005/8/layout/process5"/>
    <dgm:cxn modelId="{87B41742-D1E0-4A5E-B5B6-017760A0A733}" srcId="{5EDEB906-9C97-4C24-B373-1640CD69BF58}" destId="{EE881E00-CC5C-4441-A71A-BAB7EF10016E}" srcOrd="3" destOrd="0" parTransId="{8856328D-1360-4E2F-8FFB-2725BD71A8C5}" sibTransId="{C7A11035-C7BA-4AD8-ABB2-4328FD726B61}"/>
    <dgm:cxn modelId="{D4D9CA42-461B-4AC5-82BF-B7B666175F3C}" srcId="{5EDEB906-9C97-4C24-B373-1640CD69BF58}" destId="{7C521A88-B0B7-40FE-B95F-193A051467D5}" srcOrd="1" destOrd="0" parTransId="{AD165914-AE2E-467A-888F-545E975CD3F1}" sibTransId="{9B1EA0EE-2345-46D9-B3F6-FDCE3108360B}"/>
    <dgm:cxn modelId="{9C6D2848-0995-4546-B621-989C5001CEC3}" type="presOf" srcId="{9B1EA0EE-2345-46D9-B3F6-FDCE3108360B}" destId="{8CD362CC-6387-4139-AF37-AFA1232D6CE9}" srcOrd="1" destOrd="0" presId="urn:microsoft.com/office/officeart/2005/8/layout/process5"/>
    <dgm:cxn modelId="{86B70649-34FB-4860-8169-E06B69C93C4F}" srcId="{5EDEB906-9C97-4C24-B373-1640CD69BF58}" destId="{70CA945F-05D8-48B3-B71E-F2365DD6BC25}" srcOrd="4" destOrd="0" parTransId="{5765E6A6-B2D4-473C-803F-D99884748E6A}" sibTransId="{E71FA6E2-6491-452A-A148-311A88819B8C}"/>
    <dgm:cxn modelId="{12C3CB6D-854D-46A2-96BB-779CF4DEEDA4}" type="presOf" srcId="{8C0E2DC3-F7D0-4B73-8050-DF54667B7323}" destId="{C2AA9CC5-E9F0-4377-B02A-BF4141C9EB43}" srcOrd="0" destOrd="0" presId="urn:microsoft.com/office/officeart/2005/8/layout/process5"/>
    <dgm:cxn modelId="{D2A2C37A-2A04-4002-9169-D8DD0BB85D27}" srcId="{5EDEB906-9C97-4C24-B373-1640CD69BF58}" destId="{AC6D7BE0-B0D0-449F-8EA6-A39B778C775A}" srcOrd="0" destOrd="0" parTransId="{47E3B93F-496C-4845-85C4-745D83F14275}" sibTransId="{97125C41-0F92-49D5-9D0A-CC791EFCFB13}"/>
    <dgm:cxn modelId="{DD18879D-6E3A-4463-82F9-91615E56BFA4}" srcId="{5EDEB906-9C97-4C24-B373-1640CD69BF58}" destId="{98968F47-7B4B-433C-AF2F-3C5B640B8749}" srcOrd="2" destOrd="0" parTransId="{850C8C22-DF54-4839-B6E1-30881ED6165E}" sibTransId="{8C0E2DC3-F7D0-4B73-8050-DF54667B7323}"/>
    <dgm:cxn modelId="{E4B876A0-A80D-4823-BDCA-97C5261EBC89}" type="presOf" srcId="{5EDEB906-9C97-4C24-B373-1640CD69BF58}" destId="{9CB160E1-EA42-484A-A75F-FA1667FF2CD3}" srcOrd="0" destOrd="0" presId="urn:microsoft.com/office/officeart/2005/8/layout/process5"/>
    <dgm:cxn modelId="{126793A1-C25D-4AB5-AFED-A85E5A4DD164}" type="presOf" srcId="{70CA945F-05D8-48B3-B71E-F2365DD6BC25}" destId="{F20B6E83-3461-4CF6-A2D9-5F28EABC7DBA}" srcOrd="0" destOrd="0" presId="urn:microsoft.com/office/officeart/2005/8/layout/process5"/>
    <dgm:cxn modelId="{81DA07AF-F590-4D96-9AB2-98B96DFAD51C}" type="presOf" srcId="{98968F47-7B4B-433C-AF2F-3C5B640B8749}" destId="{03FB1645-A278-44CC-B219-51D041A35A10}" srcOrd="0" destOrd="0" presId="urn:microsoft.com/office/officeart/2005/8/layout/process5"/>
    <dgm:cxn modelId="{722ADCB2-A6F2-4192-8FB2-229484391F1E}" type="presOf" srcId="{7C521A88-B0B7-40FE-B95F-193A051467D5}" destId="{3E5E9B9E-73F2-43D9-A2E5-5FD66A9E8751}" srcOrd="0" destOrd="0" presId="urn:microsoft.com/office/officeart/2005/8/layout/process5"/>
    <dgm:cxn modelId="{75FAB1B6-2A3A-42B1-89CB-28AAB31BD7CF}" type="presOf" srcId="{C7A11035-C7BA-4AD8-ABB2-4328FD726B61}" destId="{76DDA81C-8C3B-4424-AEC1-8AE3875FAF88}" srcOrd="1" destOrd="0" presId="urn:microsoft.com/office/officeart/2005/8/layout/process5"/>
    <dgm:cxn modelId="{A8D100C0-F709-4031-BEE5-3F6C3C74DFFD}" srcId="{5EDEB906-9C97-4C24-B373-1640CD69BF58}" destId="{51360599-E3C1-4620-BB52-369DE6B7461B}" srcOrd="5" destOrd="0" parTransId="{771A0BBD-76B2-453F-8307-6E540AEBD8E1}" sibTransId="{D02B06F2-CE7C-48C2-9D55-2F90137ED106}"/>
    <dgm:cxn modelId="{5457B7C6-0D31-48C6-8883-2CDDDEF5BDA3}" type="presOf" srcId="{51360599-E3C1-4620-BB52-369DE6B7461B}" destId="{AEC9419F-7D84-4BEE-B053-BF7F2C8CEEA3}" srcOrd="0" destOrd="0" presId="urn:microsoft.com/office/officeart/2005/8/layout/process5"/>
    <dgm:cxn modelId="{B2226ED7-1A4F-46B5-9943-7337DD574C91}" type="presOf" srcId="{AC6D7BE0-B0D0-449F-8EA6-A39B778C775A}" destId="{C0D292BF-D414-4EAC-A9A7-CF63E549C56E}" srcOrd="0" destOrd="0" presId="urn:microsoft.com/office/officeart/2005/8/layout/process5"/>
    <dgm:cxn modelId="{0D9560E3-D6EE-4B1D-8975-63BD6BD32D66}" type="presOf" srcId="{E71FA6E2-6491-452A-A148-311A88819B8C}" destId="{53F1F460-B36F-4056-B58C-6958C0859B7B}" srcOrd="1" destOrd="0" presId="urn:microsoft.com/office/officeart/2005/8/layout/process5"/>
    <dgm:cxn modelId="{3D1B4BE8-1BC7-4469-B349-7D78FED14CAE}" type="presOf" srcId="{9B1EA0EE-2345-46D9-B3F6-FDCE3108360B}" destId="{E26922C9-0570-49B1-8575-701E175529DA}" srcOrd="0" destOrd="0" presId="urn:microsoft.com/office/officeart/2005/8/layout/process5"/>
    <dgm:cxn modelId="{E66361F6-CF5E-4AA1-86A4-D289E2ED9CF3}" type="presOf" srcId="{97125C41-0F92-49D5-9D0A-CC791EFCFB13}" destId="{9E7D8E8A-A66A-4ACF-9A2D-F6AA0957F521}" srcOrd="0" destOrd="0" presId="urn:microsoft.com/office/officeart/2005/8/layout/process5"/>
    <dgm:cxn modelId="{27AD2FF7-1A5D-4E1F-BA63-D609AFB3A14D}" type="presOf" srcId="{8C0E2DC3-F7D0-4B73-8050-DF54667B7323}" destId="{105632BC-AB7A-4256-9688-B05FF4D277F0}" srcOrd="1" destOrd="0" presId="urn:microsoft.com/office/officeart/2005/8/layout/process5"/>
    <dgm:cxn modelId="{76E971FB-1C12-4B9A-99D7-C57044E3B551}" type="presOf" srcId="{E71FA6E2-6491-452A-A148-311A88819B8C}" destId="{625E7BE6-8E4C-4898-A13B-59349E177F3D}" srcOrd="0" destOrd="0" presId="urn:microsoft.com/office/officeart/2005/8/layout/process5"/>
    <dgm:cxn modelId="{97A8410E-3AB3-4FDC-80D1-322177B98B50}" type="presParOf" srcId="{9CB160E1-EA42-484A-A75F-FA1667FF2CD3}" destId="{C0D292BF-D414-4EAC-A9A7-CF63E549C56E}" srcOrd="0" destOrd="0" presId="urn:microsoft.com/office/officeart/2005/8/layout/process5"/>
    <dgm:cxn modelId="{3FA7FBEE-9511-4453-90B2-3F85B9160521}" type="presParOf" srcId="{9CB160E1-EA42-484A-A75F-FA1667FF2CD3}" destId="{9E7D8E8A-A66A-4ACF-9A2D-F6AA0957F521}" srcOrd="1" destOrd="0" presId="urn:microsoft.com/office/officeart/2005/8/layout/process5"/>
    <dgm:cxn modelId="{0CCCE8A4-403C-4E1D-842E-1E20A1FD66CB}" type="presParOf" srcId="{9E7D8E8A-A66A-4ACF-9A2D-F6AA0957F521}" destId="{469CDF42-7B47-4902-9EC8-C970556F1B6B}" srcOrd="0" destOrd="0" presId="urn:microsoft.com/office/officeart/2005/8/layout/process5"/>
    <dgm:cxn modelId="{8D6C8676-85CD-489B-B8C7-ED2ECA053F17}" type="presParOf" srcId="{9CB160E1-EA42-484A-A75F-FA1667FF2CD3}" destId="{3E5E9B9E-73F2-43D9-A2E5-5FD66A9E8751}" srcOrd="2" destOrd="0" presId="urn:microsoft.com/office/officeart/2005/8/layout/process5"/>
    <dgm:cxn modelId="{4008407D-159D-421B-AD45-1DF7B65A3CE6}" type="presParOf" srcId="{9CB160E1-EA42-484A-A75F-FA1667FF2CD3}" destId="{E26922C9-0570-49B1-8575-701E175529DA}" srcOrd="3" destOrd="0" presId="urn:microsoft.com/office/officeart/2005/8/layout/process5"/>
    <dgm:cxn modelId="{EEFEEEB4-7A8A-436E-A861-2C7DD3497C0A}" type="presParOf" srcId="{E26922C9-0570-49B1-8575-701E175529DA}" destId="{8CD362CC-6387-4139-AF37-AFA1232D6CE9}" srcOrd="0" destOrd="0" presId="urn:microsoft.com/office/officeart/2005/8/layout/process5"/>
    <dgm:cxn modelId="{26169B2E-C5D6-4882-838C-FF7F0D8DA631}" type="presParOf" srcId="{9CB160E1-EA42-484A-A75F-FA1667FF2CD3}" destId="{03FB1645-A278-44CC-B219-51D041A35A10}" srcOrd="4" destOrd="0" presId="urn:microsoft.com/office/officeart/2005/8/layout/process5"/>
    <dgm:cxn modelId="{5D374E85-0D16-4B37-A0EE-FC0C228E3EE5}" type="presParOf" srcId="{9CB160E1-EA42-484A-A75F-FA1667FF2CD3}" destId="{C2AA9CC5-E9F0-4377-B02A-BF4141C9EB43}" srcOrd="5" destOrd="0" presId="urn:microsoft.com/office/officeart/2005/8/layout/process5"/>
    <dgm:cxn modelId="{233FD343-69D6-4F23-A68D-8BC38BF0BFAD}" type="presParOf" srcId="{C2AA9CC5-E9F0-4377-B02A-BF4141C9EB43}" destId="{105632BC-AB7A-4256-9688-B05FF4D277F0}" srcOrd="0" destOrd="0" presId="urn:microsoft.com/office/officeart/2005/8/layout/process5"/>
    <dgm:cxn modelId="{AE48D9A6-7DAE-4BFC-8092-8F88AAF9D065}" type="presParOf" srcId="{9CB160E1-EA42-484A-A75F-FA1667FF2CD3}" destId="{7DA2AA2E-DB0A-4FBA-B4AE-12083A3207F1}" srcOrd="6" destOrd="0" presId="urn:microsoft.com/office/officeart/2005/8/layout/process5"/>
    <dgm:cxn modelId="{E7EC3FA4-58EA-4764-A659-1665930F04D5}" type="presParOf" srcId="{9CB160E1-EA42-484A-A75F-FA1667FF2CD3}" destId="{6B14E1E6-3EBA-4A26-B74C-C0A767280187}" srcOrd="7" destOrd="0" presId="urn:microsoft.com/office/officeart/2005/8/layout/process5"/>
    <dgm:cxn modelId="{09496504-1676-4107-91BE-D58DFAE5267F}" type="presParOf" srcId="{6B14E1E6-3EBA-4A26-B74C-C0A767280187}" destId="{76DDA81C-8C3B-4424-AEC1-8AE3875FAF88}" srcOrd="0" destOrd="0" presId="urn:microsoft.com/office/officeart/2005/8/layout/process5"/>
    <dgm:cxn modelId="{37B0D61A-487F-4E6A-9EA4-8D6FF043D473}" type="presParOf" srcId="{9CB160E1-EA42-484A-A75F-FA1667FF2CD3}" destId="{F20B6E83-3461-4CF6-A2D9-5F28EABC7DBA}" srcOrd="8" destOrd="0" presId="urn:microsoft.com/office/officeart/2005/8/layout/process5"/>
    <dgm:cxn modelId="{0F96E279-DF8C-4130-853E-46BDF1039079}" type="presParOf" srcId="{9CB160E1-EA42-484A-A75F-FA1667FF2CD3}" destId="{625E7BE6-8E4C-4898-A13B-59349E177F3D}" srcOrd="9" destOrd="0" presId="urn:microsoft.com/office/officeart/2005/8/layout/process5"/>
    <dgm:cxn modelId="{37E655D1-2580-4E70-8983-059E4F3430CE}" type="presParOf" srcId="{625E7BE6-8E4C-4898-A13B-59349E177F3D}" destId="{53F1F460-B36F-4056-B58C-6958C0859B7B}" srcOrd="0" destOrd="0" presId="urn:microsoft.com/office/officeart/2005/8/layout/process5"/>
    <dgm:cxn modelId="{4FE6EA01-998C-4C80-88EB-DF2F60295EA2}" type="presParOf" srcId="{9CB160E1-EA42-484A-A75F-FA1667FF2CD3}" destId="{AEC9419F-7D84-4BEE-B053-BF7F2C8CEEA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292BF-D414-4EAC-A9A7-CF63E549C56E}">
      <dsp:nvSpPr>
        <dsp:cNvPr id="0" name=""/>
        <dsp:cNvSpPr/>
      </dsp:nvSpPr>
      <dsp:spPr>
        <a:xfrm>
          <a:off x="6515" y="196937"/>
          <a:ext cx="1947350" cy="11684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EC2</a:t>
          </a:r>
          <a:endParaRPr lang="es-ES" sz="1800" kern="120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t4g.medium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44,09€</a:t>
          </a:r>
          <a:endParaRPr lang="en-US" sz="1800" kern="1200"/>
        </a:p>
      </dsp:txBody>
      <dsp:txXfrm>
        <a:off x="40737" y="231159"/>
        <a:ext cx="1878906" cy="1099966"/>
      </dsp:txXfrm>
    </dsp:sp>
    <dsp:sp modelId="{9E7D8E8A-A66A-4ACF-9A2D-F6AA0957F521}">
      <dsp:nvSpPr>
        <dsp:cNvPr id="0" name=""/>
        <dsp:cNvSpPr/>
      </dsp:nvSpPr>
      <dsp:spPr>
        <a:xfrm>
          <a:off x="2125233" y="665323"/>
          <a:ext cx="412838" cy="231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125233" y="711651"/>
        <a:ext cx="343347" cy="138982"/>
      </dsp:txXfrm>
    </dsp:sp>
    <dsp:sp modelId="{3E5E9B9E-73F2-43D9-A2E5-5FD66A9E8751}">
      <dsp:nvSpPr>
        <dsp:cNvPr id="0" name=""/>
        <dsp:cNvSpPr/>
      </dsp:nvSpPr>
      <dsp:spPr>
        <a:xfrm>
          <a:off x="2732806" y="196937"/>
          <a:ext cx="1947350" cy="11684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RDS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db.t4g.medium 109,79€</a:t>
          </a:r>
          <a:endParaRPr lang="en-US" sz="1800" kern="1200"/>
        </a:p>
      </dsp:txBody>
      <dsp:txXfrm>
        <a:off x="2767028" y="231159"/>
        <a:ext cx="1878906" cy="1099966"/>
      </dsp:txXfrm>
    </dsp:sp>
    <dsp:sp modelId="{E26922C9-0570-49B1-8575-701E175529DA}">
      <dsp:nvSpPr>
        <dsp:cNvPr id="0" name=""/>
        <dsp:cNvSpPr/>
      </dsp:nvSpPr>
      <dsp:spPr>
        <a:xfrm>
          <a:off x="4851524" y="665323"/>
          <a:ext cx="412838" cy="231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851524" y="711651"/>
        <a:ext cx="343347" cy="138982"/>
      </dsp:txXfrm>
    </dsp:sp>
    <dsp:sp modelId="{03FB1645-A278-44CC-B219-51D041A35A10}">
      <dsp:nvSpPr>
        <dsp:cNvPr id="0" name=""/>
        <dsp:cNvSpPr/>
      </dsp:nvSpPr>
      <dsp:spPr>
        <a:xfrm>
          <a:off x="5459097" y="196937"/>
          <a:ext cx="1947350" cy="11684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DocumentDb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db.t4g.médium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109,79€</a:t>
          </a:r>
          <a:endParaRPr lang="en-US" sz="1800" kern="1200"/>
        </a:p>
      </dsp:txBody>
      <dsp:txXfrm>
        <a:off x="5493319" y="231159"/>
        <a:ext cx="1878906" cy="1099966"/>
      </dsp:txXfrm>
    </dsp:sp>
    <dsp:sp modelId="{C2AA9CC5-E9F0-4377-B02A-BF4141C9EB43}">
      <dsp:nvSpPr>
        <dsp:cNvPr id="0" name=""/>
        <dsp:cNvSpPr/>
      </dsp:nvSpPr>
      <dsp:spPr>
        <a:xfrm rot="5400000">
          <a:off x="6226354" y="1627314"/>
          <a:ext cx="412838" cy="231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6363282" y="1536715"/>
        <a:ext cx="138982" cy="343347"/>
      </dsp:txXfrm>
    </dsp:sp>
    <dsp:sp modelId="{7DA2AA2E-DB0A-4FBA-B4AE-12083A3207F1}">
      <dsp:nvSpPr>
        <dsp:cNvPr id="0" name=""/>
        <dsp:cNvSpPr/>
      </dsp:nvSpPr>
      <dsp:spPr>
        <a:xfrm>
          <a:off x="5459097" y="2144288"/>
          <a:ext cx="1947350" cy="11684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ELB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47,60€</a:t>
          </a:r>
          <a:endParaRPr lang="en-US" sz="1800" kern="1200"/>
        </a:p>
      </dsp:txBody>
      <dsp:txXfrm>
        <a:off x="5493319" y="2178510"/>
        <a:ext cx="1878906" cy="1099966"/>
      </dsp:txXfrm>
    </dsp:sp>
    <dsp:sp modelId="{6B14E1E6-3EBA-4A26-B74C-C0A767280187}">
      <dsp:nvSpPr>
        <dsp:cNvPr id="0" name=""/>
        <dsp:cNvSpPr/>
      </dsp:nvSpPr>
      <dsp:spPr>
        <a:xfrm rot="10800000">
          <a:off x="4874892" y="2612674"/>
          <a:ext cx="412838" cy="231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944383" y="2659002"/>
        <a:ext cx="343347" cy="138982"/>
      </dsp:txXfrm>
    </dsp:sp>
    <dsp:sp modelId="{F20B6E83-3461-4CF6-A2D9-5F28EABC7DBA}">
      <dsp:nvSpPr>
        <dsp:cNvPr id="0" name=""/>
        <dsp:cNvSpPr/>
      </dsp:nvSpPr>
      <dsp:spPr>
        <a:xfrm>
          <a:off x="2732806" y="2144288"/>
          <a:ext cx="1947350" cy="11684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S3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11,51€</a:t>
          </a:r>
          <a:endParaRPr lang="en-US" sz="1800" kern="1200"/>
        </a:p>
      </dsp:txBody>
      <dsp:txXfrm>
        <a:off x="2767028" y="2178510"/>
        <a:ext cx="1878906" cy="1099966"/>
      </dsp:txXfrm>
    </dsp:sp>
    <dsp:sp modelId="{625E7BE6-8E4C-4898-A13B-59349E177F3D}">
      <dsp:nvSpPr>
        <dsp:cNvPr id="0" name=""/>
        <dsp:cNvSpPr/>
      </dsp:nvSpPr>
      <dsp:spPr>
        <a:xfrm rot="10800000">
          <a:off x="2148601" y="2612674"/>
          <a:ext cx="412838" cy="231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218092" y="2659002"/>
        <a:ext cx="343347" cy="138982"/>
      </dsp:txXfrm>
    </dsp:sp>
    <dsp:sp modelId="{AEC9419F-7D84-4BEE-B053-BF7F2C8CEEA3}">
      <dsp:nvSpPr>
        <dsp:cNvPr id="0" name=""/>
        <dsp:cNvSpPr/>
      </dsp:nvSpPr>
      <dsp:spPr>
        <a:xfrm>
          <a:off x="6515" y="2144288"/>
          <a:ext cx="1947350" cy="11684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Total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/>
            <a:t>296,33€</a:t>
          </a:r>
          <a:endParaRPr lang="en-US" sz="1800" b="0" kern="1200"/>
        </a:p>
      </dsp:txBody>
      <dsp:txXfrm>
        <a:off x="40737" y="2178510"/>
        <a:ext cx="1878906" cy="1099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7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3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0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8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D96AE9-94E3-ED33-B5B6-E956C4759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18" b="12632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1B915D-255D-4BA4-41ED-C8C551C67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879598"/>
          </a:xfrm>
        </p:spPr>
        <p:txBody>
          <a:bodyPr>
            <a:normAutofit fontScale="90000"/>
          </a:bodyPr>
          <a:lstStyle/>
          <a:p>
            <a:r>
              <a:rPr lang="es-ES" sz="6000" i="1">
                <a:solidFill>
                  <a:schemeClr val="bg1"/>
                </a:solidFill>
                <a:latin typeface="Agency FB" panose="020B0503020202020204" pitchFamily="34" charset="0"/>
              </a:rPr>
              <a:t>Clowns Informatics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7AFE8A-0804-49F4-7F5F-ECE8237E3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3408428"/>
            <a:ext cx="4490112" cy="1300051"/>
          </a:xfrm>
        </p:spPr>
        <p:txBody>
          <a:bodyPr>
            <a:normAutofit fontScale="70000" lnSpcReduction="20000"/>
          </a:bodyPr>
          <a:lstStyle/>
          <a:p>
            <a:r>
              <a:rPr lang="es-ES" b="1">
                <a:solidFill>
                  <a:schemeClr val="bg1"/>
                </a:solidFill>
              </a:rPr>
              <a:t>Jaime medina</a:t>
            </a:r>
          </a:p>
          <a:p>
            <a:r>
              <a:rPr lang="es-ES" b="1">
                <a:solidFill>
                  <a:schemeClr val="bg1"/>
                </a:solidFill>
              </a:rPr>
              <a:t>Eva Gómez</a:t>
            </a:r>
          </a:p>
          <a:p>
            <a:r>
              <a:rPr lang="es-ES" b="1">
                <a:solidFill>
                  <a:schemeClr val="bg1"/>
                </a:solidFill>
              </a:rPr>
              <a:t>David </a:t>
            </a:r>
            <a:r>
              <a:rPr lang="es-ES" b="1" err="1">
                <a:solidFill>
                  <a:schemeClr val="bg1"/>
                </a:solidFill>
              </a:rPr>
              <a:t>jaraba</a:t>
            </a:r>
            <a:endParaRPr lang="es-ES" b="1">
              <a:solidFill>
                <a:schemeClr val="bg1"/>
              </a:solidFill>
            </a:endParaRPr>
          </a:p>
          <a:p>
            <a:r>
              <a:rPr lang="es-ES" b="1">
                <a:solidFill>
                  <a:schemeClr val="bg1"/>
                </a:solidFill>
              </a:rPr>
              <a:t>Jorge </a:t>
            </a:r>
            <a:r>
              <a:rPr lang="es-ES" b="1" err="1">
                <a:solidFill>
                  <a:schemeClr val="bg1"/>
                </a:solidFill>
              </a:rPr>
              <a:t>benavente</a:t>
            </a:r>
            <a:endParaRPr lang="es-E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>
                <a:latin typeface="Agency FB"/>
              </a:rPr>
              <a:t>NodeJS con TypeScript</a:t>
            </a:r>
            <a:endParaRPr lang="es-ES" sz="4400" b="1" kern="120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1073811" y="2038033"/>
            <a:ext cx="4854897" cy="344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Usamos NodeJS para programar toda la lógica del servidor, haciendo también uso de TypeScript para que sea más robusto y evitar errores.</a:t>
            </a:r>
            <a:endParaRPr lang="en-US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s-ES" sz="1600" i="1">
              <a:solidFill>
                <a:schemeClr val="tx2"/>
              </a:solidFill>
            </a:endParaRPr>
          </a:p>
        </p:txBody>
      </p:sp>
      <p:pic>
        <p:nvPicPr>
          <p:cNvPr id="3" name="Picture 2" descr="Node.js - Wikipedia, la enciclopedia libre">
            <a:extLst>
              <a:ext uri="{FF2B5EF4-FFF2-40B4-BE49-F238E27FC236}">
                <a16:creationId xmlns:a16="http://schemas.microsoft.com/office/drawing/2014/main" id="{BD9333FD-ACD7-E65E-77CD-8F73B255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554" y="1407961"/>
            <a:ext cx="4618892" cy="2830693"/>
          </a:xfrm>
          <a:prstGeom prst="rect">
            <a:avLst/>
          </a:prstGeom>
        </p:spPr>
      </p:pic>
      <p:pic>
        <p:nvPicPr>
          <p:cNvPr id="4" name="Picture 3" descr="File:Typescript logo 2020.svg - Wikimedia Commons">
            <a:extLst>
              <a:ext uri="{FF2B5EF4-FFF2-40B4-BE49-F238E27FC236}">
                <a16:creationId xmlns:a16="http://schemas.microsoft.com/office/drawing/2014/main" id="{C615C1A4-334F-0A54-E378-4394DCA26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31" y="3600939"/>
            <a:ext cx="1785816" cy="17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1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err="1">
                <a:latin typeface="Agency FB"/>
              </a:rPr>
              <a:t>NestJS</a:t>
            </a:r>
            <a:endParaRPr lang="es-ES" sz="4400" b="1" kern="1200" err="1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1073811" y="2038033"/>
            <a:ext cx="4854897" cy="344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Usamos el framework </a:t>
            </a:r>
            <a:r>
              <a:rPr lang="es-ES" sz="2000" err="1">
                <a:solidFill>
                  <a:schemeClr val="tx2"/>
                </a:solidFill>
              </a:rPr>
              <a:t>NestJS</a:t>
            </a:r>
            <a:r>
              <a:rPr lang="es-ES" sz="2000">
                <a:solidFill>
                  <a:schemeClr val="tx2"/>
                </a:solidFill>
              </a:rPr>
              <a:t> de NodeJS para mejorar la calidad de la API </a:t>
            </a:r>
            <a:r>
              <a:rPr lang="es-ES" sz="2000" err="1">
                <a:solidFill>
                  <a:schemeClr val="tx2"/>
                </a:solidFill>
              </a:rPr>
              <a:t>Rest</a:t>
            </a:r>
            <a:r>
              <a:rPr lang="es-ES" sz="200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s-ES" sz="1600" i="1">
              <a:solidFill>
                <a:schemeClr val="tx2"/>
              </a:solidFill>
            </a:endParaRPr>
          </a:p>
        </p:txBody>
      </p:sp>
      <p:pic>
        <p:nvPicPr>
          <p:cNvPr id="3" name="Picture 2" descr="NestJS&quot; Icon - Download for free – Iconduck">
            <a:extLst>
              <a:ext uri="{FF2B5EF4-FFF2-40B4-BE49-F238E27FC236}">
                <a16:creationId xmlns:a16="http://schemas.microsoft.com/office/drawing/2014/main" id="{CDAEADEC-3C0E-0817-161F-B08B9159A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708" y="890450"/>
            <a:ext cx="3427046" cy="34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8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>
                <a:latin typeface="Agency FB"/>
              </a:rPr>
              <a:t>PostgreSQL</a:t>
            </a:r>
            <a:endParaRPr lang="es-ES" sz="4400" b="1" kern="1200" err="1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1073811" y="2038033"/>
            <a:ext cx="4854897" cy="344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Empleamos PostgreSQL para almacenar los datos de clientes y empleados.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s-ES" sz="1600" i="1">
              <a:solidFill>
                <a:schemeClr val="tx2"/>
              </a:solidFill>
            </a:endParaRPr>
          </a:p>
        </p:txBody>
      </p:sp>
      <p:pic>
        <p:nvPicPr>
          <p:cNvPr id="4" name="Picture 3" descr="PostgreSQL - Wikipedia">
            <a:extLst>
              <a:ext uri="{FF2B5EF4-FFF2-40B4-BE49-F238E27FC236}">
                <a16:creationId xmlns:a16="http://schemas.microsoft.com/office/drawing/2014/main" id="{DDF86D23-83F0-91EC-5E05-2B597BF7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08" y="1174384"/>
            <a:ext cx="3358661" cy="34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>
                <a:latin typeface="Agency FB"/>
              </a:rPr>
              <a:t>MongoDB</a:t>
            </a:r>
            <a:endParaRPr lang="es-ES" sz="4400" b="1" kern="120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1073811" y="2038033"/>
            <a:ext cx="4854897" cy="1963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Hacemos uso de MongoDB para almacenar toda la información de los pedidos.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s-ES" sz="1600" i="1">
              <a:solidFill>
                <a:schemeClr val="tx2"/>
              </a:solidFill>
            </a:endParaRPr>
          </a:p>
        </p:txBody>
      </p:sp>
      <p:pic>
        <p:nvPicPr>
          <p:cNvPr id="3" name="Picture 2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C847E582-B3D9-B418-442B-D916E38B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784" y="865554"/>
            <a:ext cx="3681046" cy="36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8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>
                <a:latin typeface="Agency FB"/>
              </a:rPr>
              <a:t>Diagrama Entidad Relación</a:t>
            </a:r>
            <a:endParaRPr lang="en-US"/>
          </a:p>
        </p:txBody>
      </p:sp>
      <p:pic>
        <p:nvPicPr>
          <p:cNvPr id="5" name="Picture 4" descr="A diagram of a product&#10;&#10;Description automatically generated">
            <a:extLst>
              <a:ext uri="{FF2B5EF4-FFF2-40B4-BE49-F238E27FC236}">
                <a16:creationId xmlns:a16="http://schemas.microsoft.com/office/drawing/2014/main" id="{1F0E8461-AB24-2531-FA90-19E3E136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09" y="1684215"/>
            <a:ext cx="3763767" cy="47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937E5-A48F-9758-CDE5-F3CCC91E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2086716"/>
            <a:ext cx="4773663" cy="19850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8800" b="1">
                <a:latin typeface="Agency FB" panose="020B0503020202020204" pitchFamily="34" charset="0"/>
              </a:rPr>
              <a:t>Precios</a:t>
            </a:r>
            <a:endParaRPr lang="es-ES" sz="6000" b="1">
              <a:latin typeface="Agency FB" panose="020B0503020202020204" pitchFamily="34" charset="0"/>
            </a:endParaRP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30AF3FC0-6F21-AA61-A12E-7AC1BCF80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40" y="1245842"/>
            <a:ext cx="4517695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>
                <a:latin typeface="Agency FB" panose="020B0503020202020204" pitchFamily="34" charset="0"/>
              </a:rPr>
              <a:t>Bases de datos - PostgreSQL</a:t>
            </a:r>
            <a:endParaRPr lang="es-ES" sz="4400" b="1" kern="120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1073811" y="2038033"/>
            <a:ext cx="4854897" cy="3444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sz="2000" b="1">
                <a:solidFill>
                  <a:schemeClr val="tx2"/>
                </a:solidFill>
              </a:rPr>
              <a:t>AMAZON RDS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>
                <a:solidFill>
                  <a:schemeClr val="tx2"/>
                </a:solidFill>
              </a:rPr>
              <a:t>db.t4g.medium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1600">
                <a:solidFill>
                  <a:schemeClr val="tx2"/>
                </a:solidFill>
              </a:rPr>
              <a:t>CPU virtual: 2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1600">
                <a:solidFill>
                  <a:schemeClr val="tx2"/>
                </a:solidFill>
              </a:rPr>
              <a:t>Memoria RAM: 4GB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1600">
                <a:solidFill>
                  <a:schemeClr val="tx2"/>
                </a:solidFill>
              </a:rPr>
              <a:t>30GB de almacenamiento SSD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sz="1600">
                <a:solidFill>
                  <a:schemeClr val="tx2"/>
                </a:solidFill>
              </a:rPr>
              <a:t>Escalable a otras opciones como </a:t>
            </a:r>
            <a:r>
              <a:rPr lang="es-ES" sz="1600" i="1">
                <a:solidFill>
                  <a:schemeClr val="tx2"/>
                </a:solidFill>
              </a:rPr>
              <a:t>db.t4g.large </a:t>
            </a:r>
            <a:r>
              <a:rPr lang="es-ES" sz="1600">
                <a:solidFill>
                  <a:schemeClr val="tx2"/>
                </a:solidFill>
              </a:rPr>
              <a:t>o </a:t>
            </a:r>
            <a:r>
              <a:rPr lang="es-ES" sz="1600" i="1">
                <a:solidFill>
                  <a:schemeClr val="tx2"/>
                </a:solidFill>
              </a:rPr>
              <a:t>db.t4g.2xlarge</a:t>
            </a:r>
            <a:endParaRPr lang="en-US" sz="1600" i="1">
              <a:solidFill>
                <a:schemeClr val="tx2"/>
              </a:solidFill>
            </a:endParaRP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220B5E1-8AAA-2E70-D344-0F260F0F5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104" y="2117161"/>
            <a:ext cx="2798976" cy="27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40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736B4-D364-3509-BD25-887BC72B8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7D2C7-4F47-BD66-51CB-B7E0B250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>
                <a:latin typeface="Agency FB" panose="020B0503020202020204" pitchFamily="34" charset="0"/>
              </a:rPr>
              <a:t>Bases de datos - MongoDB</a:t>
            </a:r>
            <a:endParaRPr lang="es-ES" sz="4400" b="1" kern="120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172D55-91E9-A670-77C8-B9FD8A4472AB}"/>
              </a:ext>
            </a:extLst>
          </p:cNvPr>
          <p:cNvSpPr txBox="1"/>
          <p:nvPr/>
        </p:nvSpPr>
        <p:spPr>
          <a:xfrm>
            <a:off x="1073811" y="2020129"/>
            <a:ext cx="4854897" cy="3444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sz="2000" b="1" dirty="0">
                <a:solidFill>
                  <a:schemeClr val="tx2"/>
                </a:solidFill>
              </a:rPr>
              <a:t>AMAZON DocumentDB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dirty="0">
                <a:solidFill>
                  <a:schemeClr val="tx2"/>
                </a:solidFill>
              </a:rPr>
              <a:t>db.t4g.medium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CPU virtual: 2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Memoria RAM: 4GB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sz="1600" dirty="0">
                <a:solidFill>
                  <a:schemeClr val="tx2"/>
                </a:solidFill>
              </a:rPr>
              <a:t>Se paga por el almacenamiento utilizado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sz="1600" dirty="0">
                <a:solidFill>
                  <a:schemeClr val="tx2"/>
                </a:solidFill>
              </a:rPr>
              <a:t>Escalable a otras opciones como </a:t>
            </a:r>
            <a:r>
              <a:rPr lang="es-ES" sz="1600" i="1" dirty="0">
                <a:solidFill>
                  <a:schemeClr val="tx2"/>
                </a:solidFill>
              </a:rPr>
              <a:t>db.r6g.large </a:t>
            </a:r>
            <a:r>
              <a:rPr lang="es-ES" sz="1600" dirty="0">
                <a:solidFill>
                  <a:schemeClr val="tx2"/>
                </a:solidFill>
              </a:rPr>
              <a:t>o </a:t>
            </a:r>
            <a:r>
              <a:rPr lang="es-ES" sz="1600" i="1" dirty="0">
                <a:solidFill>
                  <a:schemeClr val="tx2"/>
                </a:solidFill>
              </a:rPr>
              <a:t>db.r6g.2xlarge</a:t>
            </a:r>
            <a:endParaRPr lang="en-US" sz="1600" i="1" dirty="0">
              <a:solidFill>
                <a:schemeClr val="tx2"/>
              </a:solidFill>
            </a:endParaRP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C327AF8-DCD0-4879-EBA9-52C5439AD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256" y="2623242"/>
            <a:ext cx="1607669" cy="1607669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B0F84247-247E-6718-CA20-E75434311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96" y="2625165"/>
            <a:ext cx="1607669" cy="16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5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DEB229-9CEA-804A-B69A-78DBBEC1B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D0D7F-6444-BD0A-7C6B-14754D69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>
                <a:solidFill>
                  <a:schemeClr val="tx2"/>
                </a:solidFill>
                <a:latin typeface="Agency FB" panose="020B0503020202020204" pitchFamily="34" charset="0"/>
              </a:rPr>
              <a:t>Producción – Elección del servidor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03F5D5-820D-AD80-C6DC-4CD2608A8A68}"/>
              </a:ext>
            </a:extLst>
          </p:cNvPr>
          <p:cNvSpPr txBox="1"/>
          <p:nvPr/>
        </p:nvSpPr>
        <p:spPr>
          <a:xfrm>
            <a:off x="1073811" y="2020129"/>
            <a:ext cx="4854897" cy="3444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sz="2000" b="1">
                <a:solidFill>
                  <a:schemeClr val="tx2"/>
                </a:solidFill>
              </a:rPr>
              <a:t>AMAZON EC2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>
                <a:solidFill>
                  <a:schemeClr val="tx2"/>
                </a:solidFill>
              </a:rPr>
              <a:t>t4g.medium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1600">
                <a:solidFill>
                  <a:schemeClr val="tx2"/>
                </a:solidFill>
              </a:rPr>
              <a:t>CPU virtual: 2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1600">
                <a:solidFill>
                  <a:schemeClr val="tx2"/>
                </a:solidFill>
              </a:rPr>
              <a:t>Memoria RAM: 4GB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1600">
                <a:solidFill>
                  <a:schemeClr val="tx2"/>
                </a:solidFill>
              </a:rPr>
              <a:t>Ancho de banda: Hasta 5Gb por segundo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sz="1600">
                <a:solidFill>
                  <a:schemeClr val="tx2"/>
                </a:solidFill>
              </a:rPr>
              <a:t>Posibilidad de escalar a otras opciones</a:t>
            </a:r>
            <a:endParaRPr lang="en-US" sz="1600" i="1">
              <a:solidFill>
                <a:schemeClr val="tx2"/>
              </a:solidFill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26934378-20AE-5F56-6134-482E428BE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84" y="1818585"/>
            <a:ext cx="782483" cy="782483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855B85B3-7D8E-B0E5-E77E-24FD4AB35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37" y="2391614"/>
            <a:ext cx="2942920" cy="29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7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5C5D0A-943A-5C40-D309-8770C1AB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72F8C-490A-FC1C-1127-FAD7A82B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>
                <a:solidFill>
                  <a:schemeClr val="tx2"/>
                </a:solidFill>
                <a:latin typeface="Agency FB" panose="020B0503020202020204" pitchFamily="34" charset="0"/>
              </a:rPr>
              <a:t>Servicios recomendados opcionales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ABE9A3-4C61-48A1-44CE-614422056A4A}"/>
              </a:ext>
            </a:extLst>
          </p:cNvPr>
          <p:cNvSpPr txBox="1"/>
          <p:nvPr/>
        </p:nvSpPr>
        <p:spPr>
          <a:xfrm>
            <a:off x="1073811" y="2020129"/>
            <a:ext cx="5374807" cy="3444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sz="2000" b="1" dirty="0">
                <a:solidFill>
                  <a:schemeClr val="tx2"/>
                </a:solidFill>
              </a:rPr>
              <a:t>Elastic Load Balancing (ELB)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dirty="0">
                <a:solidFill>
                  <a:schemeClr val="tx2"/>
                </a:solidFill>
              </a:rPr>
              <a:t>Servicio de AWS para distribuir automáticamente el tráfico entre instancias de Amazon EC2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s-E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dirty="0">
                <a:solidFill>
                  <a:schemeClr val="tx2"/>
                </a:solidFill>
              </a:rPr>
              <a:t>Recomendable si nuestra aplicación requiere escalar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7E811B01-54BD-2761-E388-5B52D6B42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81" y="2383330"/>
            <a:ext cx="2592572" cy="25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4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stjs logo - Social media &amp; Logos Icons">
            <a:extLst>
              <a:ext uri="{FF2B5EF4-FFF2-40B4-BE49-F238E27FC236}">
                <a16:creationId xmlns:a16="http://schemas.microsoft.com/office/drawing/2014/main" id="{C6E60E4F-E732-FDE5-5CED-1582A197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036894"/>
            <a:ext cx="4154280" cy="207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95C9FAE-F266-7D78-B42F-EFF8096E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369" y="2293009"/>
            <a:ext cx="4962134" cy="2593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Google Sans"/>
              </a:rPr>
              <a:t>U</a:t>
            </a:r>
            <a:r>
              <a:rPr lang="es-ES" b="0" i="0" dirty="0">
                <a:effectLst/>
                <a:latin typeface="Google Sans"/>
              </a:rPr>
              <a:t>n framework de desarrollo web basado en Node.js que utiliza TypeScript para proporcionar una estructura de programación sólida y altamente escalable.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1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1D99E-7A80-98EA-B79B-1DBD7B8C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7E1E-31C1-550E-CB75-6110D7C0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>
                <a:solidFill>
                  <a:schemeClr val="tx2"/>
                </a:solidFill>
                <a:latin typeface="Agency FB" panose="020B0503020202020204" pitchFamily="34" charset="0"/>
              </a:rPr>
              <a:t>Servicios recomendados opcionales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A6BE77-9957-B913-48C6-FCC118F7C852}"/>
              </a:ext>
            </a:extLst>
          </p:cNvPr>
          <p:cNvSpPr txBox="1"/>
          <p:nvPr/>
        </p:nvSpPr>
        <p:spPr>
          <a:xfrm>
            <a:off x="1073811" y="2239204"/>
            <a:ext cx="5223121" cy="3444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sz="2000" b="1" dirty="0">
                <a:solidFill>
                  <a:schemeClr val="tx2"/>
                </a:solidFill>
              </a:rPr>
              <a:t>Servicio de Almacenamiento Simple (S3)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dirty="0">
                <a:solidFill>
                  <a:schemeClr val="tx2"/>
                </a:solidFill>
              </a:rPr>
              <a:t>Servicio para almacenar imágenes u otros archivos que subamos a la aplicación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s-E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dirty="0">
                <a:solidFill>
                  <a:schemeClr val="tx2"/>
                </a:solidFill>
              </a:rPr>
              <a:t>Costo </a:t>
            </a:r>
            <a:r>
              <a:rPr lang="es-ES">
                <a:solidFill>
                  <a:schemeClr val="tx2"/>
                </a:solidFill>
              </a:rPr>
              <a:t>de 0,02€ </a:t>
            </a:r>
            <a:r>
              <a:rPr lang="es-ES" dirty="0">
                <a:solidFill>
                  <a:schemeClr val="tx2"/>
                </a:solidFill>
              </a:rPr>
              <a:t>por GB / Mes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3115689-89A2-362C-7872-7D20EC1E2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232" y="3232924"/>
            <a:ext cx="1531423" cy="1531423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78FBA8B-7A28-5F65-16BF-FBCFC9EEC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40" y="2340313"/>
            <a:ext cx="1785222" cy="17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A41169-33C6-0E24-3DAA-F33648EA8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045F2-9649-8F57-2039-5E97530A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>
                <a:solidFill>
                  <a:schemeClr val="tx2"/>
                </a:solidFill>
                <a:latin typeface="Agency FB" panose="020B0503020202020204" pitchFamily="34" charset="0"/>
              </a:rPr>
              <a:t>Estimación de costes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9D4BAC2-9CC7-9F7E-3DB1-9C93CB814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62" y="2299564"/>
            <a:ext cx="2061260" cy="2061260"/>
          </a:xfrm>
          <a:prstGeom prst="rect">
            <a:avLst/>
          </a:prstGeom>
        </p:spPr>
      </p:pic>
      <p:graphicFrame>
        <p:nvGraphicFramePr>
          <p:cNvPr id="2274" name="CuadroTexto 9">
            <a:extLst>
              <a:ext uri="{FF2B5EF4-FFF2-40B4-BE49-F238E27FC236}">
                <a16:creationId xmlns:a16="http://schemas.microsoft.com/office/drawing/2014/main" id="{4BCA37A3-0133-B91F-9CAD-5675DCC997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733254"/>
              </p:ext>
            </p:extLst>
          </p:nvPr>
        </p:nvGraphicFramePr>
        <p:xfrm>
          <a:off x="1073811" y="2167262"/>
          <a:ext cx="7412964" cy="350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5563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140FCE-A292-632F-E3B3-72B2BEA4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9858-B7D3-BF42-DE18-65685259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 dirty="0">
                <a:solidFill>
                  <a:schemeClr val="tx2"/>
                </a:solidFill>
                <a:latin typeface="Agency FB" panose="020B0503020202020204" pitchFamily="34" charset="0"/>
              </a:rPr>
              <a:t>Presupuesto final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DF387823-550B-671C-C39E-2F8586FDD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7884"/>
            <a:ext cx="4154280" cy="41542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F08AB57-E5D0-8F05-290A-7A6385A92B5F}"/>
              </a:ext>
            </a:extLst>
          </p:cNvPr>
          <p:cNvSpPr txBox="1"/>
          <p:nvPr/>
        </p:nvSpPr>
        <p:spPr>
          <a:xfrm>
            <a:off x="5814844" y="2914110"/>
            <a:ext cx="4962134" cy="25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b="1" dirty="0">
                <a:solidFill>
                  <a:schemeClr val="tx2"/>
                </a:solidFill>
              </a:rPr>
              <a:t>Costes de producción: </a:t>
            </a:r>
            <a:r>
              <a:rPr lang="es-ES" dirty="0">
                <a:solidFill>
                  <a:schemeClr val="tx2"/>
                </a:solidFill>
              </a:rPr>
              <a:t>6050,00 €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b="1" dirty="0">
                <a:solidFill>
                  <a:schemeClr val="tx2"/>
                </a:solidFill>
              </a:rPr>
              <a:t>Mantenimiento:</a:t>
            </a:r>
            <a:r>
              <a:rPr lang="es-ES" dirty="0">
                <a:solidFill>
                  <a:schemeClr val="tx2"/>
                </a:solidFill>
              </a:rPr>
              <a:t> 121,00 €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b="1" dirty="0">
                <a:solidFill>
                  <a:schemeClr val="tx2"/>
                </a:solidFill>
              </a:rPr>
              <a:t>Servidores:</a:t>
            </a:r>
            <a:r>
              <a:rPr lang="es-ES" dirty="0">
                <a:solidFill>
                  <a:schemeClr val="tx2"/>
                </a:solidFill>
              </a:rPr>
              <a:t> 358,55 €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s-E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b="1" dirty="0">
                <a:solidFill>
                  <a:schemeClr val="tx2"/>
                </a:solidFill>
              </a:rPr>
              <a:t>TOTAL: </a:t>
            </a:r>
            <a:r>
              <a:rPr lang="es-ES" dirty="0">
                <a:solidFill>
                  <a:schemeClr val="tx2"/>
                </a:solidFill>
              </a:rPr>
              <a:t>6529,55 €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0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D9D80-41AC-CAC0-FAA8-184D3761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58" y="592130"/>
            <a:ext cx="6096597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s-ES" sz="7900" b="1"/>
              <a:t>Seguridad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B263D7DE-017B-5D80-7E3D-7AD5C4BA3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063" y="1238405"/>
            <a:ext cx="3067825" cy="30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62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>
                <a:latin typeface="Agency FB"/>
              </a:rPr>
              <a:t>Usuarios</a:t>
            </a:r>
            <a:endParaRPr lang="es-ES" sz="4400" b="1" kern="1200" err="1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1073811" y="2038033"/>
            <a:ext cx="4854897" cy="344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i="1">
                <a:solidFill>
                  <a:schemeClr val="tx2"/>
                </a:solidFill>
              </a:rPr>
              <a:t>La aplicación cuenta con dos tipos de usuarios: empleados y clientes. Los empleados tienen permisos para crear, actualizar y borrar entidades de la base de datos y los clientes solo tienen permiso para verlas.</a:t>
            </a:r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78EC3628-8B23-BE71-560B-58C191E1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12" y="1028385"/>
            <a:ext cx="3138685" cy="31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5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>
                <a:latin typeface="Agency FB"/>
              </a:rPr>
              <a:t>JWT</a:t>
            </a:r>
            <a:endParaRPr lang="es-ES" sz="4400" b="1" kern="1200" err="1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1073811" y="2038033"/>
            <a:ext cx="4854897" cy="344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Utilizamos JWT (JSON Web Tokens) para poder identificar al usuario que está realizando la petición y autorizarle o no. En el JWT guardamos el email y los roles que posee.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s-ES" sz="1600" i="1">
              <a:solidFill>
                <a:schemeClr val="tx2"/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8A5F4765-0768-828D-2326-49178F77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91" y="1072468"/>
            <a:ext cx="3566916" cy="35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>
                <a:latin typeface="Agency FB"/>
              </a:rPr>
              <a:t>SSL</a:t>
            </a:r>
            <a:endParaRPr lang="es-ES" sz="4400" b="1" kern="1200">
              <a:solidFill>
                <a:schemeClr val="tx2"/>
              </a:solidFill>
              <a:latin typeface="Agency FB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1073811" y="2038033"/>
            <a:ext cx="4854897" cy="344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La API cuenta con un certificado SSL que cifra la conexión e impide que externos puedan interferir en la comunicación entre cliente y servidor.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s-ES" sz="1600" i="1">
              <a:solidFill>
                <a:schemeClr val="tx2"/>
              </a:solidFill>
            </a:endParaRP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509C35DC-3674-8DBE-4BB2-C2219D167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92" y="1626650"/>
            <a:ext cx="3598403" cy="359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9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err="1">
                <a:latin typeface="Agency FB"/>
              </a:rPr>
              <a:t>Testing</a:t>
            </a:r>
            <a:endParaRPr lang="es-ES" sz="4400" b="1" kern="1200" err="1">
              <a:solidFill>
                <a:schemeClr val="tx2"/>
              </a:solidFill>
              <a:latin typeface="Agency FB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1073811" y="2038033"/>
            <a:ext cx="4854897" cy="344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El código de la API está testeado para evitar fallos y permitir futuros cambios de una forma más cómoda y eficiente.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s-ES" sz="1600" i="1">
              <a:solidFill>
                <a:schemeClr val="tx2"/>
              </a:solidFill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9759526F-205E-0E5D-B5C6-5D0D0A54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079" y="499393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6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2B9F2-E5C3-5814-E7D0-A36CBE013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FDA89-7C36-00B9-8330-75743C79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>
                <a:solidFill>
                  <a:schemeClr val="tx2"/>
                </a:solidFill>
                <a:latin typeface="Agency FB" panose="020B0503020202020204" pitchFamily="34" charset="0"/>
              </a:rPr>
              <a:t>Gestión de productos</a:t>
            </a:r>
          </a:p>
        </p:txBody>
      </p:sp>
      <p:pic>
        <p:nvPicPr>
          <p:cNvPr id="3076" name="Picture 4" descr="Lista de verificación - Iconos gratis de envío y entrega">
            <a:extLst>
              <a:ext uri="{FF2B5EF4-FFF2-40B4-BE49-F238E27FC236}">
                <a16:creationId xmlns:a16="http://schemas.microsoft.com/office/drawing/2014/main" id="{D6C65E29-283D-0700-BBC7-DA299383E4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22" y="3269020"/>
            <a:ext cx="1350772" cy="135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671C25A-F673-EAA3-FDA7-9F956384806B}"/>
              </a:ext>
            </a:extLst>
          </p:cNvPr>
          <p:cNvSpPr txBox="1"/>
          <p:nvPr/>
        </p:nvSpPr>
        <p:spPr>
          <a:xfrm>
            <a:off x="1073811" y="2079833"/>
            <a:ext cx="4854897" cy="3444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tx2"/>
                </a:solidFill>
              </a:rPr>
              <a:t>Cada producto está representado por una instancia de la clase Product</a:t>
            </a:r>
            <a:r>
              <a:rPr lang="en-US" sz="19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tx2"/>
                </a:solidFill>
              </a:rPr>
              <a:t>Para asociar un producto con una categoría, utilizamos una relación de muchos a uno (ManyToOne) con la entidad Category. </a:t>
            </a:r>
            <a:endParaRPr lang="en-US" sz="19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tx2"/>
                </a:solidFill>
              </a:rPr>
              <a:t>Asociamos cada producto con un proveedor utilizando una relación de muchos a uno (ManyToOne) con la entidad Supplier</a:t>
            </a:r>
            <a:r>
              <a:rPr lang="es-ES" sz="18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8" name="Picture 6" descr="Category Icons - Free SVG &amp; PNG Category Images - Noun Project">
            <a:extLst>
              <a:ext uri="{FF2B5EF4-FFF2-40B4-BE49-F238E27FC236}">
                <a16:creationId xmlns:a16="http://schemas.microsoft.com/office/drawing/2014/main" id="{00A4F156-BE0B-D809-93A2-EA1859F17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68" y="2167263"/>
            <a:ext cx="1081389" cy="108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roveedor - Iconos gratis de negocios y finanzas">
            <a:extLst>
              <a:ext uri="{FF2B5EF4-FFF2-40B4-BE49-F238E27FC236}">
                <a16:creationId xmlns:a16="http://schemas.microsoft.com/office/drawing/2014/main" id="{2E7FB8A7-B249-B2A5-E7D5-E076738A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68" y="4294160"/>
            <a:ext cx="1403663" cy="14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34D7637-2EC9-96D3-510C-186999A17A68}"/>
              </a:ext>
            </a:extLst>
          </p:cNvPr>
          <p:cNvCxnSpPr>
            <a:cxnSpLocks/>
            <a:endCxn id="3078" idx="3"/>
          </p:cNvCxnSpPr>
          <p:nvPr/>
        </p:nvCxnSpPr>
        <p:spPr>
          <a:xfrm flipH="1" flipV="1">
            <a:off x="8182357" y="2707958"/>
            <a:ext cx="1584002" cy="12981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A746F3-2398-8D2E-E9C5-D39510D63A1E}"/>
              </a:ext>
            </a:extLst>
          </p:cNvPr>
          <p:cNvCxnSpPr>
            <a:cxnSpLocks/>
            <a:endCxn id="3080" idx="3"/>
          </p:cNvCxnSpPr>
          <p:nvPr/>
        </p:nvCxnSpPr>
        <p:spPr>
          <a:xfrm flipH="1">
            <a:off x="8504631" y="4006154"/>
            <a:ext cx="1261728" cy="9898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CE07A4C-B779-1CF5-D4BB-45FC42FA3240}"/>
              </a:ext>
            </a:extLst>
          </p:cNvPr>
          <p:cNvSpPr txBox="1"/>
          <p:nvPr/>
        </p:nvSpPr>
        <p:spPr>
          <a:xfrm>
            <a:off x="9280271" y="3363637"/>
            <a:ext cx="638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1:N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267B3C-2B7C-DE93-415D-CF78FEFEB0B7}"/>
              </a:ext>
            </a:extLst>
          </p:cNvPr>
          <p:cNvSpPr txBox="1"/>
          <p:nvPr/>
        </p:nvSpPr>
        <p:spPr>
          <a:xfrm>
            <a:off x="9301193" y="4354617"/>
            <a:ext cx="6627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1:N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6E5411A-F82E-C310-A261-0394DF0F07F1}"/>
              </a:ext>
            </a:extLst>
          </p:cNvPr>
          <p:cNvSpPr txBox="1"/>
          <p:nvPr/>
        </p:nvSpPr>
        <p:spPr>
          <a:xfrm>
            <a:off x="8281225" y="2538787"/>
            <a:ext cx="5306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1:1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87BF924-8D6C-D687-57BF-780E8A77F658}"/>
              </a:ext>
            </a:extLst>
          </p:cNvPr>
          <p:cNvSpPr txBox="1"/>
          <p:nvPr/>
        </p:nvSpPr>
        <p:spPr>
          <a:xfrm>
            <a:off x="8365351" y="4616640"/>
            <a:ext cx="613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1:1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22396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893327-A1ED-A1E8-31E2-CAC4621F2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1538A-3D1D-CDC7-0AFC-A0DE0947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>
                <a:solidFill>
                  <a:schemeClr val="tx2"/>
                </a:solidFill>
                <a:latin typeface="Agency FB" panose="020B0503020202020204" pitchFamily="34" charset="0"/>
              </a:rPr>
              <a:t>Gestión de almacenamiento</a:t>
            </a:r>
          </a:p>
        </p:txBody>
      </p:sp>
      <p:pic>
        <p:nvPicPr>
          <p:cNvPr id="2050" name="Picture 2" descr="Diseño PNG Y SVG De Cargando Icono Cuadrado De Nube Para Camisetas">
            <a:extLst>
              <a:ext uri="{FF2B5EF4-FFF2-40B4-BE49-F238E27FC236}">
                <a16:creationId xmlns:a16="http://schemas.microsoft.com/office/drawing/2014/main" id="{92B6F1A3-4FC4-A3B6-F31C-7585BB8E47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283" y="2363458"/>
            <a:ext cx="2120744" cy="212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8535BC8-2BE3-8DA5-8901-94E9E2BC7503}"/>
              </a:ext>
            </a:extLst>
          </p:cNvPr>
          <p:cNvSpPr txBox="1"/>
          <p:nvPr/>
        </p:nvSpPr>
        <p:spPr>
          <a:xfrm>
            <a:off x="1073811" y="2546953"/>
            <a:ext cx="4433790" cy="319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>
                <a:solidFill>
                  <a:schemeClr val="tx2"/>
                </a:solidFill>
                <a:effectLst/>
              </a:rPr>
              <a:t>El servicio de almacenamiento se encarga de manejar los archivos de imágenes asociados a los productos</a:t>
            </a:r>
            <a:r>
              <a:rPr lang="es-ES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38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E9B0E8-9E93-3F1B-09DD-9CD304001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FB84-4FE8-D248-B08D-F4E88D4A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>
                <a:solidFill>
                  <a:schemeClr val="tx2"/>
                </a:solidFill>
                <a:latin typeface="Agency FB" panose="020B0503020202020204" pitchFamily="34" charset="0"/>
              </a:rPr>
              <a:t>Gestión de proveedores</a:t>
            </a:r>
          </a:p>
        </p:txBody>
      </p:sp>
      <p:pic>
        <p:nvPicPr>
          <p:cNvPr id="4098" name="Picture 2" descr="Supplier Flaticons Flat icon">
            <a:extLst>
              <a:ext uri="{FF2B5EF4-FFF2-40B4-BE49-F238E27FC236}">
                <a16:creationId xmlns:a16="http://schemas.microsoft.com/office/drawing/2014/main" id="{F3DD2EAF-276B-F414-8CB3-7B12E8DD9C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767" y="2407662"/>
            <a:ext cx="2261512" cy="226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D11AAD9-2EA7-EB79-313F-D1411FC58510}"/>
              </a:ext>
            </a:extLst>
          </p:cNvPr>
          <p:cNvSpPr txBox="1"/>
          <p:nvPr/>
        </p:nvSpPr>
        <p:spPr>
          <a:xfrm>
            <a:off x="1073811" y="2435918"/>
            <a:ext cx="4433790" cy="319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dirty="0">
                <a:solidFill>
                  <a:schemeClr val="tx2"/>
                </a:solidFill>
              </a:rPr>
              <a:t>Esta relación permite un seguimiento efectivo de los proveedores y los productos que suministran, lo que garantiza una gestión eficiente de los recursos.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2D2DF5-523A-2D3B-3347-443505E9F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D7B2B-07AE-A15B-2EE4-E19FC837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>
                <a:solidFill>
                  <a:schemeClr val="tx2"/>
                </a:solidFill>
                <a:latin typeface="Agency FB" panose="020B0503020202020204" pitchFamily="34" charset="0"/>
              </a:rPr>
              <a:t>Gestión de clientes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A2BC6AE-2C56-D257-26E6-4877FE4814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764" y="20574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60DDBA4-5A63-48FA-4184-1DCDDD1D9E98}"/>
              </a:ext>
            </a:extLst>
          </p:cNvPr>
          <p:cNvSpPr txBox="1"/>
          <p:nvPr/>
        </p:nvSpPr>
        <p:spPr>
          <a:xfrm>
            <a:off x="1073811" y="2696427"/>
            <a:ext cx="4433790" cy="204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dirty="0">
                <a:solidFill>
                  <a:schemeClr val="tx2"/>
                </a:solidFill>
              </a:rPr>
              <a:t>Los clientes tienen la capacidad de acceder a la lista de productos.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0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79D775-9CDE-4995-09ED-250DD5536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AECF8-D474-079E-0245-28ED062D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>
                <a:solidFill>
                  <a:schemeClr val="tx2"/>
                </a:solidFill>
                <a:latin typeface="Agency FB" panose="020B0503020202020204" pitchFamily="34" charset="0"/>
              </a:rPr>
              <a:t>Gestión de empleados</a:t>
            </a:r>
          </a:p>
        </p:txBody>
      </p:sp>
      <p:pic>
        <p:nvPicPr>
          <p:cNvPr id="5122" name="Picture 2" descr="Businessman, client, man, manager, person icon - Free download">
            <a:extLst>
              <a:ext uri="{FF2B5EF4-FFF2-40B4-BE49-F238E27FC236}">
                <a16:creationId xmlns:a16="http://schemas.microsoft.com/office/drawing/2014/main" id="{41D6B42A-B201-5E3D-819F-3E59E3DB22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90" y="2444825"/>
            <a:ext cx="2185624" cy="218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D304C52-1F23-D248-79CB-535411021118}"/>
              </a:ext>
            </a:extLst>
          </p:cNvPr>
          <p:cNvSpPr txBox="1"/>
          <p:nvPr/>
        </p:nvSpPr>
        <p:spPr>
          <a:xfrm>
            <a:off x="1073811" y="2220180"/>
            <a:ext cx="4433790" cy="319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dirty="0">
                <a:solidFill>
                  <a:schemeClr val="tx2"/>
                </a:solidFill>
              </a:rPr>
              <a:t>Los empleados tienen acceso completo a todas las funcionalidades de la aplicación, lo que les permite realizar operaciones CRUD en productos, clientes y otros recursos de la tienda de informática.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3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895AB-7D8D-B956-F000-A70CA8E25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AEACD-A4A4-57BC-3BB2-EC5B6BD0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>
                <a:solidFill>
                  <a:schemeClr val="tx2"/>
                </a:solidFill>
                <a:latin typeface="Agency FB" panose="020B0503020202020204" pitchFamily="34" charset="0"/>
              </a:rPr>
              <a:t>Gestión de pedidos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C721F1BB-606C-D89D-1544-B1F062710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283" y="2351526"/>
            <a:ext cx="2262784" cy="2262784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29BB21F-B626-C41E-0A93-03E2EACC2AA7}"/>
              </a:ext>
            </a:extLst>
          </p:cNvPr>
          <p:cNvSpPr txBox="1"/>
          <p:nvPr/>
        </p:nvSpPr>
        <p:spPr>
          <a:xfrm>
            <a:off x="1073811" y="2266358"/>
            <a:ext cx="4433790" cy="319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solidFill>
                  <a:schemeClr val="tx2"/>
                </a:solidFill>
              </a:rPr>
              <a:t>Cada pedido está asociado a un cliente a través de la entidad Client, que proporciona información detallada sobre el cliente que realizó el pedido. Además, cada pedido puede contener múltiples líneas de pedido. </a:t>
            </a:r>
          </a:p>
        </p:txBody>
      </p:sp>
    </p:spTree>
    <p:extLst>
      <p:ext uri="{BB962C8B-B14F-4D97-AF65-F5344CB8AC3E}">
        <p14:creationId xmlns:p14="http://schemas.microsoft.com/office/powerpoint/2010/main" val="181258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937E5-A48F-9758-CDE5-F3CCC91E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14" y="2360254"/>
            <a:ext cx="4773663" cy="19850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S" sz="8800" b="1">
                <a:latin typeface="Agency FB"/>
              </a:rPr>
              <a:t>Tecnologías usadas</a:t>
            </a:r>
            <a:endParaRPr lang="es-ES" sz="8800" b="1">
              <a:latin typeface="Agency FB" panose="020B0503020202020204" pitchFamily="34" charset="0"/>
            </a:endParaRPr>
          </a:p>
        </p:txBody>
      </p:sp>
      <p:pic>
        <p:nvPicPr>
          <p:cNvPr id="3" name="Picture 2" descr="Base de datos - Iconos gratis de comunicaciones">
            <a:extLst>
              <a:ext uri="{FF2B5EF4-FFF2-40B4-BE49-F238E27FC236}">
                <a16:creationId xmlns:a16="http://schemas.microsoft.com/office/drawing/2014/main" id="{E7D0CD8F-1D1F-C908-8BA1-0B269105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169" y="875323"/>
            <a:ext cx="4863123" cy="48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8605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2B301B"/>
      </a:dk2>
      <a:lt2>
        <a:srgbClr val="F0F3F2"/>
      </a:lt2>
      <a:accent1>
        <a:srgbClr val="C9476A"/>
      </a:accent1>
      <a:accent2>
        <a:srgbClr val="B7358E"/>
      </a:accent2>
      <a:accent3>
        <a:srgbClr val="BC47C9"/>
      </a:accent3>
      <a:accent4>
        <a:srgbClr val="783BB9"/>
      </a:accent4>
      <a:accent5>
        <a:srgbClr val="4F47C9"/>
      </a:accent5>
      <a:accent6>
        <a:srgbClr val="3563B7"/>
      </a:accent6>
      <a:hlink>
        <a:srgbClr val="5D3F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D111EAE25F8447ACB5D125EC61A023" ma:contentTypeVersion="4" ma:contentTypeDescription="Crear nuevo documento." ma:contentTypeScope="" ma:versionID="2ab23d41f3b3213c66d8a21224c8b462">
  <xsd:schema xmlns:xsd="http://www.w3.org/2001/XMLSchema" xmlns:xs="http://www.w3.org/2001/XMLSchema" xmlns:p="http://schemas.microsoft.com/office/2006/metadata/properties" xmlns:ns3="085ff688-317d-4c89-bd8a-87d7410abde3" targetNamespace="http://schemas.microsoft.com/office/2006/metadata/properties" ma:root="true" ma:fieldsID="b62d6e3c6dda72daf90480a9b2d009d6" ns3:_="">
    <xsd:import namespace="085ff688-317d-4c89-bd8a-87d7410abd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5ff688-317d-4c89-bd8a-87d7410ab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5E77F5-94E8-4028-A6DA-0E7A0EBD5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2F4D5-EFCF-4791-A1D0-08597CD31689}">
  <ds:schemaRefs>
    <ds:schemaRef ds:uri="085ff688-317d-4c89-bd8a-87d7410abd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E131FD3-FA87-4666-9595-F909F53DADDF}">
  <ds:schemaRefs>
    <ds:schemaRef ds:uri="http://www.w3.org/XML/1998/namespace"/>
    <ds:schemaRef ds:uri="http://purl.org/dc/elements/1.1/"/>
    <ds:schemaRef ds:uri="http://schemas.microsoft.com/office/2006/documentManagement/types"/>
    <ds:schemaRef ds:uri="085ff688-317d-4c89-bd8a-87d7410abde3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666</Words>
  <Application>Microsoft Office PowerPoint</Application>
  <PresentationFormat>Panorámica</PresentationFormat>
  <Paragraphs>97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Agency FB</vt:lpstr>
      <vt:lpstr>Aptos Display</vt:lpstr>
      <vt:lpstr>Arial</vt:lpstr>
      <vt:lpstr>Avenir Next LT Pro</vt:lpstr>
      <vt:lpstr>Google Sans</vt:lpstr>
      <vt:lpstr>Modern Love</vt:lpstr>
      <vt:lpstr>BohemianVTI</vt:lpstr>
      <vt:lpstr>Clowns Informatics</vt:lpstr>
      <vt:lpstr>Presentación de PowerPoint</vt:lpstr>
      <vt:lpstr>Gestión de productos</vt:lpstr>
      <vt:lpstr>Gestión de almacenamiento</vt:lpstr>
      <vt:lpstr>Gestión de proveedores</vt:lpstr>
      <vt:lpstr>Gestión de clientes</vt:lpstr>
      <vt:lpstr>Gestión de empleados</vt:lpstr>
      <vt:lpstr>Gestión de pedidos</vt:lpstr>
      <vt:lpstr>Tecnologías usadas</vt:lpstr>
      <vt:lpstr>NodeJS con TypeScript</vt:lpstr>
      <vt:lpstr>NestJS</vt:lpstr>
      <vt:lpstr>PostgreSQL</vt:lpstr>
      <vt:lpstr>MongoDB</vt:lpstr>
      <vt:lpstr>Diagrama Entidad Relación</vt:lpstr>
      <vt:lpstr>Precios</vt:lpstr>
      <vt:lpstr>Bases de datos - PostgreSQL</vt:lpstr>
      <vt:lpstr>Bases de datos - MongoDB</vt:lpstr>
      <vt:lpstr>Producción – Elección del servidor</vt:lpstr>
      <vt:lpstr>Servicios recomendados opcionales</vt:lpstr>
      <vt:lpstr>Servicios recomendados opcionales</vt:lpstr>
      <vt:lpstr>Estimación de costes</vt:lpstr>
      <vt:lpstr>Presupuesto final</vt:lpstr>
      <vt:lpstr>Presentación de PowerPoint</vt:lpstr>
      <vt:lpstr>Usuarios</vt:lpstr>
      <vt:lpstr>JWT</vt:lpstr>
      <vt:lpstr>SSL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Gomez Uceda</dc:creator>
  <cp:lastModifiedBy>Jaime Medina Méndez</cp:lastModifiedBy>
  <cp:revision>3</cp:revision>
  <dcterms:created xsi:type="dcterms:W3CDTF">2024-02-09T15:39:56Z</dcterms:created>
  <dcterms:modified xsi:type="dcterms:W3CDTF">2024-02-12T16:46:31Z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0x010100B4D111EAE25F8447ACB5D125EC61A023</vt:lpwstr>
  </property>
</Properties>
</file>