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0746B-FE3E-4735-9148-140C38388B76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27B95-34DF-4FFC-B077-F816422027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94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27B95-34DF-4FFC-B077-F816422027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57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27B95-34DF-4FFC-B077-F816422027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41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D1EBDD0-2230-40E9-BEE9-10E58430193C}" type="datetimeFigureOut">
              <a:rPr lang="es-ES" smtClean="0"/>
              <a:t>04/12/2013</a:t>
            </a:fld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DF9E2A-FF19-4003-A7B4-3C4C82EFF6CF}" type="slidenum">
              <a:rPr lang="es-ES" smtClean="0"/>
              <a:t>‹Nº›</a:t>
            </a:fld>
            <a:endParaRPr lang="es-E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543512"/>
            <a:ext cx="6480048" cy="230124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ALGORITMO A*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764704"/>
            <a:ext cx="6696744" cy="1752600"/>
          </a:xfrm>
        </p:spPr>
        <p:txBody>
          <a:bodyPr>
            <a:normAutofit/>
          </a:bodyPr>
          <a:lstStyle/>
          <a:p>
            <a:r>
              <a:rPr lang="es-ES" sz="6300" dirty="0" smtClean="0"/>
              <a:t>Metro de Praga</a:t>
            </a:r>
            <a:endParaRPr lang="es-ES" sz="6300" dirty="0"/>
          </a:p>
        </p:txBody>
      </p:sp>
      <p:sp>
        <p:nvSpPr>
          <p:cNvPr id="4" name="8 Título"/>
          <p:cNvSpPr txBox="1">
            <a:spLocks/>
          </p:cNvSpPr>
          <p:nvPr/>
        </p:nvSpPr>
        <p:spPr>
          <a:xfrm>
            <a:off x="3635897" y="5039208"/>
            <a:ext cx="5184576" cy="170216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u="sng" dirty="0" smtClean="0"/>
              <a:t>COMPONENTES DEL GRUPO:</a:t>
            </a:r>
            <a:endParaRPr lang="es-ES" sz="2400" u="sng" dirty="0"/>
          </a:p>
        </p:txBody>
      </p:sp>
      <p:sp>
        <p:nvSpPr>
          <p:cNvPr id="5" name="9 Subtítulo"/>
          <p:cNvSpPr txBox="1">
            <a:spLocks/>
          </p:cNvSpPr>
          <p:nvPr/>
        </p:nvSpPr>
        <p:spPr>
          <a:xfrm>
            <a:off x="2338765" y="4916760"/>
            <a:ext cx="6480048" cy="1752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Jesús Sevilla Sastre</a:t>
            </a:r>
          </a:p>
          <a:p>
            <a:r>
              <a:rPr lang="es-ES" dirty="0" err="1" smtClean="0"/>
              <a:t>Estéfano</a:t>
            </a:r>
            <a:r>
              <a:rPr lang="es-ES" dirty="0" smtClean="0"/>
              <a:t> Carrillo Blanco</a:t>
            </a:r>
          </a:p>
          <a:p>
            <a:r>
              <a:rPr lang="es-ES" dirty="0" err="1" smtClean="0"/>
              <a:t>Jose</a:t>
            </a:r>
            <a:r>
              <a:rPr lang="es-ES" dirty="0" smtClean="0"/>
              <a:t> Luis Rafael de la Cruz Sánchez Chiquito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81500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1143000"/>
          </a:xfrm>
        </p:spPr>
        <p:txBody>
          <a:bodyPr>
            <a:normAutofit/>
          </a:bodyPr>
          <a:lstStyle/>
          <a:p>
            <a:r>
              <a:rPr lang="es-ES" sz="3000" dirty="0" smtClean="0"/>
              <a:t>CONCLUSIONES Y COMENTARIOS:</a:t>
            </a:r>
            <a:endParaRPr lang="es-ES" sz="3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1115616" y="1700808"/>
            <a:ext cx="6770639" cy="1661411"/>
          </a:xfrm>
        </p:spPr>
        <p:txBody>
          <a:bodyPr>
            <a:normAutofit/>
          </a:bodyPr>
          <a:lstStyle/>
          <a:p>
            <a:r>
              <a:rPr lang="es-ES" sz="2000" dirty="0"/>
              <a:t>Gracias a esta práctica hemos experimentado de primera </a:t>
            </a:r>
            <a:r>
              <a:rPr lang="es-ES" sz="2000" dirty="0" smtClean="0"/>
              <a:t>mano </a:t>
            </a:r>
            <a:r>
              <a:rPr lang="es-ES" sz="2000" dirty="0"/>
              <a:t>el funcionamiento del algoritmo A* y hemos descubierto sus diversas funcionalidades en la vida </a:t>
            </a:r>
            <a:r>
              <a:rPr lang="es-ES" sz="2000" dirty="0" smtClean="0"/>
              <a:t>cotidiana.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03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sz="2800" b="1" u="sng" dirty="0" smtClean="0"/>
              <a:t>OBJETIVO DEL PROYECTO:</a:t>
            </a:r>
            <a:br>
              <a:rPr lang="es-ES" sz="2800" b="1" u="sng" dirty="0" smtClean="0"/>
            </a:br>
            <a:r>
              <a:rPr lang="es-ES" sz="2800" dirty="0" smtClean="0"/>
              <a:t>Calcular  el trayecto optimo entre </a:t>
            </a:r>
            <a:r>
              <a:rPr lang="es-ES" sz="2800" dirty="0"/>
              <a:t>dos </a:t>
            </a:r>
            <a:r>
              <a:rPr lang="es-ES" sz="2800" dirty="0" smtClean="0"/>
              <a:t>estaciones cualesquiera del metro de Praga</a:t>
            </a:r>
            <a:endParaRPr lang="es-ES" sz="28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27" y="1833990"/>
            <a:ext cx="627234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Para ello dividimos el proyecto en 3 partes: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s-ES" dirty="0" smtClean="0"/>
          </a:p>
          <a:p>
            <a:pPr>
              <a:buFont typeface="Wingdings" pitchFamily="2" charset="2"/>
              <a:buChar char="v"/>
            </a:pPr>
            <a:r>
              <a:rPr lang="es-ES" dirty="0" smtClean="0"/>
              <a:t>Calculo de la g(n) y h(n).</a:t>
            </a:r>
          </a:p>
          <a:p>
            <a:pPr>
              <a:buFont typeface="Wingdings" pitchFamily="2" charset="2"/>
              <a:buChar char="v"/>
            </a:pPr>
            <a:r>
              <a:rPr lang="es-ES" dirty="0" smtClean="0"/>
              <a:t>La implementación del Algoritmo A* a partir de los datos calculados en el punto anterior.</a:t>
            </a:r>
          </a:p>
          <a:p>
            <a:pPr>
              <a:buFont typeface="Wingdings" pitchFamily="2" charset="2"/>
              <a:buChar char="v"/>
            </a:pPr>
            <a:r>
              <a:rPr lang="es-ES" dirty="0" smtClean="0"/>
              <a:t>Implementación de la interfaz gráfica para recorrer las estaciones desde una estación inicial a otra final.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42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CALCULO DE   g(n) </a:t>
            </a:r>
            <a:r>
              <a:rPr lang="es-ES" sz="3200" dirty="0"/>
              <a:t>Y </a:t>
            </a:r>
            <a:r>
              <a:rPr lang="es-ES" sz="3200" dirty="0" smtClean="0"/>
              <a:t>h(n):</a:t>
            </a:r>
            <a:r>
              <a:rPr lang="es-ES" sz="2200" dirty="0"/>
              <a:t/>
            </a:r>
            <a:br>
              <a:rPr lang="es-ES" sz="2200" dirty="0"/>
            </a:br>
            <a:endParaRPr lang="es-ES" sz="2800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4"/>
          </p:nvPr>
        </p:nvSpPr>
        <p:spPr>
          <a:xfrm>
            <a:off x="5436096" y="2132856"/>
            <a:ext cx="3419856" cy="3317595"/>
          </a:xfrm>
        </p:spPr>
        <p:txBody>
          <a:bodyPr/>
          <a:lstStyle/>
          <a:p>
            <a:pPr marL="68580" indent="0">
              <a:buNone/>
            </a:pPr>
            <a:r>
              <a:rPr lang="es-ES" dirty="0" smtClean="0"/>
              <a:t>Cogemos un plano de </a:t>
            </a:r>
            <a:r>
              <a:rPr lang="es-ES" dirty="0"/>
              <a:t>la zona con las líneas del </a:t>
            </a:r>
            <a:r>
              <a:rPr lang="es-ES" dirty="0" smtClean="0"/>
              <a:t>metro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4872211" cy="38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16632"/>
            <a:ext cx="7024744" cy="11430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	    </a:t>
            </a:r>
            <a:r>
              <a:rPr lang="es-ES" sz="3200" dirty="0"/>
              <a:t>	</a:t>
            </a:r>
            <a:r>
              <a:rPr lang="es-ES" sz="2800" dirty="0"/>
              <a:t>Para calcular la g</a:t>
            </a:r>
            <a:r>
              <a:rPr lang="es-ES" sz="2800" dirty="0" smtClean="0"/>
              <a:t>(n</a:t>
            </a:r>
            <a:r>
              <a:rPr lang="es-ES" sz="2800" dirty="0"/>
              <a:t>):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4210" y="2173189"/>
            <a:ext cx="3312368" cy="3029563"/>
          </a:xfrm>
        </p:spPr>
        <p:txBody>
          <a:bodyPr/>
          <a:lstStyle/>
          <a:p>
            <a:pPr marL="68580" indent="0">
              <a:buNone/>
            </a:pPr>
            <a:r>
              <a:rPr lang="es-ES" sz="2000" dirty="0" smtClean="0"/>
              <a:t>Mediante </a:t>
            </a:r>
            <a:r>
              <a:rPr lang="es-ES" sz="2000" dirty="0"/>
              <a:t>Google Earth trazamos las líneas de metro sobre el plano real para calcular la </a:t>
            </a:r>
            <a:r>
              <a:rPr lang="es-ES" sz="2000" dirty="0" smtClean="0"/>
              <a:t>distancia (en kilómetros) </a:t>
            </a:r>
            <a:r>
              <a:rPr lang="es-ES" sz="2000" dirty="0"/>
              <a:t>entre estación y </a:t>
            </a:r>
            <a:r>
              <a:rPr lang="es-ES" sz="2000" dirty="0" smtClean="0"/>
              <a:t>estación.</a:t>
            </a:r>
            <a:endParaRPr lang="es-ES" sz="2000" dirty="0"/>
          </a:p>
          <a:p>
            <a:pPr marL="68580" indent="0">
              <a:buNone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5322690" cy="35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60648"/>
            <a:ext cx="702474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	</a:t>
            </a:r>
            <a:r>
              <a:rPr lang="es-ES" sz="2800" dirty="0" smtClean="0"/>
              <a:t>Para </a:t>
            </a:r>
            <a:r>
              <a:rPr lang="es-ES" sz="2800" dirty="0"/>
              <a:t>calcular la </a:t>
            </a:r>
            <a:r>
              <a:rPr lang="es-ES" sz="2800" dirty="0" smtClean="0"/>
              <a:t>h(n</a:t>
            </a:r>
            <a:r>
              <a:rPr lang="es-ES" sz="2800" dirty="0"/>
              <a:t>):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361268" y="1628800"/>
            <a:ext cx="3419856" cy="453650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 el mismo mapa anterior dividimos, la zona en cuadriculas y calculamos las coordenadas de cada estación.</a:t>
            </a:r>
          </a:p>
          <a:p>
            <a:pPr marL="68580" indent="0">
              <a:buNone/>
            </a:pPr>
            <a:endParaRPr lang="es-ES" dirty="0" smtClean="0"/>
          </a:p>
          <a:p>
            <a:r>
              <a:rPr lang="es-ES" dirty="0" smtClean="0"/>
              <a:t>Dichas coordenadas      se introducen en el Teorema de Pitágoras para obtener el valor de h(n)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8" y="1772816"/>
            <a:ext cx="5184576" cy="34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CALCULO </a:t>
            </a:r>
            <a:r>
              <a:rPr lang="es-ES" sz="3200" dirty="0" smtClean="0"/>
              <a:t>DEL RECORRIDO ÓPTIMO:</a:t>
            </a:r>
            <a:endParaRPr lang="es-ES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1187624" y="1844824"/>
            <a:ext cx="6840760" cy="432048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El plano se transforma en un grafo, obteniendo así una tabla con cada una de las posibles rutas que podemos recorrer.</a:t>
            </a:r>
          </a:p>
          <a:p>
            <a:r>
              <a:rPr lang="es-ES" dirty="0" smtClean="0"/>
              <a:t>Con dicha tabla sabemos a que otras estaciones podemos acceder.</a:t>
            </a:r>
          </a:p>
          <a:p>
            <a:r>
              <a:rPr lang="es-ES" dirty="0" smtClean="0"/>
              <a:t>Hacemos la comparación de cada una de las posibilidades, seleccionando finalmente el nodo o estación que tenga un valor menor de g(n)+h(n).</a:t>
            </a:r>
          </a:p>
          <a:p>
            <a:r>
              <a:rPr lang="es-ES" dirty="0" smtClean="0"/>
              <a:t>Cuando se ha generado el árbol obtenemos una </a:t>
            </a:r>
            <a:r>
              <a:rPr lang="es-ES" dirty="0"/>
              <a:t>lista desde el nodo destino al nodo origen a través del nodo padre de cada </a:t>
            </a:r>
            <a:r>
              <a:rPr lang="es-ES" dirty="0" smtClean="0"/>
              <a:t>uno de ellos.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6858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81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DISEÑO DE LA INTERFAZ GRÁFICA:</a:t>
            </a:r>
            <a:endParaRPr lang="es-ES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1331640" y="1844824"/>
            <a:ext cx="6912768" cy="2088232"/>
          </a:xfrm>
        </p:spPr>
        <p:txBody>
          <a:bodyPr>
            <a:noAutofit/>
          </a:bodyPr>
          <a:lstStyle/>
          <a:p>
            <a:r>
              <a:rPr lang="es-ES" sz="2800" dirty="0" smtClean="0"/>
              <a:t>En este apartado mostraremos los resultados obtenidos tras la implementación anteriormente explicada:</a:t>
            </a:r>
          </a:p>
        </p:txBody>
      </p:sp>
    </p:spTree>
    <p:extLst>
      <p:ext uri="{BB962C8B-B14F-4D97-AF65-F5344CB8AC3E}">
        <p14:creationId xmlns:p14="http://schemas.microsoft.com/office/powerpoint/2010/main" val="3986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17" y="1717656"/>
            <a:ext cx="2009775" cy="3971925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02458"/>
            <a:ext cx="6166541" cy="4802323"/>
          </a:xfrm>
          <a:prstGeom prst="rect">
            <a:avLst/>
          </a:prstGeom>
        </p:spPr>
      </p:pic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1043608" y="170998"/>
            <a:ext cx="7024744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DISEÑO DE LA INTERFAZ GRÁFICA: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702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342</TotalTime>
  <Words>306</Words>
  <Application>Microsoft Office PowerPoint</Application>
  <PresentationFormat>Presentación en pantalla (4:3)</PresentationFormat>
  <Paragraphs>33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Técnico</vt:lpstr>
      <vt:lpstr>ALGORITMO A*</vt:lpstr>
      <vt:lpstr>OBJETIVO DEL PROYECTO: Calcular  el trayecto optimo entre dos estaciones cualesquiera del metro de Praga</vt:lpstr>
      <vt:lpstr>Para ello dividimos el proyecto en 3 partes:</vt:lpstr>
      <vt:lpstr>CALCULO DE   g(n) Y h(n): </vt:lpstr>
      <vt:lpstr>      Para calcular la g(n):</vt:lpstr>
      <vt:lpstr> Para calcular la h(n):</vt:lpstr>
      <vt:lpstr>CALCULO DEL RECORRIDO ÓPTIMO:</vt:lpstr>
      <vt:lpstr>DISEÑO DE LA INTERFAZ GRÁFICA:</vt:lpstr>
      <vt:lpstr>DISEÑO DE LA INTERFAZ GRÁFICA:</vt:lpstr>
      <vt:lpstr>CONCLUSIONES Y COMENTARIOS: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     A*</dc:title>
  <dc:creator>marta</dc:creator>
  <cp:lastModifiedBy>Jesus Sevilla Sastre</cp:lastModifiedBy>
  <cp:revision>26</cp:revision>
  <dcterms:created xsi:type="dcterms:W3CDTF">2011-11-22T18:23:36Z</dcterms:created>
  <dcterms:modified xsi:type="dcterms:W3CDTF">2013-12-04T13:13:39Z</dcterms:modified>
</cp:coreProperties>
</file>