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4"/>
  </p:normalViewPr>
  <p:slideViewPr>
    <p:cSldViewPr snapToGrid="0" snapToObjects="1" showGuides="1">
      <p:cViewPr varScale="1">
        <p:scale>
          <a:sx n="104" d="100"/>
          <a:sy n="104" d="100"/>
        </p:scale>
        <p:origin x="232" y="7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A0D2-4DDA-C740-AF75-E898AA479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Real Estate Investment: Commercial Buildings,</a:t>
            </a:r>
            <a:br>
              <a:rPr lang="de-DE" dirty="0"/>
            </a:br>
            <a:r>
              <a:rPr lang="de-DE" dirty="0"/>
              <a:t>Cologne, Germany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C57BD-5BBD-CA40-8935-554725DB7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i="1" dirty="0"/>
          </a:p>
          <a:p>
            <a:r>
              <a:rPr lang="de-DE" i="1" dirty="0" err="1"/>
              <a:t>for</a:t>
            </a:r>
            <a:r>
              <a:rPr lang="de-DE" dirty="0"/>
              <a:t> REI Commercial</a:t>
            </a:r>
          </a:p>
          <a:p>
            <a:r>
              <a:rPr lang="de-DE" i="1" dirty="0" err="1"/>
              <a:t>by</a:t>
            </a:r>
            <a:r>
              <a:rPr lang="de-DE" dirty="0"/>
              <a:t> BJS Analytics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65463-7EA4-4941-8D88-6C2D4428A42C}"/>
              </a:ext>
            </a:extLst>
          </p:cNvPr>
          <p:cNvSpPr txBox="1"/>
          <p:nvPr/>
        </p:nvSpPr>
        <p:spPr>
          <a:xfrm>
            <a:off x="1592707" y="5281702"/>
            <a:ext cx="2343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10.10.2019 / </a:t>
            </a:r>
            <a:r>
              <a:rPr lang="de-DE" sz="1000" dirty="0" err="1"/>
              <a:t>mail@bjs-analytics.com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237189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1AC9738-7E59-2940-B870-18975DD6D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630185"/>
            <a:ext cx="6459834" cy="5248622"/>
          </a:xfrm>
        </p:spPr>
        <p:txBody>
          <a:bodyPr>
            <a:normAutofit/>
          </a:bodyPr>
          <a:lstStyle/>
          <a:p>
            <a:r>
              <a:rPr lang="en-GB" dirty="0"/>
              <a:t>Invest in </a:t>
            </a:r>
            <a:r>
              <a:rPr lang="en-GB" b="1" u="sng" dirty="0" err="1"/>
              <a:t>Nippes</a:t>
            </a:r>
            <a:r>
              <a:rPr lang="en-GB" dirty="0"/>
              <a:t> (50733) </a:t>
            </a:r>
          </a:p>
          <a:p>
            <a:r>
              <a:rPr lang="en-GB" dirty="0"/>
              <a:t>Large investment in acquiring space for an </a:t>
            </a:r>
            <a:r>
              <a:rPr lang="en-GB" b="1" u="sng" dirty="0"/>
              <a:t>hotel</a:t>
            </a:r>
          </a:p>
          <a:p>
            <a:r>
              <a:rPr lang="en-GB" dirty="0"/>
              <a:t>Smaller investments by acquiring space for </a:t>
            </a:r>
            <a:r>
              <a:rPr lang="en-GB" b="1" u="sng" dirty="0"/>
              <a:t>restaurants</a:t>
            </a:r>
          </a:p>
          <a:p>
            <a:r>
              <a:rPr lang="en-GB" dirty="0"/>
              <a:t>Both recommendations are not susceptible to developments in online shopping</a:t>
            </a:r>
          </a:p>
          <a:p>
            <a:endParaRPr lang="en-GB" dirty="0"/>
          </a:p>
          <a:p>
            <a:r>
              <a:rPr lang="en-GB" dirty="0"/>
              <a:t>More data on socio-economics as well as land and building costs will lower investment risk </a:t>
            </a:r>
          </a:p>
          <a:p>
            <a:pPr marL="457200" lvl="1" indent="0">
              <a:buNone/>
            </a:pPr>
            <a:r>
              <a:rPr lang="en-GB" dirty="0"/>
              <a:t>e.g. hotels in low income neighbourhoods tend to have a small profit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91346-9F14-3E49-A271-B7F62A68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296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91E40-D994-9148-A13C-52C8CA187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C7919-FDFE-394F-A452-A9F954F95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Invest in commercials buildings in Cologne, Germany</a:t>
            </a:r>
          </a:p>
          <a:p>
            <a:endParaRPr lang="en-GB" dirty="0"/>
          </a:p>
          <a:p>
            <a:r>
              <a:rPr lang="en-GB" dirty="0"/>
              <a:t>Maximize profit by investing in a growing up-coming neighbourhood</a:t>
            </a:r>
          </a:p>
          <a:p>
            <a:endParaRPr lang="en-GB" dirty="0"/>
          </a:p>
          <a:p>
            <a:r>
              <a:rPr lang="en-GB" dirty="0"/>
              <a:t>Define building type in agreement with needs and trends (e.g. medical centre, clothing shop, restaurant)</a:t>
            </a:r>
          </a:p>
        </p:txBody>
      </p:sp>
    </p:spTree>
    <p:extLst>
      <p:ext uri="{BB962C8B-B14F-4D97-AF65-F5344CB8AC3E}">
        <p14:creationId xmlns:p14="http://schemas.microsoft.com/office/powerpoint/2010/main" val="299746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91E40-D994-9148-A13C-52C8CA187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C7919-FDFE-394F-A452-A9F954F95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Geographical data divided by postal code areas</a:t>
            </a:r>
          </a:p>
          <a:p>
            <a:pPr marL="457200" lvl="1" indent="0">
              <a:buNone/>
            </a:pPr>
            <a:r>
              <a:rPr lang="en-GB" dirty="0"/>
              <a:t>(</a:t>
            </a:r>
            <a:r>
              <a:rPr lang="en-GB" dirty="0" err="1"/>
              <a:t>opendatasoft.com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Population number for each postal code area</a:t>
            </a:r>
          </a:p>
          <a:p>
            <a:pPr marL="457200" lvl="1" indent="0">
              <a:buNone/>
            </a:pPr>
            <a:r>
              <a:rPr lang="en-GB" dirty="0"/>
              <a:t>(</a:t>
            </a:r>
            <a:r>
              <a:rPr lang="en-GB" dirty="0" err="1"/>
              <a:t>suche-postleitzahl.org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Venues characteristics from Foursquare</a:t>
            </a:r>
          </a:p>
          <a:p>
            <a:pPr marL="457200" lvl="1" indent="0">
              <a:buNone/>
            </a:pPr>
            <a:r>
              <a:rPr lang="en-GB" dirty="0"/>
              <a:t>(</a:t>
            </a:r>
            <a:r>
              <a:rPr lang="en-GB" dirty="0" err="1"/>
              <a:t>Foursquare.com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3625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5EB4-B9B9-834F-811F-241257E0D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D494B-ECA0-8441-93AF-09299316D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33531"/>
            <a:ext cx="6281873" cy="5248622"/>
          </a:xfrm>
        </p:spPr>
        <p:txBody>
          <a:bodyPr/>
          <a:lstStyle/>
          <a:p>
            <a:r>
              <a:rPr lang="en-GB" dirty="0"/>
              <a:t>Foursquare queries</a:t>
            </a:r>
          </a:p>
          <a:p>
            <a:pPr marL="457200" lvl="1" indent="0">
              <a:buNone/>
            </a:pPr>
            <a:r>
              <a:rPr lang="en-GB" dirty="0"/>
              <a:t>Equally spaced queries throughout the city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k-Means clustering</a:t>
            </a:r>
          </a:p>
          <a:p>
            <a:pPr marL="457200" lvl="1" indent="0">
              <a:buNone/>
            </a:pPr>
            <a:r>
              <a:rPr lang="en-GB" dirty="0"/>
              <a:t>Clustering of city areas by type of venues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618A3-7058-3F49-AB7F-40392F9203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209" y="1083000"/>
            <a:ext cx="3441774" cy="2389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78BB82-03FC-D445-B73F-12DD53254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685" y="4500369"/>
            <a:ext cx="3034759" cy="1924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31A83C-A251-EF4F-94AB-6B8221EF1CBE}"/>
              </a:ext>
            </a:extLst>
          </p:cNvPr>
          <p:cNvSpPr txBox="1"/>
          <p:nvPr/>
        </p:nvSpPr>
        <p:spPr>
          <a:xfrm>
            <a:off x="8128594" y="6318756"/>
            <a:ext cx="21259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source</a:t>
            </a:r>
            <a:r>
              <a:rPr lang="de-DE" sz="1000" dirty="0"/>
              <a:t>: </a:t>
            </a:r>
            <a:r>
              <a:rPr lang="de-DE" sz="1000" dirty="0" err="1"/>
              <a:t>towardsdatascience.com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22009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5EB4-B9B9-834F-811F-241257E0D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D494B-ECA0-8441-93AF-09299316D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33531"/>
            <a:ext cx="6281873" cy="5248622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Assumptions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house pricing and socio-economics correlate with population and venues density 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neighbourhoods with a low population density</a:t>
            </a:r>
            <a:r>
              <a:rPr lang="de-DE" dirty="0"/>
              <a:t> </a:t>
            </a:r>
            <a:r>
              <a:rPr lang="en-GB" dirty="0"/>
              <a:t>are not attractive for investment in commercial buildings</a:t>
            </a:r>
            <a:r>
              <a:rPr lang="de-DE" dirty="0"/>
              <a:t>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066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D031A-EE57-DE4B-8F23-F1E55178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Results:</a:t>
            </a:r>
            <a:br>
              <a:rPr lang="en-GB" dirty="0"/>
            </a:br>
            <a:r>
              <a:rPr lang="en-GB" dirty="0"/>
              <a:t>population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D20B5D-23FE-CE4D-B8A1-B657D3B588F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913" y="249126"/>
            <a:ext cx="4453060" cy="3314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45EAC7-6AA2-0047-9A5F-DD9FF919731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604" y="3814526"/>
            <a:ext cx="4399787" cy="27710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6A66AD-B101-8C40-A5C4-23AD85C46461}"/>
              </a:ext>
            </a:extLst>
          </p:cNvPr>
          <p:cNvSpPr txBox="1"/>
          <p:nvPr/>
        </p:nvSpPr>
        <p:spPr>
          <a:xfrm>
            <a:off x="4735404" y="4951379"/>
            <a:ext cx="1952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Upcoming</a:t>
            </a:r>
            <a:r>
              <a:rPr lang="de-DE" dirty="0"/>
              <a:t> </a:t>
            </a:r>
          </a:p>
          <a:p>
            <a:pPr algn="ctr"/>
            <a:r>
              <a:rPr lang="de-DE" dirty="0" err="1"/>
              <a:t>neighbourhoods</a:t>
            </a:r>
            <a:endParaRPr lang="de-D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88DCFC-A852-0741-B60D-D2A72720123D}"/>
              </a:ext>
            </a:extLst>
          </p:cNvPr>
          <p:cNvCxnSpPr>
            <a:stCxn id="6" idx="3"/>
          </p:cNvCxnSpPr>
          <p:nvPr/>
        </p:nvCxnSpPr>
        <p:spPr>
          <a:xfrm flipV="1">
            <a:off x="6688183" y="4357991"/>
            <a:ext cx="1813791" cy="916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E1E5F1-2D95-0D46-B67B-42BC2B9F09B0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688183" y="4951379"/>
            <a:ext cx="1116209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AB2515-9EB1-774A-AA35-5BD7032C9D0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88183" y="5274545"/>
            <a:ext cx="1813791" cy="42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739867-FE69-1F4E-BDF2-B712D6F5FEF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88183" y="5274545"/>
            <a:ext cx="2280719" cy="68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70F91A-B5B7-A34B-93FD-54C93EB5BA5C}"/>
              </a:ext>
            </a:extLst>
          </p:cNvPr>
          <p:cNvCxnSpPr>
            <a:cxnSpLocks/>
          </p:cNvCxnSpPr>
          <p:nvPr/>
        </p:nvCxnSpPr>
        <p:spPr>
          <a:xfrm>
            <a:off x="6688183" y="5274545"/>
            <a:ext cx="2280719" cy="68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3C9F60-1A05-0147-82C4-D3383B0DEB6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88183" y="5274545"/>
            <a:ext cx="1881885" cy="956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51ADF0-52FD-A744-B277-BA7C6C825C7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88183" y="5274545"/>
            <a:ext cx="1570600" cy="688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815A968-0884-A44E-8059-58BB74E7F19C}"/>
              </a:ext>
            </a:extLst>
          </p:cNvPr>
          <p:cNvSpPr/>
          <p:nvPr/>
        </p:nvSpPr>
        <p:spPr>
          <a:xfrm>
            <a:off x="5711793" y="1524447"/>
            <a:ext cx="1438037" cy="905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DD2147B-49AE-C542-8DF7-4A9CCDFED65D}"/>
              </a:ext>
            </a:extLst>
          </p:cNvPr>
          <p:cNvCxnSpPr/>
          <p:nvPr/>
        </p:nvCxnSpPr>
        <p:spPr>
          <a:xfrm>
            <a:off x="5711793" y="2430160"/>
            <a:ext cx="1178811" cy="1384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F060D1A-6EB4-D141-ADF1-11FED0D0B27C}"/>
              </a:ext>
            </a:extLst>
          </p:cNvPr>
          <p:cNvCxnSpPr>
            <a:cxnSpLocks/>
          </p:cNvCxnSpPr>
          <p:nvPr/>
        </p:nvCxnSpPr>
        <p:spPr>
          <a:xfrm>
            <a:off x="7149830" y="2430160"/>
            <a:ext cx="4140561" cy="1384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72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1346-9F14-3E49-A271-B7F62A68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Results:</a:t>
            </a:r>
            <a:br>
              <a:rPr lang="en-GB" dirty="0"/>
            </a:br>
            <a:r>
              <a:rPr lang="en-GB" dirty="0"/>
              <a:t>venues analysis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4D17B8-421D-CD4D-B039-C856D6AB7F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144" y="2222779"/>
            <a:ext cx="5748655" cy="42538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698F42-2418-0E48-9E1C-83DFF89F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704335"/>
            <a:ext cx="6281873" cy="5248622"/>
          </a:xfrm>
        </p:spPr>
        <p:txBody>
          <a:bodyPr/>
          <a:lstStyle/>
          <a:p>
            <a:r>
              <a:rPr lang="en-GB" dirty="0"/>
              <a:t>50733 and 50677 emerge as upcoming neighbourhoods from population and venues analysis</a:t>
            </a:r>
          </a:p>
          <a:p>
            <a:r>
              <a:rPr lang="en-GB" dirty="0"/>
              <a:t>50733 venues are geographically isolated from areas with high density of venues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2832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1AC9738-7E59-2940-B870-18975DD6D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/>
          <a:lstStyle/>
          <a:p>
            <a:r>
              <a:rPr lang="en-GB" dirty="0"/>
              <a:t>50733 and 50677 show distinct venues from other trendy areas in the city (red)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91346-9F14-3E49-A271-B7F62A68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Results:</a:t>
            </a:r>
            <a:br>
              <a:rPr lang="en-GB" dirty="0"/>
            </a:br>
            <a:r>
              <a:rPr lang="en-GB" dirty="0"/>
              <a:t>cluster analysis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36179B-A43B-954E-94E6-ABC826D4FD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97943"/>
            <a:ext cx="5748655" cy="42538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43CDC3-1FEE-1545-958C-8322554AEF4F}"/>
              </a:ext>
            </a:extLst>
          </p:cNvPr>
          <p:cNvSpPr txBox="1"/>
          <p:nvPr/>
        </p:nvSpPr>
        <p:spPr>
          <a:xfrm>
            <a:off x="5216735" y="3770986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50733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8131D2-8255-CE4B-87F2-6005C75A7D41}"/>
              </a:ext>
            </a:extLst>
          </p:cNvPr>
          <p:cNvSpPr txBox="1"/>
          <p:nvPr/>
        </p:nvSpPr>
        <p:spPr>
          <a:xfrm>
            <a:off x="6096000" y="4919632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50677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8D2D2D-57FF-B649-9CA2-E3457317524E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5890317" y="3617098"/>
            <a:ext cx="2203096" cy="30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85E154-3484-7244-9E06-FCAFCA72A6D1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769582" y="4416357"/>
            <a:ext cx="1323831" cy="65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802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1AC9738-7E59-2940-B870-18975DD6D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395405"/>
            <a:ext cx="6281873" cy="5248622"/>
          </a:xfrm>
        </p:spPr>
        <p:txBody>
          <a:bodyPr/>
          <a:lstStyle/>
          <a:p>
            <a:r>
              <a:rPr lang="en-GB" dirty="0" err="1"/>
              <a:t>Nippes</a:t>
            </a:r>
            <a:r>
              <a:rPr lang="en-GB" dirty="0"/>
              <a:t> (50733) lacks hotels and has an overrepresentation of supermarkets</a:t>
            </a:r>
          </a:p>
          <a:p>
            <a:r>
              <a:rPr lang="en-GB" dirty="0"/>
              <a:t>Restaurants are trending in Cologne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91346-9F14-3E49-A271-B7F62A68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Results:</a:t>
            </a:r>
            <a:br>
              <a:rPr lang="en-GB" dirty="0"/>
            </a:br>
            <a:r>
              <a:rPr lang="en-GB" dirty="0"/>
              <a:t>50733 vs trendy neighbourhoods</a:t>
            </a:r>
            <a:endParaRPr lang="de-DE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6449313-ED25-AA47-8734-32E588230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963797"/>
              </p:ext>
            </p:extLst>
          </p:nvPr>
        </p:nvGraphicFramePr>
        <p:xfrm>
          <a:off x="4796716" y="1658862"/>
          <a:ext cx="2598568" cy="4795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1794">
                  <a:extLst>
                    <a:ext uri="{9D8B030D-6E8A-4147-A177-3AD203B41FA5}">
                      <a16:colId xmlns:a16="http://schemas.microsoft.com/office/drawing/2014/main" val="2473264064"/>
                    </a:ext>
                  </a:extLst>
                </a:gridCol>
                <a:gridCol w="1186774">
                  <a:extLst>
                    <a:ext uri="{9D8B030D-6E8A-4147-A177-3AD203B41FA5}">
                      <a16:colId xmlns:a16="http://schemas.microsoft.com/office/drawing/2014/main" val="4280232080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100" dirty="0" err="1">
                          <a:effectLst/>
                        </a:rPr>
                        <a:t>needed</a:t>
                      </a:r>
                      <a:r>
                        <a:rPr lang="de-DE" sz="1100" dirty="0">
                          <a:effectLst/>
                        </a:rPr>
                        <a:t> </a:t>
                      </a:r>
                      <a:r>
                        <a:rPr lang="de-DE" sz="1100" dirty="0" err="1">
                          <a:effectLst/>
                        </a:rPr>
                        <a:t>venues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89913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Hotel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0.072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480020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Bar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0.028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615149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Italian Restaurant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0.026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945965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Nightclub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0.022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9208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Restaurant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0.022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953517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German Restaurant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0.016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496075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Pizza Place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0.016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558813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Pub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0.013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48226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Burger Joint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0.013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58953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Spanish Restaurant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0.012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169848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Snack Place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0.012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849147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Trattoria/Osteria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0.012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624891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Asian Restaurant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0.012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922120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Austrian Restaurant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0.011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243585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French Restaurant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0.010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012914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Tapas Restaurant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0.009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624024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Automotive Shop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0.009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361426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Theater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0.009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207979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Fast Food Restaurant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0.009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532127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Water Park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0.008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0457539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C14E28E-C0A4-BE49-8912-FA5DBD258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170867"/>
              </p:ext>
            </p:extLst>
          </p:nvPr>
        </p:nvGraphicFramePr>
        <p:xfrm>
          <a:off x="8519977" y="1803642"/>
          <a:ext cx="2579112" cy="4505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2066">
                  <a:extLst>
                    <a:ext uri="{9D8B030D-6E8A-4147-A177-3AD203B41FA5}">
                      <a16:colId xmlns:a16="http://schemas.microsoft.com/office/drawing/2014/main" val="3491177509"/>
                    </a:ext>
                  </a:extLst>
                </a:gridCol>
                <a:gridCol w="1177046">
                  <a:extLst>
                    <a:ext uri="{9D8B030D-6E8A-4147-A177-3AD203B41FA5}">
                      <a16:colId xmlns:a16="http://schemas.microsoft.com/office/drawing/2014/main" val="18034959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 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existing venues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44712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Supermarket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-0.105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04961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Bakery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-0.057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957205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Drugstore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-0.046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25643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Doner Restaurant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-0.039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497638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Martial Arts Dojo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-0.024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783507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Thai Restaurant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-0.024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490587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Kebab Restaurant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-0.024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092348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Department Store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-0.024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94902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Bank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-0.024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90763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Farmers Market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-0.024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528217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Cantonese Restaurant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-0.024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474135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Plaza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-0.023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443749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Organic Grocery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-0.022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888448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Music Venue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-0.022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651960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Bookstore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-0.022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536998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Flea Market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-0.022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759588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Modern European Restaurant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-0.021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502176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Cocktail Bar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-0.019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636285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Café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-0.019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714667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Breakfast Spot</a:t>
                      </a:r>
                      <a:endParaRPr lang="de-D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-0.018</a:t>
                      </a:r>
                      <a:endParaRPr lang="de-D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4509186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FF99D6-59F5-D942-A592-F9D858F61C23}"/>
              </a:ext>
            </a:extLst>
          </p:cNvPr>
          <p:cNvCxnSpPr/>
          <p:nvPr/>
        </p:nvCxnSpPr>
        <p:spPr>
          <a:xfrm flipV="1">
            <a:off x="7519481" y="2090428"/>
            <a:ext cx="0" cy="421917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F1B920-5A30-AD47-8F8C-D09009D6B281}"/>
              </a:ext>
            </a:extLst>
          </p:cNvPr>
          <p:cNvSpPr txBox="1"/>
          <p:nvPr/>
        </p:nvSpPr>
        <p:spPr>
          <a:xfrm rot="16200000">
            <a:off x="6796320" y="4109591"/>
            <a:ext cx="1829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increased</a:t>
            </a:r>
            <a:r>
              <a:rPr lang="de-DE" dirty="0"/>
              <a:t> </a:t>
            </a:r>
            <a:r>
              <a:rPr lang="de-DE" dirty="0" err="1"/>
              <a:t>need</a:t>
            </a:r>
            <a:endParaRPr lang="de-D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5FCCA1-3D47-ED47-8EA7-A77D02237D1D}"/>
              </a:ext>
            </a:extLst>
          </p:cNvPr>
          <p:cNvCxnSpPr/>
          <p:nvPr/>
        </p:nvCxnSpPr>
        <p:spPr>
          <a:xfrm flipV="1">
            <a:off x="11279141" y="2090428"/>
            <a:ext cx="0" cy="421917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B30A588-5DB0-D240-A4DB-BD996D59F5B3}"/>
              </a:ext>
            </a:extLst>
          </p:cNvPr>
          <p:cNvSpPr txBox="1"/>
          <p:nvPr/>
        </p:nvSpPr>
        <p:spPr>
          <a:xfrm rot="16200000">
            <a:off x="10491350" y="4109591"/>
            <a:ext cx="1958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overrepresented</a:t>
            </a:r>
          </a:p>
        </p:txBody>
      </p:sp>
    </p:spTree>
    <p:extLst>
      <p:ext uri="{BB962C8B-B14F-4D97-AF65-F5344CB8AC3E}">
        <p14:creationId xmlns:p14="http://schemas.microsoft.com/office/powerpoint/2010/main" val="97842422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136</TotalTime>
  <Words>413</Words>
  <Application>Microsoft Macintosh PowerPoint</Application>
  <PresentationFormat>Widescreen</PresentationFormat>
  <Paragraphs>171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Rockwell</vt:lpstr>
      <vt:lpstr>Wingdings</vt:lpstr>
      <vt:lpstr>Atlas</vt:lpstr>
      <vt:lpstr>Real Estate Investment: Commercial Buildings, Cologne, Germany</vt:lpstr>
      <vt:lpstr>Objective</vt:lpstr>
      <vt:lpstr>Data</vt:lpstr>
      <vt:lpstr>Methods</vt:lpstr>
      <vt:lpstr>Methods</vt:lpstr>
      <vt:lpstr>Results: population analysis</vt:lpstr>
      <vt:lpstr>Results: venues analysis</vt:lpstr>
      <vt:lpstr>Results: cluster analysis</vt:lpstr>
      <vt:lpstr>Results: 50733 vs trendy neighbourhoods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Investment: Commercial Buildings, Cologne, Germany</dc:title>
  <dc:creator>Microsoft Office User</dc:creator>
  <cp:lastModifiedBy>Microsoft Office User</cp:lastModifiedBy>
  <cp:revision>9</cp:revision>
  <cp:lastPrinted>2019-10-10T12:04:15Z</cp:lastPrinted>
  <dcterms:created xsi:type="dcterms:W3CDTF">2019-10-10T09:48:12Z</dcterms:created>
  <dcterms:modified xsi:type="dcterms:W3CDTF">2019-10-10T12:04:46Z</dcterms:modified>
</cp:coreProperties>
</file>