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9" r:id="rId5"/>
    <p:sldId id="263" r:id="rId6"/>
    <p:sldId id="260" r:id="rId7"/>
    <p:sldId id="258"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EF9FED-B5BD-45CC-89F2-DCF910E88B1F}" type="doc">
      <dgm:prSet loTypeId="urn:microsoft.com/office/officeart/2005/8/layout/process1" loCatId="process" qsTypeId="urn:microsoft.com/office/officeart/2005/8/quickstyle/simple4" qsCatId="simple" csTypeId="urn:microsoft.com/office/officeart/2005/8/colors/colorful4" csCatId="colorful" phldr="1"/>
      <dgm:spPr/>
    </dgm:pt>
    <dgm:pt modelId="{DD8859FF-1EF4-4B36-A4EC-F9F01A43F320}">
      <dgm:prSet phldrT="[Text]"/>
      <dgm:spPr/>
      <dgm:t>
        <a:bodyPr/>
        <a:lstStyle/>
        <a:p>
          <a:r>
            <a:rPr lang="en-US" dirty="0"/>
            <a:t>Business Code</a:t>
          </a:r>
        </a:p>
      </dgm:t>
    </dgm:pt>
    <dgm:pt modelId="{1F2DF6A2-1DCA-440E-9D7F-789A905AE354}" type="parTrans" cxnId="{B95D36E5-1465-404C-970A-A920515A581B}">
      <dgm:prSet/>
      <dgm:spPr/>
      <dgm:t>
        <a:bodyPr/>
        <a:lstStyle/>
        <a:p>
          <a:endParaRPr lang="en-US"/>
        </a:p>
      </dgm:t>
    </dgm:pt>
    <dgm:pt modelId="{EF170DB4-EF6D-4C00-B2F6-7FC0C74E1B1F}" type="sibTrans" cxnId="{B95D36E5-1465-404C-970A-A920515A581B}">
      <dgm:prSet/>
      <dgm:spPr/>
      <dgm:t>
        <a:bodyPr/>
        <a:lstStyle/>
        <a:p>
          <a:endParaRPr lang="en-US"/>
        </a:p>
      </dgm:t>
    </dgm:pt>
    <dgm:pt modelId="{F83D0690-78DF-47E3-A617-1F104B048072}">
      <dgm:prSet phldrT="[Text]"/>
      <dgm:spPr/>
      <dgm:t>
        <a:bodyPr/>
        <a:lstStyle/>
        <a:p>
          <a:r>
            <a:rPr lang="en-US" dirty="0"/>
            <a:t>JDBC</a:t>
          </a:r>
        </a:p>
      </dgm:t>
    </dgm:pt>
    <dgm:pt modelId="{FE43C671-0063-4BD9-A701-2B08DD81E5EB}" type="parTrans" cxnId="{F669E86C-7F1F-42CE-8604-3DB2B954C680}">
      <dgm:prSet/>
      <dgm:spPr/>
      <dgm:t>
        <a:bodyPr/>
        <a:lstStyle/>
        <a:p>
          <a:endParaRPr lang="en-US"/>
        </a:p>
      </dgm:t>
    </dgm:pt>
    <dgm:pt modelId="{313F998E-42CB-4C26-A4EF-05AF5C5CD0A0}" type="sibTrans" cxnId="{F669E86C-7F1F-42CE-8604-3DB2B954C680}">
      <dgm:prSet/>
      <dgm:spPr/>
      <dgm:t>
        <a:bodyPr/>
        <a:lstStyle/>
        <a:p>
          <a:endParaRPr lang="en-US"/>
        </a:p>
      </dgm:t>
    </dgm:pt>
    <dgm:pt modelId="{A089AD8B-2368-4872-8FE2-9BBD81E7C70E}">
      <dgm:prSet phldrT="[Text]"/>
      <dgm:spPr/>
      <dgm:t>
        <a:bodyPr/>
        <a:lstStyle/>
        <a:p>
          <a:r>
            <a:rPr lang="en-US" dirty="0"/>
            <a:t>DAO</a:t>
          </a:r>
        </a:p>
      </dgm:t>
    </dgm:pt>
    <dgm:pt modelId="{5CB45644-F7BC-4EE2-8CA2-AD5662D9AD84}" type="parTrans" cxnId="{9167946F-CE93-457E-9B93-7C0080845687}">
      <dgm:prSet/>
      <dgm:spPr/>
      <dgm:t>
        <a:bodyPr/>
        <a:lstStyle/>
        <a:p>
          <a:endParaRPr lang="en-US"/>
        </a:p>
      </dgm:t>
    </dgm:pt>
    <dgm:pt modelId="{BA26D759-F168-429C-A36B-1F46F4353BB4}" type="sibTrans" cxnId="{9167946F-CE93-457E-9B93-7C0080845687}">
      <dgm:prSet/>
      <dgm:spPr/>
      <dgm:t>
        <a:bodyPr/>
        <a:lstStyle/>
        <a:p>
          <a:endParaRPr lang="en-US"/>
        </a:p>
      </dgm:t>
    </dgm:pt>
    <dgm:pt modelId="{070EE1D1-DDEE-43BF-9453-2FA9DF6D0747}" type="pres">
      <dgm:prSet presAssocID="{C5EF9FED-B5BD-45CC-89F2-DCF910E88B1F}" presName="Name0" presStyleCnt="0">
        <dgm:presLayoutVars>
          <dgm:dir/>
          <dgm:resizeHandles val="exact"/>
        </dgm:presLayoutVars>
      </dgm:prSet>
      <dgm:spPr/>
    </dgm:pt>
    <dgm:pt modelId="{0BC4961F-6372-405D-888A-4341E30EA2C9}" type="pres">
      <dgm:prSet presAssocID="{DD8859FF-1EF4-4B36-A4EC-F9F01A43F320}" presName="node" presStyleLbl="node1" presStyleIdx="0" presStyleCnt="3">
        <dgm:presLayoutVars>
          <dgm:bulletEnabled val="1"/>
        </dgm:presLayoutVars>
      </dgm:prSet>
      <dgm:spPr/>
    </dgm:pt>
    <dgm:pt modelId="{E16ED0FB-AD9E-446F-AA77-AEE6D21C12B2}" type="pres">
      <dgm:prSet presAssocID="{EF170DB4-EF6D-4C00-B2F6-7FC0C74E1B1F}" presName="sibTrans" presStyleLbl="sibTrans2D1" presStyleIdx="0" presStyleCnt="2"/>
      <dgm:spPr/>
    </dgm:pt>
    <dgm:pt modelId="{DC290658-C793-4627-8835-1A74676350FD}" type="pres">
      <dgm:prSet presAssocID="{EF170DB4-EF6D-4C00-B2F6-7FC0C74E1B1F}" presName="connectorText" presStyleLbl="sibTrans2D1" presStyleIdx="0" presStyleCnt="2"/>
      <dgm:spPr/>
    </dgm:pt>
    <dgm:pt modelId="{E690A38E-98C7-4526-B435-1363F6A96447}" type="pres">
      <dgm:prSet presAssocID="{A089AD8B-2368-4872-8FE2-9BBD81E7C70E}" presName="node" presStyleLbl="node1" presStyleIdx="1" presStyleCnt="3">
        <dgm:presLayoutVars>
          <dgm:bulletEnabled val="1"/>
        </dgm:presLayoutVars>
      </dgm:prSet>
      <dgm:spPr/>
    </dgm:pt>
    <dgm:pt modelId="{956C26C0-DA99-4A22-9E67-3834CD9B8905}" type="pres">
      <dgm:prSet presAssocID="{BA26D759-F168-429C-A36B-1F46F4353BB4}" presName="sibTrans" presStyleLbl="sibTrans2D1" presStyleIdx="1" presStyleCnt="2"/>
      <dgm:spPr/>
    </dgm:pt>
    <dgm:pt modelId="{32797C03-88E6-4162-94FE-40DBC69F1213}" type="pres">
      <dgm:prSet presAssocID="{BA26D759-F168-429C-A36B-1F46F4353BB4}" presName="connectorText" presStyleLbl="sibTrans2D1" presStyleIdx="1" presStyleCnt="2"/>
      <dgm:spPr/>
    </dgm:pt>
    <dgm:pt modelId="{E369E475-C4DF-4667-BA23-4A784D1EB6E5}" type="pres">
      <dgm:prSet presAssocID="{F83D0690-78DF-47E3-A617-1F104B048072}" presName="node" presStyleLbl="node1" presStyleIdx="2" presStyleCnt="3">
        <dgm:presLayoutVars>
          <dgm:bulletEnabled val="1"/>
        </dgm:presLayoutVars>
      </dgm:prSet>
      <dgm:spPr/>
    </dgm:pt>
  </dgm:ptLst>
  <dgm:cxnLst>
    <dgm:cxn modelId="{59854936-AA0D-46DE-909E-105CE6AA1259}" type="presOf" srcId="{F83D0690-78DF-47E3-A617-1F104B048072}" destId="{E369E475-C4DF-4667-BA23-4A784D1EB6E5}" srcOrd="0" destOrd="0" presId="urn:microsoft.com/office/officeart/2005/8/layout/process1"/>
    <dgm:cxn modelId="{72ECED42-BBFE-45D5-B1DA-6C0A3351DC32}" type="presOf" srcId="{DD8859FF-1EF4-4B36-A4EC-F9F01A43F320}" destId="{0BC4961F-6372-405D-888A-4341E30EA2C9}" srcOrd="0" destOrd="0" presId="urn:microsoft.com/office/officeart/2005/8/layout/process1"/>
    <dgm:cxn modelId="{F669E86C-7F1F-42CE-8604-3DB2B954C680}" srcId="{C5EF9FED-B5BD-45CC-89F2-DCF910E88B1F}" destId="{F83D0690-78DF-47E3-A617-1F104B048072}" srcOrd="2" destOrd="0" parTransId="{FE43C671-0063-4BD9-A701-2B08DD81E5EB}" sibTransId="{313F998E-42CB-4C26-A4EF-05AF5C5CD0A0}"/>
    <dgm:cxn modelId="{9167946F-CE93-457E-9B93-7C0080845687}" srcId="{C5EF9FED-B5BD-45CC-89F2-DCF910E88B1F}" destId="{A089AD8B-2368-4872-8FE2-9BBD81E7C70E}" srcOrd="1" destOrd="0" parTransId="{5CB45644-F7BC-4EE2-8CA2-AD5662D9AD84}" sibTransId="{BA26D759-F168-429C-A36B-1F46F4353BB4}"/>
    <dgm:cxn modelId="{EB75DE50-46AC-4321-A560-606348F6CDF5}" type="presOf" srcId="{EF170DB4-EF6D-4C00-B2F6-7FC0C74E1B1F}" destId="{E16ED0FB-AD9E-446F-AA77-AEE6D21C12B2}" srcOrd="0" destOrd="0" presId="urn:microsoft.com/office/officeart/2005/8/layout/process1"/>
    <dgm:cxn modelId="{09FE6790-7056-46D1-A3B5-1A5A4E96D175}" type="presOf" srcId="{EF170DB4-EF6D-4C00-B2F6-7FC0C74E1B1F}" destId="{DC290658-C793-4627-8835-1A74676350FD}" srcOrd="1" destOrd="0" presId="urn:microsoft.com/office/officeart/2005/8/layout/process1"/>
    <dgm:cxn modelId="{C25B4EB3-E105-4563-A6EC-45C909767BDA}" type="presOf" srcId="{C5EF9FED-B5BD-45CC-89F2-DCF910E88B1F}" destId="{070EE1D1-DDEE-43BF-9453-2FA9DF6D0747}" srcOrd="0" destOrd="0" presId="urn:microsoft.com/office/officeart/2005/8/layout/process1"/>
    <dgm:cxn modelId="{06DE55BB-7E54-441C-9A50-0C9D0B5061C5}" type="presOf" srcId="{BA26D759-F168-429C-A36B-1F46F4353BB4}" destId="{32797C03-88E6-4162-94FE-40DBC69F1213}" srcOrd="1" destOrd="0" presId="urn:microsoft.com/office/officeart/2005/8/layout/process1"/>
    <dgm:cxn modelId="{11A15CD4-8D8E-494F-8D1A-42CAA40E8737}" type="presOf" srcId="{A089AD8B-2368-4872-8FE2-9BBD81E7C70E}" destId="{E690A38E-98C7-4526-B435-1363F6A96447}" srcOrd="0" destOrd="0" presId="urn:microsoft.com/office/officeart/2005/8/layout/process1"/>
    <dgm:cxn modelId="{3389F8DF-802B-4F55-8510-7D86D444BB27}" type="presOf" srcId="{BA26D759-F168-429C-A36B-1F46F4353BB4}" destId="{956C26C0-DA99-4A22-9E67-3834CD9B8905}" srcOrd="0" destOrd="0" presId="urn:microsoft.com/office/officeart/2005/8/layout/process1"/>
    <dgm:cxn modelId="{B95D36E5-1465-404C-970A-A920515A581B}" srcId="{C5EF9FED-B5BD-45CC-89F2-DCF910E88B1F}" destId="{DD8859FF-1EF4-4B36-A4EC-F9F01A43F320}" srcOrd="0" destOrd="0" parTransId="{1F2DF6A2-1DCA-440E-9D7F-789A905AE354}" sibTransId="{EF170DB4-EF6D-4C00-B2F6-7FC0C74E1B1F}"/>
    <dgm:cxn modelId="{4EE53FF9-85F2-4B51-B31C-52411A55F7B3}" type="presParOf" srcId="{070EE1D1-DDEE-43BF-9453-2FA9DF6D0747}" destId="{0BC4961F-6372-405D-888A-4341E30EA2C9}" srcOrd="0" destOrd="0" presId="urn:microsoft.com/office/officeart/2005/8/layout/process1"/>
    <dgm:cxn modelId="{B0A08D50-617F-4CF7-8A11-8B578DAA50D1}" type="presParOf" srcId="{070EE1D1-DDEE-43BF-9453-2FA9DF6D0747}" destId="{E16ED0FB-AD9E-446F-AA77-AEE6D21C12B2}" srcOrd="1" destOrd="0" presId="urn:microsoft.com/office/officeart/2005/8/layout/process1"/>
    <dgm:cxn modelId="{B129898A-3421-4CB8-817F-BC96F7737152}" type="presParOf" srcId="{E16ED0FB-AD9E-446F-AA77-AEE6D21C12B2}" destId="{DC290658-C793-4627-8835-1A74676350FD}" srcOrd="0" destOrd="0" presId="urn:microsoft.com/office/officeart/2005/8/layout/process1"/>
    <dgm:cxn modelId="{6B495117-6454-49E9-9FC6-99EEC891715C}" type="presParOf" srcId="{070EE1D1-DDEE-43BF-9453-2FA9DF6D0747}" destId="{E690A38E-98C7-4526-B435-1363F6A96447}" srcOrd="2" destOrd="0" presId="urn:microsoft.com/office/officeart/2005/8/layout/process1"/>
    <dgm:cxn modelId="{08936588-D96A-4348-99EB-97734A3F3569}" type="presParOf" srcId="{070EE1D1-DDEE-43BF-9453-2FA9DF6D0747}" destId="{956C26C0-DA99-4A22-9E67-3834CD9B8905}" srcOrd="3" destOrd="0" presId="urn:microsoft.com/office/officeart/2005/8/layout/process1"/>
    <dgm:cxn modelId="{924A97E2-9324-4F3B-9245-45FA00E2A3C9}" type="presParOf" srcId="{956C26C0-DA99-4A22-9E67-3834CD9B8905}" destId="{32797C03-88E6-4162-94FE-40DBC69F1213}" srcOrd="0" destOrd="0" presId="urn:microsoft.com/office/officeart/2005/8/layout/process1"/>
    <dgm:cxn modelId="{57AAF6BF-4E2E-44D6-BD47-D1EBEADBB517}" type="presParOf" srcId="{070EE1D1-DDEE-43BF-9453-2FA9DF6D0747}" destId="{E369E475-C4DF-4667-BA23-4A784D1EB6E5}"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C4961F-6372-405D-888A-4341E30EA2C9}">
      <dsp:nvSpPr>
        <dsp:cNvPr id="0" name=""/>
        <dsp:cNvSpPr/>
      </dsp:nvSpPr>
      <dsp:spPr>
        <a:xfrm>
          <a:off x="7143" y="280214"/>
          <a:ext cx="2135187" cy="1281112"/>
        </a:xfrm>
        <a:prstGeom prst="roundRect">
          <a:avLst>
            <a:gd name="adj" fmla="val 10000"/>
          </a:avLst>
        </a:prstGeom>
        <a:blipFill rotWithShape="0">
          <a:blip xmlns:r="http://schemas.openxmlformats.org/officeDocument/2006/relationships" r:embed="rId1">
            <a:duotone>
              <a:schemeClr val="accent4">
                <a:hueOff val="0"/>
                <a:satOff val="0"/>
                <a:lumOff val="0"/>
                <a:alphaOff val="0"/>
                <a:tint val="98000"/>
                <a:lumMod val="102000"/>
              </a:schemeClr>
              <a:schemeClr val="accent4">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Business Code</a:t>
          </a:r>
        </a:p>
      </dsp:txBody>
      <dsp:txXfrm>
        <a:off x="44665" y="317736"/>
        <a:ext cx="2060143" cy="1206068"/>
      </dsp:txXfrm>
    </dsp:sp>
    <dsp:sp modelId="{E16ED0FB-AD9E-446F-AA77-AEE6D21C12B2}">
      <dsp:nvSpPr>
        <dsp:cNvPr id="0" name=""/>
        <dsp:cNvSpPr/>
      </dsp:nvSpPr>
      <dsp:spPr>
        <a:xfrm>
          <a:off x="2355850" y="656007"/>
          <a:ext cx="452659" cy="529526"/>
        </a:xfrm>
        <a:prstGeom prst="rightArrow">
          <a:avLst>
            <a:gd name="adj1" fmla="val 60000"/>
            <a:gd name="adj2" fmla="val 50000"/>
          </a:avLst>
        </a:prstGeom>
        <a:blipFill rotWithShape="0">
          <a:blip xmlns:r="http://schemas.openxmlformats.org/officeDocument/2006/relationships" r:embed="rId1">
            <a:duotone>
              <a:schemeClr val="accent4">
                <a:hueOff val="0"/>
                <a:satOff val="0"/>
                <a:lumOff val="0"/>
                <a:alphaOff val="0"/>
                <a:tint val="98000"/>
                <a:lumMod val="102000"/>
              </a:schemeClr>
              <a:schemeClr val="accent4">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2355850" y="761912"/>
        <a:ext cx="316861" cy="317716"/>
      </dsp:txXfrm>
    </dsp:sp>
    <dsp:sp modelId="{E690A38E-98C7-4526-B435-1363F6A96447}">
      <dsp:nvSpPr>
        <dsp:cNvPr id="0" name=""/>
        <dsp:cNvSpPr/>
      </dsp:nvSpPr>
      <dsp:spPr>
        <a:xfrm>
          <a:off x="2996406" y="280214"/>
          <a:ext cx="2135187" cy="1281112"/>
        </a:xfrm>
        <a:prstGeom prst="roundRect">
          <a:avLst>
            <a:gd name="adj" fmla="val 10000"/>
          </a:avLst>
        </a:prstGeom>
        <a:blipFill rotWithShape="0">
          <a:blip xmlns:r="http://schemas.openxmlformats.org/officeDocument/2006/relationships" r:embed="rId1">
            <a:duotone>
              <a:schemeClr val="accent4">
                <a:hueOff val="-10308657"/>
                <a:satOff val="8239"/>
                <a:lumOff val="1372"/>
                <a:alphaOff val="0"/>
                <a:tint val="98000"/>
                <a:lumMod val="102000"/>
              </a:schemeClr>
              <a:schemeClr val="accent4">
                <a:hueOff val="-10308657"/>
                <a:satOff val="8239"/>
                <a:lumOff val="1372"/>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DAO</a:t>
          </a:r>
        </a:p>
      </dsp:txBody>
      <dsp:txXfrm>
        <a:off x="3033928" y="317736"/>
        <a:ext cx="2060143" cy="1206068"/>
      </dsp:txXfrm>
    </dsp:sp>
    <dsp:sp modelId="{956C26C0-DA99-4A22-9E67-3834CD9B8905}">
      <dsp:nvSpPr>
        <dsp:cNvPr id="0" name=""/>
        <dsp:cNvSpPr/>
      </dsp:nvSpPr>
      <dsp:spPr>
        <a:xfrm>
          <a:off x="5345112" y="656007"/>
          <a:ext cx="452659" cy="529526"/>
        </a:xfrm>
        <a:prstGeom prst="rightArrow">
          <a:avLst>
            <a:gd name="adj1" fmla="val 60000"/>
            <a:gd name="adj2" fmla="val 50000"/>
          </a:avLst>
        </a:prstGeom>
        <a:blipFill rotWithShape="0">
          <a:blip xmlns:r="http://schemas.openxmlformats.org/officeDocument/2006/relationships" r:embed="rId1">
            <a:duotone>
              <a:schemeClr val="accent4">
                <a:hueOff val="-20617313"/>
                <a:satOff val="16478"/>
                <a:lumOff val="2745"/>
                <a:alphaOff val="0"/>
                <a:tint val="98000"/>
                <a:lumMod val="102000"/>
              </a:schemeClr>
              <a:schemeClr val="accent4">
                <a:hueOff val="-20617313"/>
                <a:satOff val="16478"/>
                <a:lumOff val="2745"/>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5345112" y="761912"/>
        <a:ext cx="316861" cy="317716"/>
      </dsp:txXfrm>
    </dsp:sp>
    <dsp:sp modelId="{E369E475-C4DF-4667-BA23-4A784D1EB6E5}">
      <dsp:nvSpPr>
        <dsp:cNvPr id="0" name=""/>
        <dsp:cNvSpPr/>
      </dsp:nvSpPr>
      <dsp:spPr>
        <a:xfrm>
          <a:off x="5985668" y="280214"/>
          <a:ext cx="2135187" cy="1281112"/>
        </a:xfrm>
        <a:prstGeom prst="roundRect">
          <a:avLst>
            <a:gd name="adj" fmla="val 10000"/>
          </a:avLst>
        </a:prstGeom>
        <a:blipFill rotWithShape="0">
          <a:blip xmlns:r="http://schemas.openxmlformats.org/officeDocument/2006/relationships" r:embed="rId1">
            <a:duotone>
              <a:schemeClr val="accent4">
                <a:hueOff val="-20617313"/>
                <a:satOff val="16478"/>
                <a:lumOff val="2745"/>
                <a:alphaOff val="0"/>
                <a:tint val="98000"/>
                <a:lumMod val="102000"/>
              </a:schemeClr>
              <a:schemeClr val="accent4">
                <a:hueOff val="-20617313"/>
                <a:satOff val="16478"/>
                <a:lumOff val="2745"/>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JDBC</a:t>
          </a:r>
        </a:p>
      </dsp:txBody>
      <dsp:txXfrm>
        <a:off x="6023190" y="317736"/>
        <a:ext cx="2060143" cy="12060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11/27/2017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11/27/2017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5A71C-D880-4BF1-9A6C-6554F053084F}"/>
              </a:ext>
            </a:extLst>
          </p:cNvPr>
          <p:cNvSpPr>
            <a:spLocks noGrp="1"/>
          </p:cNvSpPr>
          <p:nvPr>
            <p:ph type="ctrTitle"/>
          </p:nvPr>
        </p:nvSpPr>
        <p:spPr/>
        <p:txBody>
          <a:bodyPr/>
          <a:lstStyle/>
          <a:p>
            <a:r>
              <a:rPr lang="en-US" dirty="0"/>
              <a:t>The Data Access Object</a:t>
            </a:r>
            <a:br>
              <a:rPr lang="en-US" dirty="0"/>
            </a:br>
            <a:r>
              <a:rPr lang="en-US" dirty="0"/>
              <a:t>Pattern</a:t>
            </a:r>
          </a:p>
        </p:txBody>
      </p:sp>
      <p:sp>
        <p:nvSpPr>
          <p:cNvPr id="3" name="Subtitle 2">
            <a:extLst>
              <a:ext uri="{FF2B5EF4-FFF2-40B4-BE49-F238E27FC236}">
                <a16:creationId xmlns:a16="http://schemas.microsoft.com/office/drawing/2014/main" id="{11059564-C7A3-40B2-AFB7-A0BDE53848C0}"/>
              </a:ext>
            </a:extLst>
          </p:cNvPr>
          <p:cNvSpPr>
            <a:spLocks noGrp="1"/>
          </p:cNvSpPr>
          <p:nvPr>
            <p:ph type="subTitle" idx="1"/>
          </p:nvPr>
        </p:nvSpPr>
        <p:spPr/>
        <p:txBody>
          <a:bodyPr>
            <a:normAutofit/>
          </a:bodyPr>
          <a:lstStyle/>
          <a:p>
            <a:r>
              <a:rPr lang="en-US" dirty="0"/>
              <a:t>Spring Valley Tech Corp ∙ Java SMP+ Teacher Training ∙ Jorge Cosgayon</a:t>
            </a:r>
          </a:p>
        </p:txBody>
      </p:sp>
    </p:spTree>
    <p:extLst>
      <p:ext uri="{BB962C8B-B14F-4D97-AF65-F5344CB8AC3E}">
        <p14:creationId xmlns:p14="http://schemas.microsoft.com/office/powerpoint/2010/main" val="2969603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4C63-D6E3-46B6-B277-BB34D8B9DCE1}"/>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a16="http://schemas.microsoft.com/office/drawing/2014/main" id="{0B36777A-3367-44E6-9860-E6A4F2F34FA7}"/>
              </a:ext>
            </a:extLst>
          </p:cNvPr>
          <p:cNvSpPr>
            <a:spLocks noGrp="1"/>
          </p:cNvSpPr>
          <p:nvPr>
            <p:ph idx="1"/>
          </p:nvPr>
        </p:nvSpPr>
        <p:spPr>
          <a:xfrm>
            <a:off x="818712" y="2222287"/>
            <a:ext cx="10554574" cy="2314201"/>
          </a:xfrm>
        </p:spPr>
        <p:txBody>
          <a:bodyPr>
            <a:normAutofit/>
          </a:bodyPr>
          <a:lstStyle/>
          <a:p>
            <a:r>
              <a:rPr lang="en-US" dirty="0"/>
              <a:t>Data Access Object Pattern or DAO pattern is used to separate low level data accessing API or operations from high level business services.</a:t>
            </a:r>
          </a:p>
          <a:p>
            <a:r>
              <a:rPr lang="en-US" dirty="0"/>
              <a:t>The idea is that instead of having the domain logic communicate directly with the database, file system, web service, or whatever persistence mechanism your application uses, the domain logic speaks to a DAO layer instead. This DAO layer then communicates with the underlying persistence system or service.</a:t>
            </a:r>
          </a:p>
        </p:txBody>
      </p:sp>
      <p:graphicFrame>
        <p:nvGraphicFramePr>
          <p:cNvPr id="6" name="Diagram 5">
            <a:extLst>
              <a:ext uri="{FF2B5EF4-FFF2-40B4-BE49-F238E27FC236}">
                <a16:creationId xmlns:a16="http://schemas.microsoft.com/office/drawing/2014/main" id="{CCAA7E13-A928-4230-928E-E5836FDC7243}"/>
              </a:ext>
            </a:extLst>
          </p:cNvPr>
          <p:cNvGraphicFramePr/>
          <p:nvPr>
            <p:extLst>
              <p:ext uri="{D42A27DB-BD31-4B8C-83A1-F6EECF244321}">
                <p14:modId xmlns:p14="http://schemas.microsoft.com/office/powerpoint/2010/main" val="1963846503"/>
              </p:ext>
            </p:extLst>
          </p:nvPr>
        </p:nvGraphicFramePr>
        <p:xfrm>
          <a:off x="2032000" y="4296791"/>
          <a:ext cx="8128000" cy="18415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2658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3AC57-0914-47A7-81C8-56238DA45CD9}"/>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97330F8C-538F-40BA-839E-B3D046712570}"/>
              </a:ext>
            </a:extLst>
          </p:cNvPr>
          <p:cNvSpPr>
            <a:spLocks noGrp="1"/>
          </p:cNvSpPr>
          <p:nvPr>
            <p:ph idx="1"/>
          </p:nvPr>
        </p:nvSpPr>
        <p:spPr/>
        <p:txBody>
          <a:bodyPr/>
          <a:lstStyle/>
          <a:p>
            <a:r>
              <a:rPr lang="en-US" b="1" dirty="0"/>
              <a:t>Data Access Object Interface</a:t>
            </a:r>
            <a:r>
              <a:rPr lang="en-US" dirty="0"/>
              <a:t> - This interface defines the standard operations to be performed on a model object(s).</a:t>
            </a:r>
          </a:p>
          <a:p>
            <a:r>
              <a:rPr lang="en-US" b="1" dirty="0"/>
              <a:t>Data Access Object concrete class</a:t>
            </a:r>
            <a:r>
              <a:rPr lang="en-US" dirty="0"/>
              <a:t> - This class implements above interface. This class is responsible to get data from a data source which can be database / xml or any other storage mechanism.</a:t>
            </a:r>
          </a:p>
          <a:p>
            <a:r>
              <a:rPr lang="en-US" b="1" dirty="0"/>
              <a:t>Model Object or Value Object</a:t>
            </a:r>
            <a:r>
              <a:rPr lang="en-US" dirty="0"/>
              <a:t> - This object is simple POJO containing get/set methods to store data retrieved using DAO class.</a:t>
            </a:r>
          </a:p>
        </p:txBody>
      </p:sp>
    </p:spTree>
    <p:extLst>
      <p:ext uri="{BB962C8B-B14F-4D97-AF65-F5344CB8AC3E}">
        <p14:creationId xmlns:p14="http://schemas.microsoft.com/office/powerpoint/2010/main" val="3549381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D07E4-23AB-4AB9-BC9F-3EDDD6A9748A}"/>
              </a:ext>
            </a:extLst>
          </p:cNvPr>
          <p:cNvSpPr>
            <a:spLocks noGrp="1"/>
          </p:cNvSpPr>
          <p:nvPr>
            <p:ph type="title"/>
          </p:nvPr>
        </p:nvSpPr>
        <p:spPr/>
        <p:txBody>
          <a:bodyPr/>
          <a:lstStyle/>
          <a:p>
            <a:r>
              <a:rPr lang="en-US" dirty="0"/>
              <a:t>In practice: business code</a:t>
            </a:r>
          </a:p>
        </p:txBody>
      </p:sp>
      <p:sp>
        <p:nvSpPr>
          <p:cNvPr id="3" name="Content Placeholder 2">
            <a:extLst>
              <a:ext uri="{FF2B5EF4-FFF2-40B4-BE49-F238E27FC236}">
                <a16:creationId xmlns:a16="http://schemas.microsoft.com/office/drawing/2014/main" id="{902B61A6-8E9E-4A07-85CB-E5D84ED97BF0}"/>
              </a:ext>
            </a:extLst>
          </p:cNvPr>
          <p:cNvSpPr>
            <a:spLocks noGrp="1"/>
          </p:cNvSpPr>
          <p:nvPr>
            <p:ph idx="1"/>
          </p:nvPr>
        </p:nvSpPr>
        <p:spPr/>
        <p:txBody>
          <a:bodyPr/>
          <a:lstStyle/>
          <a:p>
            <a:pPr marL="0" indent="0">
              <a:buNone/>
            </a:pPr>
            <a:r>
              <a:rPr lang="en-US" dirty="0">
                <a:solidFill>
                  <a:schemeClr val="tx1">
                    <a:lumMod val="65000"/>
                  </a:schemeClr>
                </a:solidFill>
                <a:latin typeface="Courier New" panose="02070309020205020404" pitchFamily="49" charset="0"/>
                <a:cs typeface="Courier New" panose="02070309020205020404" pitchFamily="49" charset="0"/>
              </a:rPr>
              <a:t>// get all users</a:t>
            </a:r>
          </a:p>
          <a:p>
            <a:pPr marL="0" indent="0">
              <a:buNone/>
            </a:pPr>
            <a:r>
              <a:rPr lang="en-US" dirty="0" err="1">
                <a:latin typeface="Courier New" panose="02070309020205020404" pitchFamily="49" charset="0"/>
                <a:cs typeface="Courier New" panose="02070309020205020404" pitchFamily="49" charset="0"/>
              </a:rPr>
              <a:t>ArrayList</a:t>
            </a:r>
            <a:r>
              <a:rPr lang="en-US" dirty="0">
                <a:latin typeface="Courier New" panose="02070309020205020404" pitchFamily="49" charset="0"/>
                <a:cs typeface="Courier New" panose="02070309020205020404" pitchFamily="49" charset="0"/>
              </a:rPr>
              <a:t> users = </a:t>
            </a:r>
            <a:r>
              <a:rPr lang="en-US" dirty="0" err="1">
                <a:latin typeface="Courier New" panose="02070309020205020404" pitchFamily="49" charset="0"/>
                <a:cs typeface="Courier New" panose="02070309020205020404" pitchFamily="49" charset="0"/>
              </a:rPr>
              <a:t>UserDAO.get</a:t>
            </a:r>
            <a:r>
              <a:rPr lang="en-US" dirty="0">
                <a:latin typeface="Courier New" panose="02070309020205020404" pitchFamily="49" charset="0"/>
                <a:cs typeface="Courier New" panose="02070309020205020404" pitchFamily="49" charset="0"/>
              </a:rPr>
              <a:t>();</a:t>
            </a:r>
          </a:p>
          <a:p>
            <a:pPr marL="0" indent="0">
              <a:buNone/>
            </a:pPr>
            <a:r>
              <a:rPr lang="en-US" dirty="0">
                <a:solidFill>
                  <a:schemeClr val="tx1">
                    <a:lumMod val="65000"/>
                  </a:schemeClr>
                </a:solidFill>
                <a:latin typeface="Courier New" panose="02070309020205020404" pitchFamily="49" charset="0"/>
                <a:cs typeface="Courier New" panose="02070309020205020404" pitchFamily="49" charset="0"/>
              </a:rPr>
              <a:t>// save user data</a:t>
            </a:r>
          </a:p>
          <a:p>
            <a:pPr marL="0" indent="0">
              <a:buNone/>
            </a:pPr>
            <a:r>
              <a:rPr lang="en-US" dirty="0" err="1">
                <a:latin typeface="Courier New" panose="02070309020205020404" pitchFamily="49" charset="0"/>
                <a:cs typeface="Courier New" panose="02070309020205020404" pitchFamily="49" charset="0"/>
              </a:rPr>
              <a:t>UserDAO.save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userData</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88459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95327-6745-4743-8F9F-889DF1CC29A8}"/>
              </a:ext>
            </a:extLst>
          </p:cNvPr>
          <p:cNvSpPr>
            <a:spLocks noGrp="1"/>
          </p:cNvSpPr>
          <p:nvPr>
            <p:ph type="title"/>
          </p:nvPr>
        </p:nvSpPr>
        <p:spPr/>
        <p:txBody>
          <a:bodyPr/>
          <a:lstStyle/>
          <a:p>
            <a:r>
              <a:rPr lang="en-US" dirty="0"/>
              <a:t>In practice: model</a:t>
            </a:r>
          </a:p>
        </p:txBody>
      </p:sp>
      <p:sp>
        <p:nvSpPr>
          <p:cNvPr id="4" name="Content Placeholder 2">
            <a:extLst>
              <a:ext uri="{FF2B5EF4-FFF2-40B4-BE49-F238E27FC236}">
                <a16:creationId xmlns:a16="http://schemas.microsoft.com/office/drawing/2014/main" id="{7B0A764D-0C95-456D-8E28-B2FD71A8A96D}"/>
              </a:ext>
            </a:extLst>
          </p:cNvPr>
          <p:cNvSpPr>
            <a:spLocks noGrp="1"/>
          </p:cNvSpPr>
          <p:nvPr>
            <p:ph idx="1"/>
          </p:nvPr>
        </p:nvSpPr>
        <p:spPr>
          <a:xfrm>
            <a:off x="818712" y="2222287"/>
            <a:ext cx="10554574" cy="3636511"/>
          </a:xfrm>
        </p:spPr>
        <p:txBody>
          <a:bodyPr/>
          <a:lstStyle/>
          <a:p>
            <a:pPr marL="0" indent="0">
              <a:buNone/>
            </a:pPr>
            <a:r>
              <a:rPr lang="en-US" dirty="0">
                <a:latin typeface="Courier New" panose="02070309020205020404" pitchFamily="49" charset="0"/>
                <a:cs typeface="Courier New" panose="02070309020205020404" pitchFamily="49" charset="0"/>
              </a:rPr>
              <a:t>public Class User{</a:t>
            </a:r>
          </a:p>
          <a:p>
            <a:pPr marL="0" indent="0">
              <a:buNone/>
            </a:pPr>
            <a:r>
              <a:rPr lang="en-US" dirty="0">
                <a:latin typeface="Courier New" panose="02070309020205020404" pitchFamily="49" charset="0"/>
                <a:cs typeface="Courier New" panose="02070309020205020404" pitchFamily="49" charset="0"/>
              </a:rPr>
              <a:t>   private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id;</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getId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setId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65576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04B51-026D-4661-AB22-0BFE3ACB5687}"/>
              </a:ext>
            </a:extLst>
          </p:cNvPr>
          <p:cNvSpPr>
            <a:spLocks noGrp="1"/>
          </p:cNvSpPr>
          <p:nvPr>
            <p:ph type="title"/>
          </p:nvPr>
        </p:nvSpPr>
        <p:spPr/>
        <p:txBody>
          <a:bodyPr/>
          <a:lstStyle/>
          <a:p>
            <a:r>
              <a:rPr lang="en-US" dirty="0"/>
              <a:t>In practice: DAO</a:t>
            </a:r>
          </a:p>
        </p:txBody>
      </p:sp>
      <p:sp>
        <p:nvSpPr>
          <p:cNvPr id="4" name="Content Placeholder 2">
            <a:extLst>
              <a:ext uri="{FF2B5EF4-FFF2-40B4-BE49-F238E27FC236}">
                <a16:creationId xmlns:a16="http://schemas.microsoft.com/office/drawing/2014/main" id="{63A6862D-4359-4A73-B630-A049A6E6D514}"/>
              </a:ext>
            </a:extLst>
          </p:cNvPr>
          <p:cNvSpPr>
            <a:spLocks noGrp="1"/>
          </p:cNvSpPr>
          <p:nvPr>
            <p:ph idx="1"/>
          </p:nvPr>
        </p:nvSpPr>
        <p:spPr>
          <a:xfrm>
            <a:off x="818712" y="2222287"/>
            <a:ext cx="10554574" cy="3636511"/>
          </a:xfrm>
        </p:spPr>
        <p:txBody>
          <a:bodyPr>
            <a:normAutofit/>
          </a:bodyPr>
          <a:lstStyle/>
          <a:p>
            <a:pPr marL="0" indent="0">
              <a:buNone/>
            </a:pPr>
            <a:r>
              <a:rPr lang="en-US" dirty="0">
                <a:latin typeface="Courier New" panose="02070309020205020404" pitchFamily="49" charset="0"/>
                <a:cs typeface="Courier New" panose="02070309020205020404" pitchFamily="49" charset="0"/>
              </a:rPr>
              <a:t>public </a:t>
            </a:r>
            <a:r>
              <a:rPr lang="en-US" dirty="0" err="1">
                <a:latin typeface="Courier New" panose="02070309020205020404" pitchFamily="49" charset="0"/>
                <a:cs typeface="Courier New" panose="02070309020205020404" pitchFamily="49" charset="0"/>
              </a:rPr>
              <a:t>ArrayList</a:t>
            </a:r>
            <a:r>
              <a:rPr lang="en-US" dirty="0">
                <a:latin typeface="Courier New" panose="02070309020205020404" pitchFamily="49" charset="0"/>
                <a:cs typeface="Courier New" panose="02070309020205020404" pitchFamily="49" charset="0"/>
              </a:rPr>
              <a:t> get()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PreparedStatement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stmt</a:t>
            </a:r>
            <a:r>
              <a:rPr lang="en-US" dirty="0">
                <a:latin typeface="Courier New" panose="02070309020205020404" pitchFamily="49" charset="0"/>
                <a:cs typeface="Courier New" panose="02070309020205020404" pitchFamily="49" charset="0"/>
              </a:rPr>
              <a:t> = null;</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ResultSet</a:t>
            </a:r>
            <a:r>
              <a:rPr lang="en-US" dirty="0">
                <a:latin typeface="Courier New" panose="02070309020205020404" pitchFamily="49" charset="0"/>
                <a:cs typeface="Courier New" panose="02070309020205020404" pitchFamily="49" charset="0"/>
              </a:rPr>
              <a:t> result = null;</a:t>
            </a:r>
          </a:p>
          <a:p>
            <a:pPr marL="0" indent="0">
              <a:buNone/>
            </a:pPr>
            <a:r>
              <a:rPr lang="en-US" dirty="0">
                <a:latin typeface="Courier New" panose="02070309020205020404" pitchFamily="49" charset="0"/>
                <a:cs typeface="Courier New" panose="02070309020205020404" pitchFamily="49" charset="0"/>
              </a:rPr>
              <a:t>	String query = "SELECT * FROM " + </a:t>
            </a:r>
            <a:r>
              <a:rPr lang="en-US" dirty="0" err="1">
                <a:latin typeface="Courier New" panose="02070309020205020404" pitchFamily="49" charset="0"/>
                <a:cs typeface="Courier New" panose="02070309020205020404" pitchFamily="49" charset="0"/>
              </a:rPr>
              <a:t>dbTable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stmt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conn.prepareStatement</a:t>
            </a:r>
            <a:r>
              <a:rPr lang="en-US" dirty="0">
                <a:latin typeface="Courier New" panose="02070309020205020404" pitchFamily="49" charset="0"/>
                <a:cs typeface="Courier New" panose="02070309020205020404" pitchFamily="49" charset="0"/>
              </a:rPr>
              <a:t>(query);</a:t>
            </a:r>
          </a:p>
          <a:p>
            <a:pPr marL="0" indent="0">
              <a:buNone/>
            </a:pPr>
            <a:r>
              <a:rPr lang="en-US" dirty="0">
                <a:latin typeface="Courier New" panose="02070309020205020404" pitchFamily="49" charset="0"/>
                <a:cs typeface="Courier New" panose="02070309020205020404" pitchFamily="49" charset="0"/>
              </a:rPr>
              <a:t>	result = </a:t>
            </a:r>
            <a:r>
              <a:rPr lang="en-US" dirty="0" err="1">
                <a:latin typeface="Courier New" panose="02070309020205020404" pitchFamily="49" charset="0"/>
                <a:cs typeface="Courier New" panose="02070309020205020404" pitchFamily="49" charset="0"/>
              </a:rPr>
              <a:t>stmt.executeQuery</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a:solidFill>
                  <a:schemeClr val="tx1">
                    <a:lumMod val="65000"/>
                  </a:schemeClr>
                </a:solidFill>
                <a:latin typeface="Courier New" panose="02070309020205020404" pitchFamily="49" charset="0"/>
                <a:cs typeface="Courier New" panose="02070309020205020404" pitchFamily="49" charset="0"/>
              </a:rPr>
              <a:t>// do something to store result in an </a:t>
            </a:r>
            <a:r>
              <a:rPr lang="en-US" dirty="0" err="1">
                <a:solidFill>
                  <a:schemeClr val="tx1">
                    <a:lumMod val="65000"/>
                  </a:schemeClr>
                </a:solidFill>
                <a:latin typeface="Courier New" panose="02070309020205020404" pitchFamily="49" charset="0"/>
                <a:cs typeface="Courier New" panose="02070309020205020404" pitchFamily="49" charset="0"/>
              </a:rPr>
              <a:t>ArrayList</a:t>
            </a:r>
            <a:endParaRPr lang="en-US" dirty="0">
              <a:solidFill>
                <a:schemeClr val="tx1">
                  <a:lumMod val="65000"/>
                </a:schemeClr>
              </a:solidFill>
              <a:latin typeface="Courier New" panose="02070309020205020404" pitchFamily="49" charset="0"/>
              <a:cs typeface="Courier New" panose="02070309020205020404" pitchFamily="49" charset="0"/>
            </a:endParaRPr>
          </a:p>
          <a:p>
            <a:pPr marL="0" indent="0">
              <a:buNone/>
            </a:pPr>
            <a:r>
              <a:rPr lang="en-US" dirty="0">
                <a:solidFill>
                  <a:schemeClr val="tx1">
                    <a:lumMod val="65000"/>
                  </a:schemeClr>
                </a:solidFill>
                <a:latin typeface="Courier New" panose="02070309020205020404" pitchFamily="49" charset="0"/>
                <a:cs typeface="Courier New" panose="02070309020205020404" pitchFamily="49" charset="0"/>
              </a:rPr>
              <a:t>	// return </a:t>
            </a:r>
            <a:r>
              <a:rPr lang="en-US" dirty="0" err="1">
                <a:solidFill>
                  <a:schemeClr val="tx1">
                    <a:lumMod val="65000"/>
                  </a:schemeClr>
                </a:solidFill>
                <a:latin typeface="Courier New" panose="02070309020205020404" pitchFamily="49" charset="0"/>
                <a:cs typeface="Courier New" panose="02070309020205020404" pitchFamily="49" charset="0"/>
              </a:rPr>
              <a:t>ArrayList</a:t>
            </a:r>
            <a:endParaRPr lang="en-US" dirty="0">
              <a:solidFill>
                <a:schemeClr val="tx1">
                  <a:lumMod val="65000"/>
                </a:schemeClr>
              </a:solidFill>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57469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10A20-E37F-4E67-AAD2-8A44A59A286C}"/>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8DA9CD5C-7EC9-4397-AF6D-73E0080CD3F9}"/>
              </a:ext>
            </a:extLst>
          </p:cNvPr>
          <p:cNvSpPr>
            <a:spLocks noGrp="1"/>
          </p:cNvSpPr>
          <p:nvPr>
            <p:ph idx="1"/>
          </p:nvPr>
        </p:nvSpPr>
        <p:spPr/>
        <p:txBody>
          <a:bodyPr/>
          <a:lstStyle/>
          <a:p>
            <a:r>
              <a:rPr lang="en-US" dirty="0"/>
              <a:t>All details of storage are hidden from the rest of the application</a:t>
            </a:r>
          </a:p>
          <a:p>
            <a:r>
              <a:rPr lang="en-US" dirty="0"/>
              <a:t>You can change the persistence mechanism without affecting the domain logic</a:t>
            </a:r>
          </a:p>
          <a:p>
            <a:r>
              <a:rPr lang="en-US" dirty="0"/>
              <a:t>You can still use the same calls without affecting the underlying data delivery layer</a:t>
            </a:r>
          </a:p>
        </p:txBody>
      </p:sp>
    </p:spTree>
    <p:extLst>
      <p:ext uri="{BB962C8B-B14F-4D97-AF65-F5344CB8AC3E}">
        <p14:creationId xmlns:p14="http://schemas.microsoft.com/office/powerpoint/2010/main" val="2506140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9735F-8AE1-4FCB-94B3-8BA265DD2516}"/>
              </a:ext>
            </a:extLst>
          </p:cNvPr>
          <p:cNvSpPr>
            <a:spLocks noGrp="1"/>
          </p:cNvSpPr>
          <p:nvPr>
            <p:ph type="title"/>
          </p:nvPr>
        </p:nvSpPr>
        <p:spPr/>
        <p:txBody>
          <a:bodyPr/>
          <a:lstStyle/>
          <a:p>
            <a:r>
              <a:rPr lang="en-US" dirty="0"/>
              <a:t>Costs</a:t>
            </a:r>
          </a:p>
        </p:txBody>
      </p:sp>
      <p:sp>
        <p:nvSpPr>
          <p:cNvPr id="3" name="Content Placeholder 2">
            <a:extLst>
              <a:ext uri="{FF2B5EF4-FFF2-40B4-BE49-F238E27FC236}">
                <a16:creationId xmlns:a16="http://schemas.microsoft.com/office/drawing/2014/main" id="{AC2236DA-5048-48BB-911C-4ADEB3A8DB46}"/>
              </a:ext>
            </a:extLst>
          </p:cNvPr>
          <p:cNvSpPr>
            <a:spLocks noGrp="1"/>
          </p:cNvSpPr>
          <p:nvPr>
            <p:ph idx="1"/>
          </p:nvPr>
        </p:nvSpPr>
        <p:spPr/>
        <p:txBody>
          <a:bodyPr/>
          <a:lstStyle/>
          <a:p>
            <a:r>
              <a:rPr lang="en-US" dirty="0"/>
              <a:t>Code duplication – DAOs often have the same routine methods (CRUD) that you need to write for each model</a:t>
            </a:r>
          </a:p>
          <a:p>
            <a:r>
              <a:rPr lang="en-US" dirty="0"/>
              <a:t>Potentially high cost of multiple DB access because of the abstraction</a:t>
            </a:r>
          </a:p>
        </p:txBody>
      </p:sp>
    </p:spTree>
    <p:extLst>
      <p:ext uri="{BB962C8B-B14F-4D97-AF65-F5344CB8AC3E}">
        <p14:creationId xmlns:p14="http://schemas.microsoft.com/office/powerpoint/2010/main" val="4727832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TM03457503[[fn=Quotable]]</Template>
  <TotalTime>77</TotalTime>
  <Words>232</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Century Gothic</vt:lpstr>
      <vt:lpstr>Courier New</vt:lpstr>
      <vt:lpstr>Wingdings 2</vt:lpstr>
      <vt:lpstr>Quotable</vt:lpstr>
      <vt:lpstr>The Data Access Object Pattern</vt:lpstr>
      <vt:lpstr>Definition</vt:lpstr>
      <vt:lpstr>Components</vt:lpstr>
      <vt:lpstr>In practice: business code</vt:lpstr>
      <vt:lpstr>In practice: model</vt:lpstr>
      <vt:lpstr>In practice: DAO</vt:lpstr>
      <vt:lpstr>Benefits</vt:lpstr>
      <vt:lpstr>Costs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Data Access Object Pattern</dc:title>
  <dc:creator>Jorge Cosgayon</dc:creator>
  <cp:lastModifiedBy>Jorge Cosgayon</cp:lastModifiedBy>
  <cp:revision>8</cp:revision>
  <dcterms:created xsi:type="dcterms:W3CDTF">2017-11-27T11:18:27Z</dcterms:created>
  <dcterms:modified xsi:type="dcterms:W3CDTF">2017-11-27T12:36:15Z</dcterms:modified>
</cp:coreProperties>
</file>