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B0DCD-4563-4876-A60A-262E109F2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CB94F-2F09-4008-AB4D-45337C943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71D7F-23BE-4063-A2B8-7E01BE647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AB55-A9C8-4502-912F-A1757E47DE31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00816-FED4-4043-992F-1EB537AD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E3437-660A-4BFB-B45B-382E176D3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19AD-A978-4F62-991E-AEB1155DF70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E064AB-73EA-4ACB-8AB9-CDEBED9DEC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2533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CD14DDC-D4EF-42C6-A25A-14ED1349AAD4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November 13 – December 8 2017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C8CC7EF-0F13-4BD3-907D-FC122C101BCF}"/>
              </a:ext>
            </a:extLst>
          </p:cNvPr>
          <p:cNvSpPr txBox="1">
            <a:spLocks/>
          </p:cNvSpPr>
          <p:nvPr userDrawn="1"/>
        </p:nvSpPr>
        <p:spPr>
          <a:xfrm>
            <a:off x="7960093" y="6356350"/>
            <a:ext cx="33937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 Genesis, Spring Valley, Pueblo de Panay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6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597309-796C-4EB0-9BC1-F796C09503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25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126E63-2259-4049-AF49-006B5E48C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0BA2F-019F-4103-BB59-135F8AE63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33F1D-80A6-4F85-880C-2997E28C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AB55-A9C8-4502-912F-A1757E47DE31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1783-38B6-4C22-A63B-B4CC3FFC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2A51B-EE7F-4444-A6B8-5A615F96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19AD-A978-4F62-991E-AEB1155DF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3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9467E58-0F23-4664-9DC7-9148FFADA2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2533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7045D8-A9EF-40F1-98E2-2BBB8854E0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EC6AF-1AB4-46F0-A135-72D10D675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D6D3F-E284-4C2F-83E5-AAF777BFC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AB55-A9C8-4502-912F-A1757E47DE31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40525-BA5F-4317-B6F4-B8D8D799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08D5D-DB5C-434E-821F-4A474EB27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19AD-A978-4F62-991E-AEB1155DF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8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3F672A0-F8ED-4554-9CF6-05A2A70267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25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180217-A76F-4192-AE99-43B69094B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8155"/>
            <a:ext cx="10515600" cy="8925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E5E11-677A-4D2F-B40C-6C026454C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F78F0-480D-4659-B74D-78A2DB5F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November 13 – December 8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FD1CE-2ECA-437A-B8F1-B0D50143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60093" y="6356350"/>
            <a:ext cx="3393707" cy="365125"/>
          </a:xfrm>
        </p:spPr>
        <p:txBody>
          <a:bodyPr/>
          <a:lstStyle/>
          <a:p>
            <a:r>
              <a:rPr lang="en-US" dirty="0"/>
              <a:t>The Genesis, Spring Valley, Pueblo de Panay</a:t>
            </a:r>
          </a:p>
        </p:txBody>
      </p:sp>
    </p:spTree>
    <p:extLst>
      <p:ext uri="{BB962C8B-B14F-4D97-AF65-F5344CB8AC3E}">
        <p14:creationId xmlns:p14="http://schemas.microsoft.com/office/powerpoint/2010/main" val="411541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47353BC-B351-4EC7-B69F-F41CE64755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25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6C2185-0B9D-4706-A940-6BD57C7BB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B3CAF-47FA-4083-9B35-0298A36A1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72C1848A-3B32-49A1-831B-83C3E17ED5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November 13 – December 8 2017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12A1520-35BC-4F16-BFBB-2FFA0C94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60093" y="6356350"/>
            <a:ext cx="3393707" cy="365125"/>
          </a:xfrm>
        </p:spPr>
        <p:txBody>
          <a:bodyPr/>
          <a:lstStyle/>
          <a:p>
            <a:r>
              <a:rPr lang="en-US" dirty="0"/>
              <a:t>The Genesis, Spring Valley, Pueblo de Panay</a:t>
            </a:r>
          </a:p>
        </p:txBody>
      </p:sp>
    </p:spTree>
    <p:extLst>
      <p:ext uri="{BB962C8B-B14F-4D97-AF65-F5344CB8AC3E}">
        <p14:creationId xmlns:p14="http://schemas.microsoft.com/office/powerpoint/2010/main" val="410365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4187788-E619-445C-8C7B-DF0A28DA3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25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E1C2E2-5165-4B5B-89C0-AF3B12854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3786D-073D-43ED-84E4-8EFE8EFAA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8881C-BB78-4D51-B3CA-64D58C1D2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641C470-7345-4241-BAD2-45AFCF832F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November 13 – December 8 2017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2EE27A-7FE4-4978-8707-C21D5953F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60093" y="6356350"/>
            <a:ext cx="3393707" cy="365125"/>
          </a:xfrm>
        </p:spPr>
        <p:txBody>
          <a:bodyPr/>
          <a:lstStyle/>
          <a:p>
            <a:r>
              <a:rPr lang="en-US" dirty="0"/>
              <a:t>The Genesis, Spring Valley, Pueblo de Panay</a:t>
            </a:r>
          </a:p>
        </p:txBody>
      </p:sp>
    </p:spTree>
    <p:extLst>
      <p:ext uri="{BB962C8B-B14F-4D97-AF65-F5344CB8AC3E}">
        <p14:creationId xmlns:p14="http://schemas.microsoft.com/office/powerpoint/2010/main" val="47803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46F4E16-82B3-4034-A123-2500F570E3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25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84936B-57E6-4DEC-AF91-5A947D910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C176E-B522-49FF-8A9B-B5707874F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15A9F-51AB-41B5-B020-B07D7E1F2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9217A-E329-4E46-BE1E-F1D7C7532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401A38-E521-44AF-AE66-68D245307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F2D9E7-19DD-4044-91CA-58B8E842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AB55-A9C8-4502-912F-A1757E47DE31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8B312F-7536-45D0-ACF2-33DD005F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2DCB5E-F397-4B61-AE88-D7FFA896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19AD-A978-4F62-991E-AEB1155DF70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3B78C983-F9B9-4F30-B7BA-2AF1FF658FB4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November 13 – December 8 2017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A3FD5E0-AA23-4368-BE49-9A4CA281734B}"/>
              </a:ext>
            </a:extLst>
          </p:cNvPr>
          <p:cNvSpPr txBox="1">
            <a:spLocks/>
          </p:cNvSpPr>
          <p:nvPr userDrawn="1"/>
        </p:nvSpPr>
        <p:spPr>
          <a:xfrm>
            <a:off x="7960093" y="6356350"/>
            <a:ext cx="33937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 Genesis, Spring Valley, Pueblo de Panay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4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0785525-C186-4AD4-975B-CC9A4B4AF9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25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2FFCDE-B439-4E87-A7CA-9E07A1958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B7EEB16-C7D9-49EE-B88D-F4CE0F1A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November 13 – December 8 2017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F7E3EB-C606-45C4-A87A-430B92D7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60093" y="6356350"/>
            <a:ext cx="3393707" cy="365125"/>
          </a:xfrm>
        </p:spPr>
        <p:txBody>
          <a:bodyPr/>
          <a:lstStyle/>
          <a:p>
            <a:r>
              <a:rPr lang="en-US" dirty="0"/>
              <a:t>The Genesis, Spring Valley, Pueblo de Panay</a:t>
            </a:r>
          </a:p>
        </p:txBody>
      </p:sp>
    </p:spTree>
    <p:extLst>
      <p:ext uri="{BB962C8B-B14F-4D97-AF65-F5344CB8AC3E}">
        <p14:creationId xmlns:p14="http://schemas.microsoft.com/office/powerpoint/2010/main" val="2536899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065CB2-D858-482C-95C3-1395F45617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2533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91CAD5-943B-4985-BB38-81A032803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AB55-A9C8-4502-912F-A1757E47DE31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E3186A-D00D-4DC7-821A-D9030C510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25577-2F4D-4C1D-B19D-F446DD1D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19AD-A978-4F62-991E-AEB1155DF70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700FF07-7C1A-4149-8DF4-886DE2FBCEFB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November 13 – December 8 2017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A18005E-0529-467D-9F3C-A3A6144EDEC0}"/>
              </a:ext>
            </a:extLst>
          </p:cNvPr>
          <p:cNvSpPr txBox="1">
            <a:spLocks/>
          </p:cNvSpPr>
          <p:nvPr userDrawn="1"/>
        </p:nvSpPr>
        <p:spPr>
          <a:xfrm>
            <a:off x="7960093" y="6356350"/>
            <a:ext cx="33937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 Genesis, Spring Valley, Pueblo de Panay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04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C2C58D-171D-4FFC-84DA-53BC993A5A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25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05FC45-BCB2-4504-B1ED-5B52AE39A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703D3-4CA1-4DD3-9A32-513C26DE9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4FD25-9215-440B-810E-6F16D4416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4770B-2459-4089-9968-DAB223D5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AB55-A9C8-4502-912F-A1757E47DE31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473DC-2E90-4ADD-9532-D7DC36167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AD143-C9F4-4587-8AF9-19961C4E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19AD-A978-4F62-991E-AEB1155DF70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60E75E2-C236-454E-ADF4-48D23FBE0CC8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November 13 – December 8 2017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4D2F4BE-A6C1-4F32-9947-ADF1E804E45D}"/>
              </a:ext>
            </a:extLst>
          </p:cNvPr>
          <p:cNvSpPr txBox="1">
            <a:spLocks/>
          </p:cNvSpPr>
          <p:nvPr userDrawn="1"/>
        </p:nvSpPr>
        <p:spPr>
          <a:xfrm>
            <a:off x="7960093" y="6356350"/>
            <a:ext cx="33937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 Genesis, Spring Valley, Pueblo de Panay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319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2C85A0E-2945-4144-B69C-52F08DFD89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25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4BFD5E-1BE8-4505-8125-60E7C56EA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FF70F-BEE0-452F-87BE-885E3DC06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D6C91-5F43-4AED-87B6-A596D4C43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03D27-80B3-4A16-80A8-35DCCAEAE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AB55-A9C8-4502-912F-A1757E47DE31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39E14-847B-4C54-8400-E7F2D334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86B1D-554D-4083-9C70-033A44A6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19AD-A978-4F62-991E-AEB1155DF70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444C60F6-1D8D-4481-AF72-3A329C5C8528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November 13 – December 8 2017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0807B6-9DA5-450A-A7AA-84FA0DB80560}"/>
              </a:ext>
            </a:extLst>
          </p:cNvPr>
          <p:cNvSpPr txBox="1">
            <a:spLocks/>
          </p:cNvSpPr>
          <p:nvPr userDrawn="1"/>
        </p:nvSpPr>
        <p:spPr>
          <a:xfrm>
            <a:off x="7960093" y="6356350"/>
            <a:ext cx="33937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 Genesis, Spring Valley, Pueblo de Panay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7D10C1-68CB-4AC8-9E88-ECF9F32F1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FC5CF-78E4-4B1E-8364-075231AA2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6303A-BE66-468C-8A28-BD98568F3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BAB55-A9C8-4502-912F-A1757E47DE31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5D285-6D3C-4240-BFB5-FAC57D8D3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F8190-416E-4C46-8F31-DE243173C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919AD-A978-4F62-991E-AEB1155DF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4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80F2D-C655-4FEC-8CC4-AD82A5E46C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62EF7-C728-4D16-BADA-0A710CC646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Advanced programming with Swing and JDBC</a:t>
            </a:r>
          </a:p>
        </p:txBody>
      </p:sp>
    </p:spTree>
    <p:extLst>
      <p:ext uri="{BB962C8B-B14F-4D97-AF65-F5344CB8AC3E}">
        <p14:creationId xmlns:p14="http://schemas.microsoft.com/office/powerpoint/2010/main" val="1028461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FD47712-A619-4C7F-B01A-12C905C9F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8155"/>
            <a:ext cx="10515600" cy="892533"/>
          </a:xfrm>
        </p:spPr>
        <p:txBody>
          <a:bodyPr/>
          <a:lstStyle/>
          <a:p>
            <a:r>
              <a:rPr lang="en-US" dirty="0"/>
              <a:t>Sample curriculum delivery action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806B4E-5F9D-4265-95DB-05E15234C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Reference Project:</a:t>
            </a:r>
          </a:p>
          <a:p>
            <a:pPr lvl="1"/>
            <a:r>
              <a:rPr lang="en-US" dirty="0"/>
              <a:t>WindowBuilderBeginner_Billing02</a:t>
            </a:r>
          </a:p>
          <a:p>
            <a:r>
              <a:rPr lang="en-US" dirty="0"/>
              <a:t>Learning Outcomes</a:t>
            </a:r>
          </a:p>
          <a:p>
            <a:pPr lvl="1"/>
            <a:r>
              <a:rPr lang="en-US" dirty="0"/>
              <a:t>SAMPLE Objective #3</a:t>
            </a:r>
          </a:p>
          <a:p>
            <a:pPr lvl="2"/>
            <a:r>
              <a:rPr lang="en-US" dirty="0"/>
              <a:t>Conceptualize a more complex algorithm using OOP principles to calculate the payable amount given specified parameters</a:t>
            </a:r>
          </a:p>
          <a:p>
            <a:pPr lvl="1"/>
            <a:r>
              <a:rPr lang="en-US" dirty="0"/>
              <a:t>SAMPLE Objective #4</a:t>
            </a:r>
          </a:p>
          <a:p>
            <a:pPr lvl="2"/>
            <a:r>
              <a:rPr lang="en-US" dirty="0"/>
              <a:t>Implement an abstract base class</a:t>
            </a:r>
          </a:p>
          <a:p>
            <a:pPr lvl="2"/>
            <a:r>
              <a:rPr lang="en-US" dirty="0"/>
              <a:t>Implement child classes</a:t>
            </a:r>
          </a:p>
          <a:p>
            <a:pPr lvl="2"/>
            <a:r>
              <a:rPr lang="en-US" dirty="0"/>
              <a:t>Implement a static helper class (Month.java)</a:t>
            </a:r>
          </a:p>
        </p:txBody>
      </p:sp>
    </p:spTree>
    <p:extLst>
      <p:ext uri="{BB962C8B-B14F-4D97-AF65-F5344CB8AC3E}">
        <p14:creationId xmlns:p14="http://schemas.microsoft.com/office/powerpoint/2010/main" val="183931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8FAD0-21F0-454E-8A4F-F4A10CCF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76A1B-D73B-473A-AF03-5E300782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Bloom category: remembering</a:t>
            </a:r>
          </a:p>
          <a:p>
            <a:pPr lvl="1"/>
            <a:r>
              <a:rPr lang="en-US" dirty="0"/>
              <a:t>Objective: gain factual knowledge</a:t>
            </a:r>
          </a:p>
          <a:p>
            <a:pPr lvl="1"/>
            <a:r>
              <a:rPr lang="en-US" dirty="0"/>
              <a:t>Outcome: identify, define</a:t>
            </a:r>
          </a:p>
          <a:p>
            <a:pPr lvl="1"/>
            <a:r>
              <a:rPr lang="en-US" dirty="0"/>
              <a:t>Evaluation tools: definition, multiple choice, identification (</a:t>
            </a:r>
            <a:r>
              <a:rPr lang="en-US" dirty="0" err="1"/>
              <a:t>quanti</a:t>
            </a:r>
            <a:r>
              <a:rPr lang="en-US" dirty="0"/>
              <a:t>)</a:t>
            </a:r>
          </a:p>
          <a:p>
            <a:r>
              <a:rPr lang="en-US" dirty="0"/>
              <a:t>Bloom category: understanding</a:t>
            </a:r>
          </a:p>
          <a:p>
            <a:pPr lvl="1"/>
            <a:r>
              <a:rPr lang="en-US" dirty="0"/>
              <a:t>Objective: learn fundamental principles and theories</a:t>
            </a:r>
          </a:p>
          <a:p>
            <a:pPr lvl="1"/>
            <a:r>
              <a:rPr lang="en-US" dirty="0"/>
              <a:t>Outcome: explain, analyze</a:t>
            </a:r>
          </a:p>
          <a:p>
            <a:pPr lvl="1"/>
            <a:r>
              <a:rPr lang="en-US" dirty="0"/>
              <a:t>Evaluation tools: recitation, essay (rubric)</a:t>
            </a:r>
          </a:p>
          <a:p>
            <a:r>
              <a:rPr lang="en-US" dirty="0"/>
              <a:t>Bloom category: applying</a:t>
            </a:r>
          </a:p>
          <a:p>
            <a:pPr lvl="1"/>
            <a:r>
              <a:rPr lang="en-US" dirty="0"/>
              <a:t>Objective: apply problem solving skills and learned principles/theories</a:t>
            </a:r>
          </a:p>
          <a:p>
            <a:pPr lvl="1"/>
            <a:r>
              <a:rPr lang="en-US" dirty="0"/>
              <a:t>Outcome: solve, analyze, demonstrate</a:t>
            </a:r>
          </a:p>
          <a:p>
            <a:pPr lvl="1"/>
            <a:r>
              <a:rPr lang="en-US" dirty="0"/>
              <a:t>Evaluation tools: board work, discussion, lab activity, group activity (rubric)</a:t>
            </a:r>
          </a:p>
          <a:p>
            <a:r>
              <a:rPr lang="en-US" dirty="0"/>
              <a:t>Bloom category: applying/creating</a:t>
            </a:r>
          </a:p>
          <a:p>
            <a:pPr lvl="1"/>
            <a:r>
              <a:rPr lang="en-US" dirty="0"/>
              <a:t>Objective: develop specific skills and competencies needed by industry</a:t>
            </a:r>
          </a:p>
          <a:p>
            <a:pPr lvl="1"/>
            <a:r>
              <a:rPr lang="en-US" dirty="0"/>
              <a:t>Outcome: create</a:t>
            </a:r>
          </a:p>
          <a:p>
            <a:pPr lvl="1"/>
            <a:r>
              <a:rPr lang="en-US" dirty="0"/>
              <a:t>Evaluation tools: machine problems, capstone project (rubric)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463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7F2E0-4965-4386-A5A1-D9A658A90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Course Objectives and Student 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05556-23AF-44AB-B960-D29E777EC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87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SAMPLE Objective #1</a:t>
            </a:r>
          </a:p>
          <a:p>
            <a:pPr lvl="1"/>
            <a:r>
              <a:rPr lang="en-US" dirty="0"/>
              <a:t>Gaining factual knowledge (terminology, classifications, methods, trends)</a:t>
            </a:r>
          </a:p>
          <a:p>
            <a:pPr lvl="1"/>
            <a:r>
              <a:rPr lang="en-US" sz="1600" dirty="0"/>
              <a:t>STUDENT LEARNING OUTCOMES (the learner will demonstrate that he or she has satisfactorily fulfilled SAMPLE Objective #1 by being able to):</a:t>
            </a:r>
          </a:p>
          <a:p>
            <a:pPr lvl="2"/>
            <a:r>
              <a:rPr lang="en-US" sz="1700" dirty="0"/>
              <a:t>Identify and define key terms related to the Swing framework (fulfilled by curriculum delivery action).</a:t>
            </a:r>
          </a:p>
          <a:p>
            <a:pPr lvl="2"/>
            <a:r>
              <a:rPr lang="en-US" sz="1700" dirty="0"/>
              <a:t>Describe and explain the user interface design process (fulfilled by curriculum delivery action).</a:t>
            </a:r>
          </a:p>
          <a:p>
            <a:pPr lvl="2"/>
            <a:r>
              <a:rPr lang="en-US" sz="1700" dirty="0"/>
              <a:t>Identify and describe common abstract user interface components, such as radio buttons and group boxes (fulfilled by curriculum delivery action).</a:t>
            </a:r>
          </a:p>
          <a:p>
            <a:pPr lvl="2"/>
            <a:r>
              <a:rPr lang="en-US" sz="1700" dirty="0"/>
              <a:t>Identify and describe principal Java Swing classes used to realize common user interface components (fulfilled by curriculum delivery action).</a:t>
            </a:r>
          </a:p>
        </p:txBody>
      </p:sp>
    </p:spTree>
    <p:extLst>
      <p:ext uri="{BB962C8B-B14F-4D97-AF65-F5344CB8AC3E}">
        <p14:creationId xmlns:p14="http://schemas.microsoft.com/office/powerpoint/2010/main" val="399327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6E98C-1DE2-48DE-B168-D4079221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Course Objectives and Student 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77B28-1CC8-4B28-AFAC-58D9EA810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Objective #2</a:t>
            </a:r>
          </a:p>
          <a:p>
            <a:pPr lvl="1"/>
            <a:r>
              <a:rPr lang="en-US" dirty="0"/>
              <a:t>Learning fundamental principles, generalizations, or theories</a:t>
            </a:r>
          </a:p>
          <a:p>
            <a:pPr lvl="1"/>
            <a:r>
              <a:rPr lang="en-US" sz="1600" dirty="0"/>
              <a:t>STUDENT LEARNING OUTCOMES (the learner will demonstrate that he or she has satisfactorily fulfilled SAMPLE Objective #2 by being able to):</a:t>
            </a:r>
          </a:p>
          <a:p>
            <a:pPr lvl="2"/>
            <a:r>
              <a:rPr lang="en-US" dirty="0"/>
              <a:t>Explain the MVC (model-view-controller) design pattern and its importance to sound user interface software design and implementation.</a:t>
            </a:r>
          </a:p>
          <a:p>
            <a:pPr lvl="2"/>
            <a:r>
              <a:rPr lang="en-US" dirty="0"/>
              <a:t>Analyze a user interface context (consisting of one or more user types and one or more tasks/activities) and choose an appropriate type of user interface.</a:t>
            </a:r>
          </a:p>
        </p:txBody>
      </p:sp>
    </p:spTree>
    <p:extLst>
      <p:ext uri="{BB962C8B-B14F-4D97-AF65-F5344CB8AC3E}">
        <p14:creationId xmlns:p14="http://schemas.microsoft.com/office/powerpoint/2010/main" val="415582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B5B2F-BC45-41B4-BD76-6F766AC1D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Course Objectives and Student 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C8F6E-99E8-4501-B9D1-B1F133B33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Objective #3</a:t>
            </a:r>
          </a:p>
          <a:p>
            <a:pPr lvl="1"/>
            <a:r>
              <a:rPr lang="en-US" dirty="0"/>
              <a:t>Learning to apply course material (to improve thinking, problem solving, and decisions)</a:t>
            </a:r>
          </a:p>
          <a:p>
            <a:pPr lvl="1"/>
            <a:r>
              <a:rPr lang="en-US" sz="1600" dirty="0"/>
              <a:t>STUDENT LEARNING OUTCOMES (the learner will demonstrate that he or she has satisfactorily fulfilled SAMPLE Objective #3 by being able to):</a:t>
            </a:r>
            <a:endParaRPr lang="en-US" dirty="0"/>
          </a:p>
          <a:p>
            <a:pPr lvl="2"/>
            <a:r>
              <a:rPr lang="en-US" dirty="0"/>
              <a:t>Given a user interface context (consisting of one or more user types and one or more tasks/activities) and a user interface design, analyze and evaluate the design.</a:t>
            </a:r>
          </a:p>
        </p:txBody>
      </p:sp>
    </p:spTree>
    <p:extLst>
      <p:ext uri="{BB962C8B-B14F-4D97-AF65-F5344CB8AC3E}">
        <p14:creationId xmlns:p14="http://schemas.microsoft.com/office/powerpoint/2010/main" val="2072480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6979-A6CA-4944-87BA-7E28BB8A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Course Objectives and Student 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E9CDA-8C72-4B75-91D7-3059D2220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Objective #4</a:t>
            </a:r>
          </a:p>
          <a:p>
            <a:pPr lvl="1"/>
            <a:r>
              <a:rPr lang="en-US" dirty="0"/>
              <a:t>Developing specific skills, competencies, and points of view needed by professionals in the field </a:t>
            </a:r>
          </a:p>
          <a:p>
            <a:pPr lvl="1"/>
            <a:r>
              <a:rPr lang="en-US" sz="1600" dirty="0"/>
              <a:t>STUDENT LEARNING OUTCOMES (the learner will demonstrate that he or she has satisfactorily fulfilled SAMPLE Objective #4 by being able to):</a:t>
            </a:r>
          </a:p>
          <a:p>
            <a:pPr lvl="2"/>
            <a:r>
              <a:rPr lang="en-US" dirty="0"/>
              <a:t>Use modern software development tools, such as Eclipse, to implement user interfaces based on Java Swing.</a:t>
            </a:r>
          </a:p>
          <a:p>
            <a:pPr lvl="2"/>
            <a:r>
              <a:rPr lang="en-US" dirty="0"/>
              <a:t>Given a user interface context (consisting of one or more user types and one or more tasks/activities) design an appropriate and effective graphical user interface based on Java Swing.</a:t>
            </a:r>
          </a:p>
          <a:p>
            <a:pPr lvl="2"/>
            <a:r>
              <a:rPr lang="en-US" dirty="0"/>
              <a:t>Design and complete a directed study project intended to develop and improve meta-learning skills pertaining to user interface design and programming. Note: This outcome is appropriate for end-of term activities.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5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42356-F550-4CE4-8319-B26ED0580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curriculum delivery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B137F-FA4A-4666-B4F1-A54579896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 Project:</a:t>
            </a:r>
          </a:p>
          <a:p>
            <a:pPr lvl="1"/>
            <a:r>
              <a:rPr lang="en-US" dirty="0"/>
              <a:t>WindowBuilderDemo01</a:t>
            </a:r>
          </a:p>
          <a:p>
            <a:r>
              <a:rPr lang="en-US" dirty="0"/>
              <a:t>Learning Outcomes</a:t>
            </a:r>
          </a:p>
          <a:p>
            <a:pPr lvl="1"/>
            <a:r>
              <a:rPr lang="en-US" dirty="0"/>
              <a:t>SAMPLE Objective #3</a:t>
            </a:r>
          </a:p>
          <a:p>
            <a:pPr lvl="2"/>
            <a:r>
              <a:rPr lang="en-US" dirty="0"/>
              <a:t>Conceptualize a simple algorithm to display a message</a:t>
            </a:r>
          </a:p>
          <a:p>
            <a:pPr lvl="1"/>
            <a:r>
              <a:rPr lang="en-US" dirty="0"/>
              <a:t>SAMPLE Objective #4</a:t>
            </a:r>
          </a:p>
          <a:p>
            <a:pPr lvl="2"/>
            <a:r>
              <a:rPr lang="en-US" dirty="0"/>
              <a:t>Implement algorithm using OOP</a:t>
            </a:r>
          </a:p>
          <a:p>
            <a:pPr lvl="2"/>
            <a:r>
              <a:rPr lang="en-US" dirty="0"/>
              <a:t>Implement threading for the GUI (automatically generated by </a:t>
            </a:r>
            <a:r>
              <a:rPr lang="en-US" dirty="0" err="1"/>
              <a:t>WindowBuilder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Implement separation of components and events (</a:t>
            </a:r>
            <a:r>
              <a:rPr lang="en-US" dirty="0" err="1"/>
              <a:t>initComponents</a:t>
            </a:r>
            <a:r>
              <a:rPr lang="en-US" dirty="0"/>
              <a:t>(), </a:t>
            </a:r>
            <a:r>
              <a:rPr lang="en-US" dirty="0" err="1"/>
              <a:t>initEvents</a:t>
            </a:r>
            <a:r>
              <a:rPr lang="en-US" dirty="0"/>
              <a:t>())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588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225F2-4865-46E2-B366-C8F6A51D4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198" y="311594"/>
            <a:ext cx="7180976" cy="300803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SAMPLE rubric (machine problem)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600E51-3C6C-4ACA-BDC8-B57717ECA6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2123793"/>
              </p:ext>
            </p:extLst>
          </p:nvPr>
        </p:nvGraphicFramePr>
        <p:xfrm>
          <a:off x="285226" y="863600"/>
          <a:ext cx="11593585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8717">
                  <a:extLst>
                    <a:ext uri="{9D8B030D-6E8A-4147-A177-3AD203B41FA5}">
                      <a16:colId xmlns:a16="http://schemas.microsoft.com/office/drawing/2014/main" val="160392777"/>
                    </a:ext>
                  </a:extLst>
                </a:gridCol>
                <a:gridCol w="2318717">
                  <a:extLst>
                    <a:ext uri="{9D8B030D-6E8A-4147-A177-3AD203B41FA5}">
                      <a16:colId xmlns:a16="http://schemas.microsoft.com/office/drawing/2014/main" val="1083606723"/>
                    </a:ext>
                  </a:extLst>
                </a:gridCol>
                <a:gridCol w="2318717">
                  <a:extLst>
                    <a:ext uri="{9D8B030D-6E8A-4147-A177-3AD203B41FA5}">
                      <a16:colId xmlns:a16="http://schemas.microsoft.com/office/drawing/2014/main" val="1509745433"/>
                    </a:ext>
                  </a:extLst>
                </a:gridCol>
                <a:gridCol w="2318717">
                  <a:extLst>
                    <a:ext uri="{9D8B030D-6E8A-4147-A177-3AD203B41FA5}">
                      <a16:colId xmlns:a16="http://schemas.microsoft.com/office/drawing/2014/main" val="254257024"/>
                    </a:ext>
                  </a:extLst>
                </a:gridCol>
                <a:gridCol w="2318717">
                  <a:extLst>
                    <a:ext uri="{9D8B030D-6E8A-4147-A177-3AD203B41FA5}">
                      <a16:colId xmlns:a16="http://schemas.microsoft.com/office/drawing/2014/main" val="2332376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Criterion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Excellent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Good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Adequate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Unsatisfactory 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515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Delivery (10%)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Completed ~90%-100%</a:t>
                      </a:r>
                    </a:p>
                    <a:p>
                      <a:r>
                        <a:rPr lang="en-US" sz="1200" dirty="0"/>
                        <a:t>Delivered on time and in correct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Completed ~80%-90%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Delivered on time and in correct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Completed ~70%-80%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Delivered on time and in correct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Completed ~ &lt; 70%</a:t>
                      </a:r>
                    </a:p>
                    <a:p>
                      <a:r>
                        <a:rPr lang="en-US" sz="1200" dirty="0"/>
                        <a:t>Not delivered on time, or incorrect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52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Documentation (10%)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Documented all variables. </a:t>
                      </a:r>
                    </a:p>
                    <a:p>
                      <a:r>
                        <a:rPr lang="en-US" sz="1200" dirty="0"/>
                        <a:t>Specific purpose is noted for each function, control structure, input requirements, and output results.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Documented most (&gt; 70%) of variables.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Specific purpose is noted for most functions and control structures.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Documented majority (&gt; 50%) of variables.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Specific purpose is noted for majority of functions,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 or very sparse (&lt; 50%) documentation of variables, methods,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3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Methodology (10%)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Detailed roles for the dev team</a:t>
                      </a:r>
                    </a:p>
                    <a:p>
                      <a:r>
                        <a:rPr lang="en-US" sz="1200" dirty="0"/>
                        <a:t>Complete evidence of methodology (SCRUM board, burndown charts, user stories)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Detailed roles for the dev team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Evidence for most aspects of the methodology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Detailed roles for the dev team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Evidence for some aspects of the methodology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Dev roles are unclear</a:t>
                      </a:r>
                    </a:p>
                    <a:p>
                      <a:r>
                        <a:rPr lang="en-US" sz="1200" dirty="0"/>
                        <a:t>Little or no evidence of the methodology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209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Software Design (10%)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Demonstrates proper use of OOP design throughout</a:t>
                      </a:r>
                    </a:p>
                    <a:p>
                      <a:r>
                        <a:rPr lang="en-US" sz="1200" dirty="0"/>
                        <a:t>Follows efficient coding practices throughout</a:t>
                      </a:r>
                    </a:p>
                    <a:p>
                      <a:r>
                        <a:rPr lang="en-US" sz="1200" dirty="0"/>
                        <a:t>Adheres to coding standards throughout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Generally demonstrates proper use of OOP design</a:t>
                      </a:r>
                    </a:p>
                    <a:p>
                      <a:r>
                        <a:rPr lang="en-US" sz="1200" dirty="0"/>
                        <a:t>Generally follows efficient coding practices</a:t>
                      </a:r>
                    </a:p>
                    <a:p>
                      <a:r>
                        <a:rPr lang="en-US" sz="1200" dirty="0"/>
                        <a:t>Generally adheres to coding standards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Some OOP is applied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Follows some coding practices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Sometimes adheres to coding standards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Does not follow OOP design</a:t>
                      </a:r>
                    </a:p>
                    <a:p>
                      <a:r>
                        <a:rPr lang="en-US" sz="1200" dirty="0"/>
                        <a:t>No or little evidence of adherence to good coding practice</a:t>
                      </a:r>
                    </a:p>
                    <a:p>
                      <a:r>
                        <a:rPr lang="en-US" sz="1200" dirty="0"/>
                        <a:t>No or little evidence of adherence to coding standards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947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Code correctness (30%)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Works correctly in all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Works for typical input, may fail for minor special cases.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Fails for typical input, for a minor reason.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Fails for typical input, for a significant reason.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66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Runtime (30%)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 errors, no warnings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1-3 minor errors, or 1-5 compiler warnings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 major error, or more than 3 minor errors, or more than 5 compiler warnings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More than 1 major error, or more than 6 minor errors, or more than 10 compiler warnings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503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576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B9C2E-42E7-43FD-BF4A-BCAD2972B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curriculum delivery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C7CC9-9B87-4823-B3FA-9B1137A53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 Project:</a:t>
            </a:r>
          </a:p>
          <a:p>
            <a:pPr lvl="1"/>
            <a:r>
              <a:rPr lang="en-US" dirty="0"/>
              <a:t>WindowBuilderBeginner_Billing01</a:t>
            </a:r>
          </a:p>
          <a:p>
            <a:r>
              <a:rPr lang="en-US" dirty="0"/>
              <a:t>Learning Outcomes</a:t>
            </a:r>
          </a:p>
          <a:p>
            <a:pPr lvl="1"/>
            <a:r>
              <a:rPr lang="en-US" dirty="0"/>
              <a:t>SAMPLE Objective #3</a:t>
            </a:r>
          </a:p>
          <a:p>
            <a:pPr lvl="2"/>
            <a:r>
              <a:rPr lang="en-US" dirty="0"/>
              <a:t>Conceptualize a simple algorithm to calculate the payable amount given specified parameters</a:t>
            </a:r>
          </a:p>
          <a:p>
            <a:pPr lvl="1"/>
            <a:r>
              <a:rPr lang="en-US" dirty="0"/>
              <a:t>SAMPLE Objective #4</a:t>
            </a:r>
          </a:p>
          <a:p>
            <a:pPr lvl="2"/>
            <a:r>
              <a:rPr lang="en-US" dirty="0"/>
              <a:t>Implement threading for the GUI (automatically generated by </a:t>
            </a:r>
            <a:r>
              <a:rPr lang="en-US" dirty="0" err="1"/>
              <a:t>WindowBuilder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Implement separation of components and events (</a:t>
            </a:r>
            <a:r>
              <a:rPr lang="en-US" dirty="0" err="1"/>
              <a:t>initComponents</a:t>
            </a:r>
            <a:r>
              <a:rPr lang="en-US" dirty="0"/>
              <a:t>(), </a:t>
            </a:r>
            <a:r>
              <a:rPr lang="en-US" dirty="0" err="1"/>
              <a:t>initEvents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4116197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1120</Words>
  <Application>Microsoft Office PowerPoint</Application>
  <PresentationFormat>Widescreen</PresentationFormat>
  <Paragraphs>129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Office Theme</vt:lpstr>
      <vt:lpstr>Programming 2</vt:lpstr>
      <vt:lpstr>SAMPLE Learning Outcomes</vt:lpstr>
      <vt:lpstr>Sample Course Objectives and Student Learning Outcomes</vt:lpstr>
      <vt:lpstr>Sample Course Objectives and Student Learning Outcomes</vt:lpstr>
      <vt:lpstr>Sample Course Objectives and Student Learning Outcomes</vt:lpstr>
      <vt:lpstr>Sample Course Objectives and Student Learning Outcomes</vt:lpstr>
      <vt:lpstr>Sample curriculum delivery action</vt:lpstr>
      <vt:lpstr>SAMPLE rubric (machine problem)</vt:lpstr>
      <vt:lpstr>Sample curriculum delivery action</vt:lpstr>
      <vt:lpstr>Sample curriculum delivery 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Cosgayon</dc:creator>
  <cp:lastModifiedBy>Jorge Cosgayon</cp:lastModifiedBy>
  <cp:revision>22</cp:revision>
  <dcterms:created xsi:type="dcterms:W3CDTF">2017-11-18T06:04:52Z</dcterms:created>
  <dcterms:modified xsi:type="dcterms:W3CDTF">2017-11-19T15:00:35Z</dcterms:modified>
</cp:coreProperties>
</file>