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72" r:id="rId12"/>
    <p:sldId id="267" r:id="rId13"/>
    <p:sldId id="25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8" autoAdjust="0"/>
    <p:restoredTop sz="94660"/>
  </p:normalViewPr>
  <p:slideViewPr>
    <p:cSldViewPr snapToGrid="0">
      <p:cViewPr varScale="1">
        <p:scale>
          <a:sx n="115" d="100"/>
          <a:sy n="115" d="100"/>
        </p:scale>
        <p:origin x="36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11/27/2017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11/27/2017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2A4F-1F46-4F4D-9F96-C264F764DAE7}"/>
              </a:ext>
            </a:extLst>
          </p:cNvPr>
          <p:cNvSpPr>
            <a:spLocks noGrp="1"/>
          </p:cNvSpPr>
          <p:nvPr>
            <p:ph type="ctrTitle"/>
          </p:nvPr>
        </p:nvSpPr>
        <p:spPr/>
        <p:txBody>
          <a:bodyPr/>
          <a:lstStyle/>
          <a:p>
            <a:r>
              <a:rPr lang="en-US" dirty="0"/>
              <a:t>Database Modeling</a:t>
            </a:r>
          </a:p>
        </p:txBody>
      </p:sp>
      <p:sp>
        <p:nvSpPr>
          <p:cNvPr id="3" name="Subtitle 2">
            <a:extLst>
              <a:ext uri="{FF2B5EF4-FFF2-40B4-BE49-F238E27FC236}">
                <a16:creationId xmlns:a16="http://schemas.microsoft.com/office/drawing/2014/main" id="{FC20FCD0-22A4-4F99-947B-601AEA8C2B55}"/>
              </a:ext>
            </a:extLst>
          </p:cNvPr>
          <p:cNvSpPr>
            <a:spLocks noGrp="1"/>
          </p:cNvSpPr>
          <p:nvPr>
            <p:ph type="subTitle" idx="1"/>
          </p:nvPr>
        </p:nvSpPr>
        <p:spPr/>
        <p:txBody>
          <a:bodyPr/>
          <a:lstStyle/>
          <a:p>
            <a:r>
              <a:rPr lang="en-US" dirty="0"/>
              <a:t>Spring Valley Tech Corp ∙ Java SMP+ Teacher Training ∙ Jorge Cosgayon</a:t>
            </a:r>
          </a:p>
        </p:txBody>
      </p:sp>
    </p:spTree>
    <p:extLst>
      <p:ext uri="{BB962C8B-B14F-4D97-AF65-F5344CB8AC3E}">
        <p14:creationId xmlns:p14="http://schemas.microsoft.com/office/powerpoint/2010/main" val="4074009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47D9C-CB76-4432-97AC-FBB43E792E40}"/>
              </a:ext>
            </a:extLst>
          </p:cNvPr>
          <p:cNvSpPr>
            <a:spLocks noGrp="1"/>
          </p:cNvSpPr>
          <p:nvPr>
            <p:ph type="title"/>
          </p:nvPr>
        </p:nvSpPr>
        <p:spPr/>
        <p:txBody>
          <a:bodyPr/>
          <a:lstStyle/>
          <a:p>
            <a:r>
              <a:rPr lang="en-US" dirty="0"/>
              <a:t>The Concept of Keys</a:t>
            </a:r>
          </a:p>
        </p:txBody>
      </p:sp>
      <p:sp>
        <p:nvSpPr>
          <p:cNvPr id="3" name="Content Placeholder 2">
            <a:extLst>
              <a:ext uri="{FF2B5EF4-FFF2-40B4-BE49-F238E27FC236}">
                <a16:creationId xmlns:a16="http://schemas.microsoft.com/office/drawing/2014/main" id="{61A4C9D0-1A86-4BA3-9A76-CE3A3F5838FB}"/>
              </a:ext>
            </a:extLst>
          </p:cNvPr>
          <p:cNvSpPr>
            <a:spLocks noGrp="1"/>
          </p:cNvSpPr>
          <p:nvPr>
            <p:ph idx="1"/>
          </p:nvPr>
        </p:nvSpPr>
        <p:spPr/>
        <p:txBody>
          <a:bodyPr>
            <a:normAutofit fontScale="85000" lnSpcReduction="10000"/>
          </a:bodyPr>
          <a:lstStyle/>
          <a:p>
            <a:r>
              <a:rPr lang="en-US" dirty="0"/>
              <a:t>A key is an attribute or group of attributes, which is used to identify a row in a relation. Key can be broadly classified into (1) </a:t>
            </a:r>
            <a:r>
              <a:rPr lang="en-US" dirty="0" err="1"/>
              <a:t>Superkey</a:t>
            </a:r>
            <a:r>
              <a:rPr lang="en-US" dirty="0"/>
              <a:t> (2) Candidate key, and (3) Primary key</a:t>
            </a:r>
          </a:p>
          <a:p>
            <a:r>
              <a:rPr lang="en-US" dirty="0" err="1"/>
              <a:t>Superkey</a:t>
            </a:r>
            <a:endParaRPr lang="en-US" dirty="0"/>
          </a:p>
          <a:p>
            <a:pPr lvl="1"/>
            <a:r>
              <a:rPr lang="en-US" dirty="0"/>
              <a:t>A </a:t>
            </a:r>
            <a:r>
              <a:rPr lang="en-US" dirty="0" err="1"/>
              <a:t>superkey</a:t>
            </a:r>
            <a:r>
              <a:rPr lang="en-US" dirty="0"/>
              <a:t> is a subset of attributes of an entity-set that uniquely identifies the entities.</a:t>
            </a:r>
          </a:p>
          <a:p>
            <a:pPr lvl="1"/>
            <a:r>
              <a:rPr lang="en-US" dirty="0" err="1"/>
              <a:t>Superkeys</a:t>
            </a:r>
            <a:r>
              <a:rPr lang="en-US" dirty="0"/>
              <a:t> represent a constraint that prevents two entities from ever having the same value for those attributes.</a:t>
            </a:r>
          </a:p>
          <a:p>
            <a:r>
              <a:rPr lang="en-US" dirty="0"/>
              <a:t>Candidate Key</a:t>
            </a:r>
          </a:p>
          <a:p>
            <a:pPr lvl="1"/>
            <a:r>
              <a:rPr lang="en-US" dirty="0"/>
              <a:t>Candidate key is a minimal </a:t>
            </a:r>
            <a:r>
              <a:rPr lang="en-US" dirty="0" err="1"/>
              <a:t>superkey</a:t>
            </a:r>
            <a:r>
              <a:rPr lang="en-US" dirty="0"/>
              <a:t>. A candidate key for a relation schema is a minimal set of attributes whose values uniquely identify tuples in the corresponding relation. Composed of prime attributes.</a:t>
            </a:r>
          </a:p>
          <a:p>
            <a:r>
              <a:rPr lang="en-US" dirty="0"/>
              <a:t>Primary Key</a:t>
            </a:r>
          </a:p>
          <a:p>
            <a:pPr lvl="1"/>
            <a:r>
              <a:rPr lang="en-US" dirty="0"/>
              <a:t>The primary key is a designated candidate key. It is to be noted that the primary key should not be null.</a:t>
            </a:r>
          </a:p>
          <a:p>
            <a:r>
              <a:rPr lang="en-US" dirty="0"/>
              <a:t>Foreign Key</a:t>
            </a:r>
          </a:p>
          <a:p>
            <a:pPr lvl="1"/>
            <a:r>
              <a:rPr lang="en-US" dirty="0"/>
              <a:t>Foreign key is set of fields or attributes in one relation that is used to ―refer‖ to a tuple in another relation.</a:t>
            </a:r>
          </a:p>
        </p:txBody>
      </p:sp>
    </p:spTree>
    <p:extLst>
      <p:ext uri="{BB962C8B-B14F-4D97-AF65-F5344CB8AC3E}">
        <p14:creationId xmlns:p14="http://schemas.microsoft.com/office/powerpoint/2010/main" val="1236539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75B66-DE9D-43D4-94ED-3E8A72397064}"/>
              </a:ext>
            </a:extLst>
          </p:cNvPr>
          <p:cNvSpPr>
            <a:spLocks noGrp="1"/>
          </p:cNvSpPr>
          <p:nvPr>
            <p:ph type="title"/>
          </p:nvPr>
        </p:nvSpPr>
        <p:spPr/>
        <p:txBody>
          <a:bodyPr/>
          <a:lstStyle/>
          <a:p>
            <a:r>
              <a:rPr lang="en-US" dirty="0"/>
              <a:t>How to find the candidate keys</a:t>
            </a:r>
          </a:p>
        </p:txBody>
      </p:sp>
      <p:sp>
        <p:nvSpPr>
          <p:cNvPr id="3" name="Content Placeholder 2">
            <a:extLst>
              <a:ext uri="{FF2B5EF4-FFF2-40B4-BE49-F238E27FC236}">
                <a16:creationId xmlns:a16="http://schemas.microsoft.com/office/drawing/2014/main" id="{AE3340AC-A20D-473B-9C5D-CFA3646AA886}"/>
              </a:ext>
            </a:extLst>
          </p:cNvPr>
          <p:cNvSpPr>
            <a:spLocks noGrp="1"/>
          </p:cNvSpPr>
          <p:nvPr>
            <p:ph idx="1"/>
          </p:nvPr>
        </p:nvSpPr>
        <p:spPr/>
        <p:txBody>
          <a:bodyPr/>
          <a:lstStyle/>
          <a:p>
            <a:r>
              <a:rPr lang="en-US" dirty="0"/>
              <a:t>Given: R(a, b, c, d, e, f)</a:t>
            </a:r>
          </a:p>
          <a:p>
            <a:r>
              <a:rPr lang="en-US" dirty="0"/>
              <a:t>A → C, C → D, D → B, E → F</a:t>
            </a:r>
          </a:p>
          <a:p>
            <a:pPr lvl="1"/>
            <a:r>
              <a:rPr lang="en-US" dirty="0"/>
              <a:t>C, D, B, F can be determined</a:t>
            </a:r>
          </a:p>
          <a:p>
            <a:pPr lvl="1"/>
            <a:r>
              <a:rPr lang="en-US" dirty="0"/>
              <a:t>Those who can’t be determined must be in the candidate key</a:t>
            </a:r>
          </a:p>
          <a:p>
            <a:pPr lvl="2"/>
            <a:r>
              <a:rPr lang="en-US" dirty="0"/>
              <a:t>A, E</a:t>
            </a:r>
          </a:p>
          <a:p>
            <a:pPr lvl="1"/>
            <a:r>
              <a:rPr lang="en-US" dirty="0"/>
              <a:t>Find attributes that can be determined by the set AE</a:t>
            </a:r>
          </a:p>
          <a:p>
            <a:pPr lvl="2"/>
            <a:r>
              <a:rPr lang="en-US" dirty="0"/>
              <a:t>(AE)</a:t>
            </a:r>
            <a:r>
              <a:rPr lang="en-US" baseline="30000" dirty="0"/>
              <a:t>+</a:t>
            </a:r>
            <a:r>
              <a:rPr lang="en-US" dirty="0"/>
              <a:t> = AECDBF</a:t>
            </a:r>
          </a:p>
          <a:p>
            <a:pPr lvl="2"/>
            <a:r>
              <a:rPr lang="en-US" dirty="0"/>
              <a:t>If all attributes can be determined by that set, it is the candidate key</a:t>
            </a:r>
          </a:p>
          <a:p>
            <a:endParaRPr lang="en-US" dirty="0"/>
          </a:p>
        </p:txBody>
      </p:sp>
    </p:spTree>
    <p:extLst>
      <p:ext uri="{BB962C8B-B14F-4D97-AF65-F5344CB8AC3E}">
        <p14:creationId xmlns:p14="http://schemas.microsoft.com/office/powerpoint/2010/main" val="2013128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A1CE1-42C9-45DC-BC02-35E9762DC76B}"/>
              </a:ext>
            </a:extLst>
          </p:cNvPr>
          <p:cNvSpPr>
            <a:spLocks noGrp="1"/>
          </p:cNvSpPr>
          <p:nvPr>
            <p:ph type="title"/>
          </p:nvPr>
        </p:nvSpPr>
        <p:spPr/>
        <p:txBody>
          <a:bodyPr/>
          <a:lstStyle/>
          <a:p>
            <a:r>
              <a:rPr lang="en-US" dirty="0"/>
              <a:t>Normalization</a:t>
            </a:r>
          </a:p>
        </p:txBody>
      </p:sp>
      <p:sp>
        <p:nvSpPr>
          <p:cNvPr id="3" name="Content Placeholder 2">
            <a:extLst>
              <a:ext uri="{FF2B5EF4-FFF2-40B4-BE49-F238E27FC236}">
                <a16:creationId xmlns:a16="http://schemas.microsoft.com/office/drawing/2014/main" id="{5E309B11-BFEC-412D-9ACF-A7C1441BB22D}"/>
              </a:ext>
            </a:extLst>
          </p:cNvPr>
          <p:cNvSpPr>
            <a:spLocks noGrp="1"/>
          </p:cNvSpPr>
          <p:nvPr>
            <p:ph idx="1"/>
          </p:nvPr>
        </p:nvSpPr>
        <p:spPr/>
        <p:txBody>
          <a:bodyPr/>
          <a:lstStyle/>
          <a:p>
            <a:r>
              <a:rPr lang="en-US" dirty="0"/>
              <a:t>A process applied to a relation in order to conform to Codd’s rules</a:t>
            </a:r>
          </a:p>
          <a:p>
            <a:r>
              <a:rPr lang="en-US" dirty="0"/>
              <a:t>Allows the data to be queried and manipulated using a language grounded in first-order logic (predicate logic)</a:t>
            </a:r>
          </a:p>
          <a:p>
            <a:r>
              <a:rPr lang="en-US" dirty="0"/>
              <a:t>Prevents side-effects (anomalies)</a:t>
            </a:r>
          </a:p>
          <a:p>
            <a:pPr lvl="1"/>
            <a:r>
              <a:rPr lang="en-US" dirty="0"/>
              <a:t>Update, Insertion, and Deletion anomalies</a:t>
            </a:r>
          </a:p>
        </p:txBody>
      </p:sp>
    </p:spTree>
    <p:extLst>
      <p:ext uri="{BB962C8B-B14F-4D97-AF65-F5344CB8AC3E}">
        <p14:creationId xmlns:p14="http://schemas.microsoft.com/office/powerpoint/2010/main" val="118741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82683-2A70-452A-BD9F-721A7FF0CD0C}"/>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B0A1801A-920A-4175-9039-50DBCCAA79BB}"/>
              </a:ext>
            </a:extLst>
          </p:cNvPr>
          <p:cNvSpPr>
            <a:spLocks noGrp="1"/>
          </p:cNvSpPr>
          <p:nvPr>
            <p:ph idx="1"/>
          </p:nvPr>
        </p:nvSpPr>
        <p:spPr/>
        <p:txBody>
          <a:bodyPr/>
          <a:lstStyle/>
          <a:p>
            <a:r>
              <a:rPr lang="en-US" dirty="0"/>
              <a:t>Student information database:</a:t>
            </a:r>
          </a:p>
          <a:p>
            <a:pPr lvl="1"/>
            <a:r>
              <a:rPr lang="en-US" dirty="0"/>
              <a:t>Student info</a:t>
            </a:r>
          </a:p>
          <a:p>
            <a:pPr lvl="2"/>
            <a:r>
              <a:rPr lang="en-US" dirty="0"/>
              <a:t>Student ID, course(s), major(s), </a:t>
            </a:r>
            <a:r>
              <a:rPr lang="en-US" dirty="0" err="1"/>
              <a:t>etc</a:t>
            </a:r>
            <a:endParaRPr lang="en-US" dirty="0"/>
          </a:p>
          <a:p>
            <a:pPr lvl="2"/>
            <a:r>
              <a:rPr lang="en-US" dirty="0"/>
              <a:t>Phone numbers, emails, addresses, </a:t>
            </a:r>
            <a:r>
              <a:rPr lang="en-US" dirty="0" err="1"/>
              <a:t>etc</a:t>
            </a:r>
            <a:endParaRPr lang="en-US" dirty="0"/>
          </a:p>
          <a:p>
            <a:pPr lvl="2"/>
            <a:r>
              <a:rPr lang="en-US" dirty="0"/>
              <a:t>Personal info: name, gender, </a:t>
            </a:r>
            <a:r>
              <a:rPr lang="en-US" dirty="0" err="1"/>
              <a:t>etc</a:t>
            </a:r>
            <a:endParaRPr lang="en-US" dirty="0"/>
          </a:p>
          <a:p>
            <a:pPr lvl="1"/>
            <a:r>
              <a:rPr lang="en-US" dirty="0"/>
              <a:t>Classes taken</a:t>
            </a:r>
          </a:p>
          <a:p>
            <a:pPr lvl="1"/>
            <a:r>
              <a:rPr lang="en-US" dirty="0"/>
              <a:t>Scores for assignments, projects, quizzes, exams, </a:t>
            </a:r>
            <a:r>
              <a:rPr lang="en-US" dirty="0" err="1"/>
              <a:t>etc</a:t>
            </a:r>
            <a:endParaRPr lang="en-US" dirty="0"/>
          </a:p>
        </p:txBody>
      </p:sp>
    </p:spTree>
    <p:extLst>
      <p:ext uri="{BB962C8B-B14F-4D97-AF65-F5344CB8AC3E}">
        <p14:creationId xmlns:p14="http://schemas.microsoft.com/office/powerpoint/2010/main" val="2251298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8769A-4821-456B-8ADA-EFF193DECB0A}"/>
              </a:ext>
            </a:extLst>
          </p:cNvPr>
          <p:cNvSpPr>
            <a:spLocks noGrp="1"/>
          </p:cNvSpPr>
          <p:nvPr>
            <p:ph type="title"/>
          </p:nvPr>
        </p:nvSpPr>
        <p:spPr/>
        <p:txBody>
          <a:bodyPr/>
          <a:lstStyle/>
          <a:p>
            <a:r>
              <a:rPr lang="en-US" dirty="0"/>
              <a:t>First Normal Form</a:t>
            </a:r>
          </a:p>
        </p:txBody>
      </p:sp>
      <p:sp>
        <p:nvSpPr>
          <p:cNvPr id="3" name="Content Placeholder 2">
            <a:extLst>
              <a:ext uri="{FF2B5EF4-FFF2-40B4-BE49-F238E27FC236}">
                <a16:creationId xmlns:a16="http://schemas.microsoft.com/office/drawing/2014/main" id="{0A9B77CB-2E02-48D9-BBC0-DEC9704CBF59}"/>
              </a:ext>
            </a:extLst>
          </p:cNvPr>
          <p:cNvSpPr>
            <a:spLocks noGrp="1"/>
          </p:cNvSpPr>
          <p:nvPr>
            <p:ph idx="1"/>
          </p:nvPr>
        </p:nvSpPr>
        <p:spPr/>
        <p:txBody>
          <a:bodyPr/>
          <a:lstStyle/>
          <a:p>
            <a:r>
              <a:rPr lang="en-US" dirty="0"/>
              <a:t>A relation is in first normal form if and only if the domain of each attribute contains only atomic (indivisible) values, and the value of each attribute contains only a single value from that domain.</a:t>
            </a:r>
          </a:p>
          <a:p>
            <a:r>
              <a:rPr lang="en-US" dirty="0"/>
              <a:t>Steps:</a:t>
            </a:r>
          </a:p>
          <a:p>
            <a:pPr lvl="1"/>
            <a:r>
              <a:rPr lang="en-US" dirty="0"/>
              <a:t>Eliminate repeating groups in individual tables.</a:t>
            </a:r>
          </a:p>
          <a:p>
            <a:pPr lvl="1"/>
            <a:r>
              <a:rPr lang="en-US" dirty="0"/>
              <a:t>Create a separate table for each set of related data.</a:t>
            </a:r>
          </a:p>
          <a:p>
            <a:pPr lvl="1"/>
            <a:r>
              <a:rPr lang="en-US" dirty="0"/>
              <a:t>Identify each set of related data with a primary key</a:t>
            </a:r>
          </a:p>
          <a:p>
            <a:pPr lvl="1"/>
            <a:endParaRPr lang="en-US" dirty="0"/>
          </a:p>
        </p:txBody>
      </p:sp>
    </p:spTree>
    <p:extLst>
      <p:ext uri="{BB962C8B-B14F-4D97-AF65-F5344CB8AC3E}">
        <p14:creationId xmlns:p14="http://schemas.microsoft.com/office/powerpoint/2010/main" val="1069222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CCFA6-63ED-435D-B521-7479DEB4FC1F}"/>
              </a:ext>
            </a:extLst>
          </p:cNvPr>
          <p:cNvSpPr>
            <a:spLocks noGrp="1"/>
          </p:cNvSpPr>
          <p:nvPr>
            <p:ph type="title"/>
          </p:nvPr>
        </p:nvSpPr>
        <p:spPr/>
        <p:txBody>
          <a:bodyPr/>
          <a:lstStyle/>
          <a:p>
            <a:r>
              <a:rPr lang="en-US" dirty="0"/>
              <a:t>Second Normal Form</a:t>
            </a:r>
          </a:p>
        </p:txBody>
      </p:sp>
      <p:sp>
        <p:nvSpPr>
          <p:cNvPr id="3" name="Content Placeholder 2">
            <a:extLst>
              <a:ext uri="{FF2B5EF4-FFF2-40B4-BE49-F238E27FC236}">
                <a16:creationId xmlns:a16="http://schemas.microsoft.com/office/drawing/2014/main" id="{25AF0910-32F4-41F8-BAE4-00FFBD1C0B39}"/>
              </a:ext>
            </a:extLst>
          </p:cNvPr>
          <p:cNvSpPr>
            <a:spLocks noGrp="1"/>
          </p:cNvSpPr>
          <p:nvPr>
            <p:ph idx="1"/>
          </p:nvPr>
        </p:nvSpPr>
        <p:spPr/>
        <p:txBody>
          <a:bodyPr/>
          <a:lstStyle/>
          <a:p>
            <a:r>
              <a:rPr lang="en-US" dirty="0"/>
              <a:t>A relation is in 2NF if it is in 1NF and non-key attributes are functionally dependent on the primary key.</a:t>
            </a:r>
          </a:p>
          <a:p>
            <a:r>
              <a:rPr lang="en-US" dirty="0"/>
              <a:t>Nonprime attributes cannot be dependent on prime attributes</a:t>
            </a:r>
          </a:p>
          <a:p>
            <a:r>
              <a:rPr lang="en-US" dirty="0"/>
              <a:t>Functional dependency is a relationship that exists when one attribute uniquely determines another attribute.</a:t>
            </a:r>
          </a:p>
          <a:p>
            <a:r>
              <a:rPr lang="en-US" dirty="0"/>
              <a:t>A functional dependency is trivial if Y is a subset of X. In a table with attributes of employee name and Social Security number (SSN), employee name is functionally dependent on SSN because the SSN is unique for individual names. An SSN identifies the employee specifically, but an employee name cannot distinguish the SSN because more than one employee could have the same name.</a:t>
            </a:r>
          </a:p>
        </p:txBody>
      </p:sp>
    </p:spTree>
    <p:extLst>
      <p:ext uri="{BB962C8B-B14F-4D97-AF65-F5344CB8AC3E}">
        <p14:creationId xmlns:p14="http://schemas.microsoft.com/office/powerpoint/2010/main" val="2656615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DC527-A720-4D32-8E22-F86C07BDAEEC}"/>
              </a:ext>
            </a:extLst>
          </p:cNvPr>
          <p:cNvSpPr>
            <a:spLocks noGrp="1"/>
          </p:cNvSpPr>
          <p:nvPr>
            <p:ph type="title"/>
          </p:nvPr>
        </p:nvSpPr>
        <p:spPr/>
        <p:txBody>
          <a:bodyPr/>
          <a:lstStyle/>
          <a:p>
            <a:r>
              <a:rPr lang="en-US" dirty="0"/>
              <a:t>Third Normal Form</a:t>
            </a:r>
          </a:p>
        </p:txBody>
      </p:sp>
      <p:sp>
        <p:nvSpPr>
          <p:cNvPr id="3" name="Content Placeholder 2">
            <a:extLst>
              <a:ext uri="{FF2B5EF4-FFF2-40B4-BE49-F238E27FC236}">
                <a16:creationId xmlns:a16="http://schemas.microsoft.com/office/drawing/2014/main" id="{631FFD04-8529-44C6-854A-94C281C043F3}"/>
              </a:ext>
            </a:extLst>
          </p:cNvPr>
          <p:cNvSpPr>
            <a:spLocks noGrp="1"/>
          </p:cNvSpPr>
          <p:nvPr>
            <p:ph idx="1"/>
          </p:nvPr>
        </p:nvSpPr>
        <p:spPr/>
        <p:txBody>
          <a:bodyPr>
            <a:normAutofit lnSpcReduction="10000"/>
          </a:bodyPr>
          <a:lstStyle/>
          <a:p>
            <a:r>
              <a:rPr lang="en-US" dirty="0"/>
              <a:t>A relation is in 3NF if it is in 2NF and has no transitive dependencies</a:t>
            </a:r>
          </a:p>
          <a:p>
            <a:r>
              <a:rPr lang="en-US" dirty="0"/>
              <a:t>Nonprime attributes cannot be dependent on other nonprime attributes</a:t>
            </a:r>
          </a:p>
          <a:p>
            <a:r>
              <a:rPr lang="en-US" dirty="0"/>
              <a:t>A transitive dependency is a functional dependency which holds by virtue of transitivity. A transitive dependency can occur only in a relation that has three or more attributes.</a:t>
            </a:r>
          </a:p>
          <a:p>
            <a:r>
              <a:rPr lang="en-US" dirty="0"/>
              <a:t> Let A, B, and C designate three distinct attributes (or distinct collections of attributes) in the relation. Suppose all three of the following conditions hold:</a:t>
            </a:r>
          </a:p>
          <a:p>
            <a:pPr lvl="1"/>
            <a:r>
              <a:rPr lang="en-US" dirty="0"/>
              <a:t>A → B</a:t>
            </a:r>
          </a:p>
          <a:p>
            <a:pPr lvl="1"/>
            <a:r>
              <a:rPr lang="en-US" dirty="0"/>
              <a:t>It is not the case that B → A</a:t>
            </a:r>
          </a:p>
          <a:p>
            <a:pPr lvl="1"/>
            <a:r>
              <a:rPr lang="en-US" dirty="0"/>
              <a:t>B → C</a:t>
            </a:r>
          </a:p>
          <a:p>
            <a:r>
              <a:rPr lang="en-US" dirty="0"/>
              <a:t>Then the functional dependency A → C is a transitive dependency.</a:t>
            </a:r>
          </a:p>
          <a:p>
            <a:endParaRPr lang="en-US" dirty="0"/>
          </a:p>
        </p:txBody>
      </p:sp>
    </p:spTree>
    <p:extLst>
      <p:ext uri="{BB962C8B-B14F-4D97-AF65-F5344CB8AC3E}">
        <p14:creationId xmlns:p14="http://schemas.microsoft.com/office/powerpoint/2010/main" val="288603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73B59-1680-4113-B0F0-038DDE08F3AB}"/>
              </a:ext>
            </a:extLst>
          </p:cNvPr>
          <p:cNvSpPr>
            <a:spLocks noGrp="1"/>
          </p:cNvSpPr>
          <p:nvPr>
            <p:ph type="title"/>
          </p:nvPr>
        </p:nvSpPr>
        <p:spPr/>
        <p:txBody>
          <a:bodyPr/>
          <a:lstStyle/>
          <a:p>
            <a:r>
              <a:rPr lang="en-US" dirty="0"/>
              <a:t>Boyce-Codd Normal Form (BCNF)</a:t>
            </a:r>
          </a:p>
        </p:txBody>
      </p:sp>
      <p:sp>
        <p:nvSpPr>
          <p:cNvPr id="3" name="Content Placeholder 2">
            <a:extLst>
              <a:ext uri="{FF2B5EF4-FFF2-40B4-BE49-F238E27FC236}">
                <a16:creationId xmlns:a16="http://schemas.microsoft.com/office/drawing/2014/main" id="{5E60786A-83B3-4D47-8042-B8CBC455F9FF}"/>
              </a:ext>
            </a:extLst>
          </p:cNvPr>
          <p:cNvSpPr>
            <a:spLocks noGrp="1"/>
          </p:cNvSpPr>
          <p:nvPr>
            <p:ph idx="1"/>
          </p:nvPr>
        </p:nvSpPr>
        <p:spPr/>
        <p:txBody>
          <a:bodyPr/>
          <a:lstStyle/>
          <a:p>
            <a:r>
              <a:rPr lang="en-US" dirty="0"/>
              <a:t>A stronger version of 3NF</a:t>
            </a:r>
          </a:p>
          <a:p>
            <a:r>
              <a:rPr lang="en-US" dirty="0"/>
              <a:t>A relation is in BCNF if it is in 3NF and contains no trivial dependencies</a:t>
            </a:r>
          </a:p>
          <a:p>
            <a:pPr lvl="1"/>
            <a:r>
              <a:rPr lang="en-US" dirty="0"/>
              <a:t>For each functional dependency such that X → Y, X should be a super key</a:t>
            </a:r>
          </a:p>
          <a:p>
            <a:pPr lvl="1"/>
            <a:r>
              <a:rPr lang="en-US" dirty="0"/>
              <a:t>Prime attribute cannot be dependent on another attribute</a:t>
            </a:r>
          </a:p>
          <a:p>
            <a:r>
              <a:rPr lang="en-US" dirty="0"/>
              <a:t>Ex: R(A, B, C) where AB → C, C → B</a:t>
            </a:r>
          </a:p>
          <a:p>
            <a:pPr lvl="1"/>
            <a:r>
              <a:rPr lang="en-US" dirty="0"/>
              <a:t>A must be part of the candidate key because no other attribute can find it</a:t>
            </a:r>
          </a:p>
          <a:p>
            <a:pPr lvl="1"/>
            <a:r>
              <a:rPr lang="en-US" dirty="0"/>
              <a:t>(AB)</a:t>
            </a:r>
            <a:r>
              <a:rPr lang="en-US" baseline="30000" dirty="0"/>
              <a:t>+</a:t>
            </a:r>
            <a:r>
              <a:rPr lang="en-US" dirty="0"/>
              <a:t> and (AC)</a:t>
            </a:r>
            <a:r>
              <a:rPr lang="en-US" baseline="30000" dirty="0"/>
              <a:t>+</a:t>
            </a:r>
            <a:r>
              <a:rPr lang="en-US" dirty="0"/>
              <a:t> are our candidate keys</a:t>
            </a:r>
          </a:p>
          <a:p>
            <a:pPr lvl="1"/>
            <a:r>
              <a:rPr lang="en-US" dirty="0"/>
              <a:t>R(A,B,C) is in 3NF, but not BCNF because C is not a </a:t>
            </a:r>
            <a:r>
              <a:rPr lang="en-US" dirty="0" err="1"/>
              <a:t>superkey</a:t>
            </a:r>
            <a:r>
              <a:rPr lang="en-US" dirty="0"/>
              <a:t> (does not determine all other keys)</a:t>
            </a:r>
          </a:p>
          <a:p>
            <a:endParaRPr lang="en-US" dirty="0"/>
          </a:p>
        </p:txBody>
      </p:sp>
    </p:spTree>
    <p:extLst>
      <p:ext uri="{BB962C8B-B14F-4D97-AF65-F5344CB8AC3E}">
        <p14:creationId xmlns:p14="http://schemas.microsoft.com/office/powerpoint/2010/main" val="1542296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5BCB1-57A1-4891-B904-37E7BDA10D1E}"/>
              </a:ext>
            </a:extLst>
          </p:cNvPr>
          <p:cNvSpPr>
            <a:spLocks noGrp="1"/>
          </p:cNvSpPr>
          <p:nvPr>
            <p:ph type="title"/>
          </p:nvPr>
        </p:nvSpPr>
        <p:spPr/>
        <p:txBody>
          <a:bodyPr/>
          <a:lstStyle/>
          <a:p>
            <a:r>
              <a:rPr lang="en-US" dirty="0"/>
              <a:t>Relational DBs and OLTP</a:t>
            </a:r>
          </a:p>
        </p:txBody>
      </p:sp>
      <p:sp>
        <p:nvSpPr>
          <p:cNvPr id="3" name="Content Placeholder 2">
            <a:extLst>
              <a:ext uri="{FF2B5EF4-FFF2-40B4-BE49-F238E27FC236}">
                <a16:creationId xmlns:a16="http://schemas.microsoft.com/office/drawing/2014/main" id="{50D3E349-ACEA-404E-9174-23D4A947C274}"/>
              </a:ext>
            </a:extLst>
          </p:cNvPr>
          <p:cNvSpPr>
            <a:spLocks noGrp="1"/>
          </p:cNvSpPr>
          <p:nvPr>
            <p:ph idx="1"/>
          </p:nvPr>
        </p:nvSpPr>
        <p:spPr>
          <a:xfrm>
            <a:off x="818712" y="2513835"/>
            <a:ext cx="10554574" cy="3636511"/>
          </a:xfrm>
        </p:spPr>
        <p:txBody>
          <a:bodyPr/>
          <a:lstStyle/>
          <a:p>
            <a:r>
              <a:rPr lang="en-US" dirty="0"/>
              <a:t>On-line Transactional Processing</a:t>
            </a:r>
          </a:p>
          <a:p>
            <a:pPr lvl="1"/>
            <a:r>
              <a:rPr lang="en-US" dirty="0"/>
              <a:t>High throughput, simple queries</a:t>
            </a:r>
          </a:p>
          <a:p>
            <a:pPr lvl="1"/>
            <a:r>
              <a:rPr lang="en-US" dirty="0"/>
              <a:t>INSERT/UPDATE intensive</a:t>
            </a:r>
          </a:p>
          <a:p>
            <a:pPr lvl="1"/>
            <a:r>
              <a:rPr lang="en-US" dirty="0"/>
              <a:t>Used concurrently by many users</a:t>
            </a:r>
          </a:p>
          <a:p>
            <a:pPr lvl="1"/>
            <a:r>
              <a:rPr lang="en-US" dirty="0"/>
              <a:t>Key goals:</a:t>
            </a:r>
          </a:p>
          <a:p>
            <a:pPr lvl="2"/>
            <a:r>
              <a:rPr lang="en-US" dirty="0"/>
              <a:t>Integrity</a:t>
            </a:r>
          </a:p>
          <a:p>
            <a:pPr lvl="2"/>
            <a:r>
              <a:rPr lang="en-US" dirty="0"/>
              <a:t>Availability</a:t>
            </a:r>
          </a:p>
          <a:p>
            <a:pPr lvl="2"/>
            <a:r>
              <a:rPr lang="en-US" dirty="0"/>
              <a:t>Speed of transactions</a:t>
            </a:r>
          </a:p>
          <a:p>
            <a:pPr lvl="2"/>
            <a:r>
              <a:rPr lang="en-US" dirty="0"/>
              <a:t>Concurrency</a:t>
            </a:r>
          </a:p>
          <a:p>
            <a:pPr lvl="2"/>
            <a:r>
              <a:rPr lang="en-US" dirty="0"/>
              <a:t>Recoverability</a:t>
            </a:r>
          </a:p>
          <a:p>
            <a:pPr lvl="2"/>
            <a:endParaRPr lang="en-US" dirty="0"/>
          </a:p>
          <a:p>
            <a:pPr lvl="1"/>
            <a:endParaRPr lang="en-US" dirty="0"/>
          </a:p>
        </p:txBody>
      </p:sp>
    </p:spTree>
    <p:extLst>
      <p:ext uri="{BB962C8B-B14F-4D97-AF65-F5344CB8AC3E}">
        <p14:creationId xmlns:p14="http://schemas.microsoft.com/office/powerpoint/2010/main" val="2009326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CC1B0-A3FF-4419-8B25-0F4E2660F10D}"/>
              </a:ext>
            </a:extLst>
          </p:cNvPr>
          <p:cNvSpPr>
            <a:spLocks noGrp="1"/>
          </p:cNvSpPr>
          <p:nvPr>
            <p:ph type="title"/>
          </p:nvPr>
        </p:nvSpPr>
        <p:spPr/>
        <p:txBody>
          <a:bodyPr/>
          <a:lstStyle/>
          <a:p>
            <a:r>
              <a:rPr lang="en-US" dirty="0"/>
              <a:t>Data Integrity</a:t>
            </a:r>
          </a:p>
        </p:txBody>
      </p:sp>
      <p:sp>
        <p:nvSpPr>
          <p:cNvPr id="3" name="Content Placeholder 2">
            <a:extLst>
              <a:ext uri="{FF2B5EF4-FFF2-40B4-BE49-F238E27FC236}">
                <a16:creationId xmlns:a16="http://schemas.microsoft.com/office/drawing/2014/main" id="{6AC13B20-EC79-4343-8BEF-D28823EAD505}"/>
              </a:ext>
            </a:extLst>
          </p:cNvPr>
          <p:cNvSpPr>
            <a:spLocks noGrp="1"/>
          </p:cNvSpPr>
          <p:nvPr>
            <p:ph idx="1"/>
          </p:nvPr>
        </p:nvSpPr>
        <p:spPr/>
        <p:txBody>
          <a:bodyPr>
            <a:normAutofit fontScale="92500" lnSpcReduction="10000"/>
          </a:bodyPr>
          <a:lstStyle/>
          <a:p>
            <a:r>
              <a:rPr lang="en-US" dirty="0"/>
              <a:t>The accuracy and consistency of data stored in a data store</a:t>
            </a:r>
          </a:p>
          <a:p>
            <a:r>
              <a:rPr lang="en-US" dirty="0"/>
              <a:t>The database integrity is maintained in the relational model using primary and foreign keys</a:t>
            </a:r>
          </a:p>
          <a:p>
            <a:r>
              <a:rPr lang="en-US" dirty="0"/>
              <a:t>Reliability perspective</a:t>
            </a:r>
          </a:p>
          <a:p>
            <a:pPr lvl="1"/>
            <a:r>
              <a:rPr lang="en-US" dirty="0"/>
              <a:t>Data does not represent conflicting information</a:t>
            </a:r>
          </a:p>
          <a:p>
            <a:r>
              <a:rPr lang="en-US" dirty="0"/>
              <a:t>Process perspective</a:t>
            </a:r>
          </a:p>
          <a:p>
            <a:pPr lvl="1"/>
            <a:r>
              <a:rPr lang="en-US" dirty="0"/>
              <a:t>Data has remained unaltered in transit from creation to reception</a:t>
            </a:r>
          </a:p>
          <a:p>
            <a:r>
              <a:rPr lang="en-US" dirty="0"/>
              <a:t>State perspective</a:t>
            </a:r>
          </a:p>
          <a:p>
            <a:pPr lvl="1"/>
            <a:r>
              <a:rPr lang="en-US" dirty="0"/>
              <a:t>A measure of the validity and fidelity of a data object</a:t>
            </a:r>
          </a:p>
          <a:p>
            <a:r>
              <a:rPr lang="en-US" dirty="0"/>
              <a:t>Security perspective</a:t>
            </a:r>
          </a:p>
          <a:p>
            <a:pPr lvl="1"/>
            <a:r>
              <a:rPr lang="en-US" dirty="0"/>
              <a:t>Maintains information exactly as it was inputted</a:t>
            </a:r>
          </a:p>
        </p:txBody>
      </p:sp>
    </p:spTree>
    <p:extLst>
      <p:ext uri="{BB962C8B-B14F-4D97-AF65-F5344CB8AC3E}">
        <p14:creationId xmlns:p14="http://schemas.microsoft.com/office/powerpoint/2010/main" val="4094536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EA6FA-DAAF-4829-89D8-8F42F2F917AB}"/>
              </a:ext>
            </a:extLst>
          </p:cNvPr>
          <p:cNvSpPr>
            <a:spLocks noGrp="1"/>
          </p:cNvSpPr>
          <p:nvPr>
            <p:ph type="title"/>
          </p:nvPr>
        </p:nvSpPr>
        <p:spPr/>
        <p:txBody>
          <a:bodyPr/>
          <a:lstStyle/>
          <a:p>
            <a:r>
              <a:rPr lang="en-US" dirty="0"/>
              <a:t>Codd’s Rules</a:t>
            </a:r>
          </a:p>
        </p:txBody>
      </p:sp>
      <p:sp>
        <p:nvSpPr>
          <p:cNvPr id="3" name="Content Placeholder 2">
            <a:extLst>
              <a:ext uri="{FF2B5EF4-FFF2-40B4-BE49-F238E27FC236}">
                <a16:creationId xmlns:a16="http://schemas.microsoft.com/office/drawing/2014/main" id="{6EAE3F9B-1C3E-4592-95E8-D1517C3D8878}"/>
              </a:ext>
            </a:extLst>
          </p:cNvPr>
          <p:cNvSpPr>
            <a:spLocks noGrp="1"/>
          </p:cNvSpPr>
          <p:nvPr>
            <p:ph idx="1"/>
          </p:nvPr>
        </p:nvSpPr>
        <p:spPr/>
        <p:txBody>
          <a:bodyPr/>
          <a:lstStyle/>
          <a:p>
            <a:pPr>
              <a:buFont typeface="+mj-lt"/>
              <a:buAutoNum type="arabicPeriod"/>
            </a:pPr>
            <a:r>
              <a:rPr lang="en-US" dirty="0"/>
              <a:t>The Information Rule. All information in a relational database is represented explicitly at the logical level and in exactly one way: by values in tables</a:t>
            </a:r>
          </a:p>
          <a:p>
            <a:pPr>
              <a:buFont typeface="+mj-lt"/>
              <a:buAutoNum type="arabicPeriod"/>
            </a:pPr>
            <a:r>
              <a:rPr lang="en-US" dirty="0"/>
              <a:t>Guaranteed Access Rule. Each and every datum (atomic value) in a relational database is guaranteed to be logically accessible by resorting to a combination of table name, primary key value, and column name</a:t>
            </a:r>
          </a:p>
          <a:p>
            <a:pPr>
              <a:buFont typeface="+mj-lt"/>
              <a:buAutoNum type="arabicPeriod"/>
            </a:pPr>
            <a:r>
              <a:rPr lang="en-US" dirty="0"/>
              <a:t>Systematic Treatment of Null Values. Null values (distinct from the empty character string or a string of blank characters and distinct from zero or any other number) are supported in fully relational DBMS for representing missing information and inapplicable information in a systematic way, independent of data type.</a:t>
            </a:r>
          </a:p>
        </p:txBody>
      </p:sp>
    </p:spTree>
    <p:extLst>
      <p:ext uri="{BB962C8B-B14F-4D97-AF65-F5344CB8AC3E}">
        <p14:creationId xmlns:p14="http://schemas.microsoft.com/office/powerpoint/2010/main" val="2073159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6342-0AC9-45D7-B150-CEF6F278A6E2}"/>
              </a:ext>
            </a:extLst>
          </p:cNvPr>
          <p:cNvSpPr>
            <a:spLocks noGrp="1"/>
          </p:cNvSpPr>
          <p:nvPr>
            <p:ph type="title"/>
          </p:nvPr>
        </p:nvSpPr>
        <p:spPr/>
        <p:txBody>
          <a:bodyPr/>
          <a:lstStyle/>
          <a:p>
            <a:r>
              <a:rPr lang="en-US" dirty="0"/>
              <a:t>Codd’s Rules</a:t>
            </a:r>
          </a:p>
        </p:txBody>
      </p:sp>
      <p:sp>
        <p:nvSpPr>
          <p:cNvPr id="3" name="Content Placeholder 2">
            <a:extLst>
              <a:ext uri="{FF2B5EF4-FFF2-40B4-BE49-F238E27FC236}">
                <a16:creationId xmlns:a16="http://schemas.microsoft.com/office/drawing/2014/main" id="{FEE65CA8-9D4F-4E55-90D3-012C24932B08}"/>
              </a:ext>
            </a:extLst>
          </p:cNvPr>
          <p:cNvSpPr>
            <a:spLocks noGrp="1"/>
          </p:cNvSpPr>
          <p:nvPr>
            <p:ph idx="1"/>
          </p:nvPr>
        </p:nvSpPr>
        <p:spPr/>
        <p:txBody>
          <a:bodyPr>
            <a:normAutofit/>
          </a:bodyPr>
          <a:lstStyle/>
          <a:p>
            <a:pPr>
              <a:buFont typeface="+mj-lt"/>
              <a:buAutoNum type="arabicPeriod" startAt="4"/>
            </a:pPr>
            <a:r>
              <a:rPr lang="en-US" dirty="0"/>
              <a:t>Dynamic On-line Catalog Based on the Relational Model. The database description is represented at the logical level in the same way as ordinary data, so that authorized users can apply the same relational language to its interrogation as they apply to the regular data</a:t>
            </a:r>
          </a:p>
          <a:p>
            <a:pPr>
              <a:buFont typeface="+mj-lt"/>
              <a:buAutoNum type="arabicPeriod" startAt="4"/>
            </a:pPr>
            <a:r>
              <a:rPr lang="en-US" dirty="0"/>
              <a:t>Comprehensive Data Sublanguage Rule. A relational system may support several languages and various modes of terminal use. However, there must be at least one language whose statements are expressible, per some well-defined syntax, as character strings and whose ability to support all the following is comprehensive: data definition, view definition, data manipulation (interactive and by program), integrity constraints, and transaction boundaries</a:t>
            </a:r>
          </a:p>
        </p:txBody>
      </p:sp>
    </p:spTree>
    <p:extLst>
      <p:ext uri="{BB962C8B-B14F-4D97-AF65-F5344CB8AC3E}">
        <p14:creationId xmlns:p14="http://schemas.microsoft.com/office/powerpoint/2010/main" val="3836508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4516E-3CED-4940-AAF4-CD32F17EE133}"/>
              </a:ext>
            </a:extLst>
          </p:cNvPr>
          <p:cNvSpPr>
            <a:spLocks noGrp="1"/>
          </p:cNvSpPr>
          <p:nvPr>
            <p:ph type="title"/>
          </p:nvPr>
        </p:nvSpPr>
        <p:spPr/>
        <p:txBody>
          <a:bodyPr/>
          <a:lstStyle/>
          <a:p>
            <a:r>
              <a:rPr lang="en-US" dirty="0"/>
              <a:t>Codd’s Rules</a:t>
            </a:r>
          </a:p>
        </p:txBody>
      </p:sp>
      <p:sp>
        <p:nvSpPr>
          <p:cNvPr id="3" name="Content Placeholder 2">
            <a:extLst>
              <a:ext uri="{FF2B5EF4-FFF2-40B4-BE49-F238E27FC236}">
                <a16:creationId xmlns:a16="http://schemas.microsoft.com/office/drawing/2014/main" id="{8731FC3F-F7D1-42E1-B580-42B8E7BEE152}"/>
              </a:ext>
            </a:extLst>
          </p:cNvPr>
          <p:cNvSpPr>
            <a:spLocks noGrp="1"/>
          </p:cNvSpPr>
          <p:nvPr>
            <p:ph idx="1"/>
          </p:nvPr>
        </p:nvSpPr>
        <p:spPr/>
        <p:txBody>
          <a:bodyPr/>
          <a:lstStyle/>
          <a:p>
            <a:pPr>
              <a:buFont typeface="+mj-lt"/>
              <a:buAutoNum type="arabicPeriod" startAt="6"/>
            </a:pPr>
            <a:r>
              <a:rPr lang="en-US" dirty="0"/>
              <a:t>View Updating Rule. All views that are theoretically updatable are also updatable by the system</a:t>
            </a:r>
          </a:p>
          <a:p>
            <a:pPr>
              <a:buFont typeface="+mj-lt"/>
              <a:buAutoNum type="arabicPeriod" startAt="6"/>
            </a:pPr>
            <a:r>
              <a:rPr lang="en-US" dirty="0"/>
              <a:t>High-level Insert, Update, and Delete. The capacity of handling a base relation or a derived relation as a single operand applies not only to the retrieval of data but also to the insertion, update, and deletion of data</a:t>
            </a:r>
          </a:p>
          <a:p>
            <a:pPr>
              <a:buFont typeface="+mj-lt"/>
              <a:buAutoNum type="arabicPeriod" startAt="6"/>
            </a:pPr>
            <a:r>
              <a:rPr lang="en-US" dirty="0"/>
              <a:t>Physical Data Independence. Application programs and terminal activities remain logically unimpaired whenever any changes are made in either storage representations or access methods</a:t>
            </a:r>
          </a:p>
        </p:txBody>
      </p:sp>
    </p:spTree>
    <p:extLst>
      <p:ext uri="{BB962C8B-B14F-4D97-AF65-F5344CB8AC3E}">
        <p14:creationId xmlns:p14="http://schemas.microsoft.com/office/powerpoint/2010/main" val="3894795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96AC9-72E4-4B1F-81DF-0C077E9366B4}"/>
              </a:ext>
            </a:extLst>
          </p:cNvPr>
          <p:cNvSpPr>
            <a:spLocks noGrp="1"/>
          </p:cNvSpPr>
          <p:nvPr>
            <p:ph type="title"/>
          </p:nvPr>
        </p:nvSpPr>
        <p:spPr/>
        <p:txBody>
          <a:bodyPr/>
          <a:lstStyle/>
          <a:p>
            <a:r>
              <a:rPr lang="en-US" dirty="0"/>
              <a:t>Codd’s Rules</a:t>
            </a:r>
          </a:p>
        </p:txBody>
      </p:sp>
      <p:sp>
        <p:nvSpPr>
          <p:cNvPr id="3" name="Content Placeholder 2">
            <a:extLst>
              <a:ext uri="{FF2B5EF4-FFF2-40B4-BE49-F238E27FC236}">
                <a16:creationId xmlns:a16="http://schemas.microsoft.com/office/drawing/2014/main" id="{D912B6FB-20DE-4EC3-95DB-8DC39CB229E5}"/>
              </a:ext>
            </a:extLst>
          </p:cNvPr>
          <p:cNvSpPr>
            <a:spLocks noGrp="1"/>
          </p:cNvSpPr>
          <p:nvPr>
            <p:ph idx="1"/>
          </p:nvPr>
        </p:nvSpPr>
        <p:spPr/>
        <p:txBody>
          <a:bodyPr>
            <a:normAutofit/>
          </a:bodyPr>
          <a:lstStyle/>
          <a:p>
            <a:pPr>
              <a:buFont typeface="+mj-lt"/>
              <a:buAutoNum type="arabicPeriod" startAt="9"/>
            </a:pPr>
            <a:r>
              <a:rPr lang="en-US" dirty="0"/>
              <a:t>Logical Data Independence. Application programs and terminal activities remain logically unimpaired whenever information-preserving changes of any kind that theoretically permit </a:t>
            </a:r>
            <a:r>
              <a:rPr lang="en-US" dirty="0" err="1"/>
              <a:t>unimpairment</a:t>
            </a:r>
            <a:r>
              <a:rPr lang="en-US" dirty="0"/>
              <a:t> are made to the base tables</a:t>
            </a:r>
          </a:p>
          <a:p>
            <a:pPr>
              <a:buFont typeface="+mj-lt"/>
              <a:buAutoNum type="arabicPeriod" startAt="9"/>
            </a:pPr>
            <a:r>
              <a:rPr lang="en-US" dirty="0"/>
              <a:t>Integrity Independence. Integrity constraints specific to a particular relational database must be definable in a relational data sublanguage and storable in the catalog, not in the application programs</a:t>
            </a:r>
          </a:p>
          <a:p>
            <a:pPr>
              <a:buFont typeface="+mj-lt"/>
              <a:buAutoNum type="arabicPeriod" startAt="9"/>
            </a:pPr>
            <a:r>
              <a:rPr lang="en-US" dirty="0"/>
              <a:t>Distribution Independence.  Distribution independence implies that users should not have to be aware of whether a database is distributed</a:t>
            </a:r>
          </a:p>
          <a:p>
            <a:pPr>
              <a:buFont typeface="+mj-lt"/>
              <a:buAutoNum type="arabicPeriod" startAt="9"/>
            </a:pPr>
            <a:r>
              <a:rPr lang="en-US" dirty="0" err="1"/>
              <a:t>Nonsubversion</a:t>
            </a:r>
            <a:r>
              <a:rPr lang="en-US" dirty="0"/>
              <a:t> Rule. If a relational system has a low-level (single-record-at-a-time) language, that low level cannot be used to subvert or bypass the integrity rules and constraints expressed in the higher level relational language (multiple-records-at-a-time)</a:t>
            </a:r>
          </a:p>
        </p:txBody>
      </p:sp>
    </p:spTree>
    <p:extLst>
      <p:ext uri="{BB962C8B-B14F-4D97-AF65-F5344CB8AC3E}">
        <p14:creationId xmlns:p14="http://schemas.microsoft.com/office/powerpoint/2010/main" val="2069449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4AF31-6086-40C2-92C2-CD01A72F684E}"/>
              </a:ext>
            </a:extLst>
          </p:cNvPr>
          <p:cNvSpPr>
            <a:spLocks noGrp="1"/>
          </p:cNvSpPr>
          <p:nvPr>
            <p:ph type="title"/>
          </p:nvPr>
        </p:nvSpPr>
        <p:spPr/>
        <p:txBody>
          <a:bodyPr/>
          <a:lstStyle/>
          <a:p>
            <a:r>
              <a:rPr lang="en-US" dirty="0"/>
              <a:t>Key Features of a Relational Model</a:t>
            </a:r>
          </a:p>
        </p:txBody>
      </p:sp>
      <p:sp>
        <p:nvSpPr>
          <p:cNvPr id="3" name="Content Placeholder 2">
            <a:extLst>
              <a:ext uri="{FF2B5EF4-FFF2-40B4-BE49-F238E27FC236}">
                <a16:creationId xmlns:a16="http://schemas.microsoft.com/office/drawing/2014/main" id="{3F747826-DC58-4E31-B597-449C1D20F685}"/>
              </a:ext>
            </a:extLst>
          </p:cNvPr>
          <p:cNvSpPr>
            <a:spLocks noGrp="1"/>
          </p:cNvSpPr>
          <p:nvPr>
            <p:ph idx="1"/>
          </p:nvPr>
        </p:nvSpPr>
        <p:spPr/>
        <p:txBody>
          <a:bodyPr>
            <a:normAutofit/>
          </a:bodyPr>
          <a:lstStyle/>
          <a:p>
            <a:r>
              <a:rPr lang="en-US" dirty="0"/>
              <a:t>Each row in the table is called tuple.</a:t>
            </a:r>
          </a:p>
          <a:p>
            <a:r>
              <a:rPr lang="en-US" dirty="0"/>
              <a:t>Each column in the table is called attribute.</a:t>
            </a:r>
          </a:p>
          <a:p>
            <a:r>
              <a:rPr lang="en-US" dirty="0"/>
              <a:t>The intersection of row with the column will have data value.</a:t>
            </a:r>
          </a:p>
          <a:p>
            <a:r>
              <a:rPr lang="en-US" dirty="0"/>
              <a:t>In relational model rows can be in any order.</a:t>
            </a:r>
          </a:p>
          <a:p>
            <a:r>
              <a:rPr lang="en-US" dirty="0"/>
              <a:t>In relational model attributes can be in any order.</a:t>
            </a:r>
          </a:p>
          <a:p>
            <a:r>
              <a:rPr lang="en-US" dirty="0"/>
              <a:t>By definition, all rows in a relation are distinct. No two rows can be exactly the same.</a:t>
            </a:r>
          </a:p>
          <a:p>
            <a:r>
              <a:rPr lang="en-US" dirty="0"/>
              <a:t>Relations must have a key. Keys can be a set of attributes.</a:t>
            </a:r>
          </a:p>
          <a:p>
            <a:r>
              <a:rPr lang="en-US" dirty="0"/>
              <a:t>For each column of a table there is a set of possible values called its domain. The domain contains all possible values that can appear under that column.</a:t>
            </a:r>
          </a:p>
        </p:txBody>
      </p:sp>
    </p:spTree>
    <p:extLst>
      <p:ext uri="{BB962C8B-B14F-4D97-AF65-F5344CB8AC3E}">
        <p14:creationId xmlns:p14="http://schemas.microsoft.com/office/powerpoint/2010/main" val="3256313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D65B9-C9A2-462E-A1B4-56013A6DEA02}"/>
              </a:ext>
            </a:extLst>
          </p:cNvPr>
          <p:cNvSpPr>
            <a:spLocks noGrp="1"/>
          </p:cNvSpPr>
          <p:nvPr>
            <p:ph type="title"/>
          </p:nvPr>
        </p:nvSpPr>
        <p:spPr/>
        <p:txBody>
          <a:bodyPr/>
          <a:lstStyle/>
          <a:p>
            <a:r>
              <a:rPr lang="en-US" dirty="0"/>
              <a:t>Key Features (cont.)</a:t>
            </a:r>
          </a:p>
        </p:txBody>
      </p:sp>
      <p:sp>
        <p:nvSpPr>
          <p:cNvPr id="3" name="Content Placeholder 2">
            <a:extLst>
              <a:ext uri="{FF2B5EF4-FFF2-40B4-BE49-F238E27FC236}">
                <a16:creationId xmlns:a16="http://schemas.microsoft.com/office/drawing/2014/main" id="{F80A8897-C380-4838-9171-53C3FEF52159}"/>
              </a:ext>
            </a:extLst>
          </p:cNvPr>
          <p:cNvSpPr>
            <a:spLocks noGrp="1"/>
          </p:cNvSpPr>
          <p:nvPr>
            <p:ph idx="1"/>
          </p:nvPr>
        </p:nvSpPr>
        <p:spPr/>
        <p:txBody>
          <a:bodyPr/>
          <a:lstStyle/>
          <a:p>
            <a:r>
              <a:rPr lang="en-US" dirty="0"/>
              <a:t>Domain is the set of valid values for an attribute.</a:t>
            </a:r>
          </a:p>
          <a:p>
            <a:r>
              <a:rPr lang="en-US" dirty="0"/>
              <a:t>Degree of the relation is the number of attributes (columns) in the relation.</a:t>
            </a:r>
          </a:p>
          <a:p>
            <a:r>
              <a:rPr lang="en-US" dirty="0"/>
              <a:t>Cardinality of the relation is the number of tuples (rows) in the relation.</a:t>
            </a:r>
          </a:p>
        </p:txBody>
      </p:sp>
    </p:spTree>
    <p:extLst>
      <p:ext uri="{BB962C8B-B14F-4D97-AF65-F5344CB8AC3E}">
        <p14:creationId xmlns:p14="http://schemas.microsoft.com/office/powerpoint/2010/main" val="12591008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TM03457503[[fn=Quotable]]</Template>
  <TotalTime>121</TotalTime>
  <Words>1452</Words>
  <Application>Microsoft Office PowerPoint</Application>
  <PresentationFormat>Widescreen</PresentationFormat>
  <Paragraphs>115</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Century Gothic</vt:lpstr>
      <vt:lpstr>Wingdings 2</vt:lpstr>
      <vt:lpstr>Quotable</vt:lpstr>
      <vt:lpstr>Database Modeling</vt:lpstr>
      <vt:lpstr>Relational DBs and OLTP</vt:lpstr>
      <vt:lpstr>Data Integrity</vt:lpstr>
      <vt:lpstr>Codd’s Rules</vt:lpstr>
      <vt:lpstr>Codd’s Rules</vt:lpstr>
      <vt:lpstr>Codd’s Rules</vt:lpstr>
      <vt:lpstr>Codd’s Rules</vt:lpstr>
      <vt:lpstr>Key Features of a Relational Model</vt:lpstr>
      <vt:lpstr>Key Features (cont.)</vt:lpstr>
      <vt:lpstr>The Concept of Keys</vt:lpstr>
      <vt:lpstr>How to find the candidate keys</vt:lpstr>
      <vt:lpstr>Normalization</vt:lpstr>
      <vt:lpstr>Overview</vt:lpstr>
      <vt:lpstr>First Normal Form</vt:lpstr>
      <vt:lpstr>Second Normal Form</vt:lpstr>
      <vt:lpstr>Third Normal Form</vt:lpstr>
      <vt:lpstr>Boyce-Codd Normal Form (BCNF)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Modeling</dc:title>
  <dc:creator>Jorge Cosgayon</dc:creator>
  <cp:lastModifiedBy>Jorge Cosgayon</cp:lastModifiedBy>
  <cp:revision>17</cp:revision>
  <dcterms:created xsi:type="dcterms:W3CDTF">2017-11-26T22:46:21Z</dcterms:created>
  <dcterms:modified xsi:type="dcterms:W3CDTF">2017-11-27T00:47:29Z</dcterms:modified>
</cp:coreProperties>
</file>