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72"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3911F9-E9D9-4BE6-A8E9-D6A151432FA1}" type="doc">
      <dgm:prSet loTypeId="urn:microsoft.com/office/officeart/2009/layout/CircleArrowProcess" loCatId="process" qsTypeId="urn:microsoft.com/office/officeart/2005/8/quickstyle/simple1" qsCatId="simple" csTypeId="urn:microsoft.com/office/officeart/2005/8/colors/colorful4" csCatId="colorful" phldr="1"/>
      <dgm:spPr/>
    </dgm:pt>
    <dgm:pt modelId="{30588BDB-4212-44CE-B8FD-2FADBA0AA156}">
      <dgm:prSet phldrT="[Text]"/>
      <dgm:spPr/>
      <dgm:t>
        <a:bodyPr/>
        <a:lstStyle/>
        <a:p>
          <a:r>
            <a:rPr lang="en-US" dirty="0"/>
            <a:t>HTTP Server</a:t>
          </a:r>
        </a:p>
      </dgm:t>
    </dgm:pt>
    <dgm:pt modelId="{7BC9D1A7-4480-4CC8-BD68-BE415510CE21}" type="parTrans" cxnId="{EDE4CA7F-8547-4FE7-932A-8BD740907FFF}">
      <dgm:prSet/>
      <dgm:spPr/>
      <dgm:t>
        <a:bodyPr/>
        <a:lstStyle/>
        <a:p>
          <a:endParaRPr lang="en-US"/>
        </a:p>
      </dgm:t>
    </dgm:pt>
    <dgm:pt modelId="{6F45B1C0-562A-4B9F-890A-5744839FB15A}" type="sibTrans" cxnId="{EDE4CA7F-8547-4FE7-932A-8BD740907FFF}">
      <dgm:prSet/>
      <dgm:spPr/>
      <dgm:t>
        <a:bodyPr/>
        <a:lstStyle/>
        <a:p>
          <a:endParaRPr lang="en-US"/>
        </a:p>
      </dgm:t>
    </dgm:pt>
    <dgm:pt modelId="{CF58E7B3-937A-4E0F-B47C-17B48774A39E}">
      <dgm:prSet phldrT="[Text]"/>
      <dgm:spPr/>
      <dgm:t>
        <a:bodyPr/>
        <a:lstStyle/>
        <a:p>
          <a:r>
            <a:rPr lang="en-US" dirty="0"/>
            <a:t>App Server</a:t>
          </a:r>
        </a:p>
      </dgm:t>
    </dgm:pt>
    <dgm:pt modelId="{8948B76E-5403-473D-AF61-17800238BF30}" type="parTrans" cxnId="{9AAB87FD-AF06-4FE4-9ACE-9AB9D130CF4C}">
      <dgm:prSet/>
      <dgm:spPr/>
      <dgm:t>
        <a:bodyPr/>
        <a:lstStyle/>
        <a:p>
          <a:endParaRPr lang="en-US"/>
        </a:p>
      </dgm:t>
    </dgm:pt>
    <dgm:pt modelId="{2EBD4675-B820-4DB9-B959-A77279F0FFDB}" type="sibTrans" cxnId="{9AAB87FD-AF06-4FE4-9ACE-9AB9D130CF4C}">
      <dgm:prSet/>
      <dgm:spPr/>
      <dgm:t>
        <a:bodyPr/>
        <a:lstStyle/>
        <a:p>
          <a:endParaRPr lang="en-US"/>
        </a:p>
      </dgm:t>
    </dgm:pt>
    <dgm:pt modelId="{C2EA1149-4F39-4745-BB26-1A9C7504B5F2}">
      <dgm:prSet phldrT="[Text]"/>
      <dgm:spPr/>
      <dgm:t>
        <a:bodyPr/>
        <a:lstStyle/>
        <a:p>
          <a:r>
            <a:rPr lang="en-US" dirty="0"/>
            <a:t>Data Store</a:t>
          </a:r>
        </a:p>
      </dgm:t>
    </dgm:pt>
    <dgm:pt modelId="{569F67DF-C054-4B14-8819-CDD0D8334A8A}" type="parTrans" cxnId="{FBA8C439-72CE-4D9E-ADBC-C75258CBA938}">
      <dgm:prSet/>
      <dgm:spPr/>
      <dgm:t>
        <a:bodyPr/>
        <a:lstStyle/>
        <a:p>
          <a:endParaRPr lang="en-US"/>
        </a:p>
      </dgm:t>
    </dgm:pt>
    <dgm:pt modelId="{728807E4-4B14-4BBA-9B6B-576EDF22A6D6}" type="sibTrans" cxnId="{FBA8C439-72CE-4D9E-ADBC-C75258CBA938}">
      <dgm:prSet/>
      <dgm:spPr/>
      <dgm:t>
        <a:bodyPr/>
        <a:lstStyle/>
        <a:p>
          <a:endParaRPr lang="en-US"/>
        </a:p>
      </dgm:t>
    </dgm:pt>
    <dgm:pt modelId="{7C8EE0FC-CACF-4E06-831F-9D2B6200384F}">
      <dgm:prSet/>
      <dgm:spPr/>
      <dgm:t>
        <a:bodyPr/>
        <a:lstStyle/>
        <a:p>
          <a:endParaRPr lang="en-US"/>
        </a:p>
      </dgm:t>
    </dgm:pt>
    <dgm:pt modelId="{C8DC75C2-15AE-457A-9DDC-FD695CECF33F}" type="parTrans" cxnId="{568D2697-E851-4883-88C6-4F754AD3B48D}">
      <dgm:prSet/>
      <dgm:spPr/>
      <dgm:t>
        <a:bodyPr/>
        <a:lstStyle/>
        <a:p>
          <a:endParaRPr lang="en-US"/>
        </a:p>
      </dgm:t>
    </dgm:pt>
    <dgm:pt modelId="{56C31C8F-C218-4CEE-A4F5-7C417DC9D242}" type="sibTrans" cxnId="{568D2697-E851-4883-88C6-4F754AD3B48D}">
      <dgm:prSet/>
      <dgm:spPr/>
      <dgm:t>
        <a:bodyPr/>
        <a:lstStyle/>
        <a:p>
          <a:endParaRPr lang="en-US"/>
        </a:p>
      </dgm:t>
    </dgm:pt>
    <dgm:pt modelId="{65613340-8E87-4E4F-AB40-79E85D470540}" type="pres">
      <dgm:prSet presAssocID="{A13911F9-E9D9-4BE6-A8E9-D6A151432FA1}" presName="Name0" presStyleCnt="0">
        <dgm:presLayoutVars>
          <dgm:chMax val="7"/>
          <dgm:chPref val="7"/>
          <dgm:dir/>
          <dgm:animLvl val="lvl"/>
        </dgm:presLayoutVars>
      </dgm:prSet>
      <dgm:spPr/>
    </dgm:pt>
    <dgm:pt modelId="{D73EA558-AC4A-4C92-A007-87A832FAD99D}" type="pres">
      <dgm:prSet presAssocID="{30588BDB-4212-44CE-B8FD-2FADBA0AA156}" presName="Accent1" presStyleCnt="0"/>
      <dgm:spPr/>
    </dgm:pt>
    <dgm:pt modelId="{0C36AEA2-9C76-4A7E-BE11-4DB2FC6D808B}" type="pres">
      <dgm:prSet presAssocID="{30588BDB-4212-44CE-B8FD-2FADBA0AA156}" presName="Accent" presStyleLbl="node1" presStyleIdx="0" presStyleCnt="4"/>
      <dgm:spPr/>
    </dgm:pt>
    <dgm:pt modelId="{B2361A38-4400-4FA3-B114-6D63F3748358}" type="pres">
      <dgm:prSet presAssocID="{30588BDB-4212-44CE-B8FD-2FADBA0AA156}" presName="Parent1" presStyleLbl="revTx" presStyleIdx="0" presStyleCnt="4">
        <dgm:presLayoutVars>
          <dgm:chMax val="1"/>
          <dgm:chPref val="1"/>
          <dgm:bulletEnabled val="1"/>
        </dgm:presLayoutVars>
      </dgm:prSet>
      <dgm:spPr/>
    </dgm:pt>
    <dgm:pt modelId="{BD9C2065-866A-4EC3-B4D3-16941D5DE4BE}" type="pres">
      <dgm:prSet presAssocID="{CF58E7B3-937A-4E0F-B47C-17B48774A39E}" presName="Accent2" presStyleCnt="0"/>
      <dgm:spPr/>
    </dgm:pt>
    <dgm:pt modelId="{B70E9294-72D1-4E1E-9969-2C7DB1D60A54}" type="pres">
      <dgm:prSet presAssocID="{CF58E7B3-937A-4E0F-B47C-17B48774A39E}" presName="Accent" presStyleLbl="node1" presStyleIdx="1" presStyleCnt="4"/>
      <dgm:spPr/>
    </dgm:pt>
    <dgm:pt modelId="{F132ABC8-75A3-42CA-9C90-D0EDC87EFA8A}" type="pres">
      <dgm:prSet presAssocID="{CF58E7B3-937A-4E0F-B47C-17B48774A39E}" presName="Parent2" presStyleLbl="revTx" presStyleIdx="1" presStyleCnt="4">
        <dgm:presLayoutVars>
          <dgm:chMax val="1"/>
          <dgm:chPref val="1"/>
          <dgm:bulletEnabled val="1"/>
        </dgm:presLayoutVars>
      </dgm:prSet>
      <dgm:spPr/>
    </dgm:pt>
    <dgm:pt modelId="{2FBE6636-5C09-49FD-80FD-E289A4D42D69}" type="pres">
      <dgm:prSet presAssocID="{C2EA1149-4F39-4745-BB26-1A9C7504B5F2}" presName="Accent3" presStyleCnt="0"/>
      <dgm:spPr/>
    </dgm:pt>
    <dgm:pt modelId="{0394764A-EA11-4948-9323-32AC6DF63A60}" type="pres">
      <dgm:prSet presAssocID="{C2EA1149-4F39-4745-BB26-1A9C7504B5F2}" presName="Accent" presStyleLbl="node1" presStyleIdx="2" presStyleCnt="4"/>
      <dgm:spPr/>
    </dgm:pt>
    <dgm:pt modelId="{B5452767-B066-4CEE-9201-502377C40ACD}" type="pres">
      <dgm:prSet presAssocID="{C2EA1149-4F39-4745-BB26-1A9C7504B5F2}" presName="Parent3" presStyleLbl="revTx" presStyleIdx="2" presStyleCnt="4">
        <dgm:presLayoutVars>
          <dgm:chMax val="1"/>
          <dgm:chPref val="1"/>
          <dgm:bulletEnabled val="1"/>
        </dgm:presLayoutVars>
      </dgm:prSet>
      <dgm:spPr/>
    </dgm:pt>
    <dgm:pt modelId="{E6C434F7-E36B-4D17-A182-67555121CA12}" type="pres">
      <dgm:prSet presAssocID="{7C8EE0FC-CACF-4E06-831F-9D2B6200384F}" presName="Accent4" presStyleCnt="0"/>
      <dgm:spPr/>
    </dgm:pt>
    <dgm:pt modelId="{AFC8F770-8966-4AC9-B2AD-9C145EF49FB1}" type="pres">
      <dgm:prSet presAssocID="{7C8EE0FC-CACF-4E06-831F-9D2B6200384F}" presName="Accent" presStyleLbl="node1" presStyleIdx="3" presStyleCnt="4" custAng="2899435" custFlipVert="1" custFlipHor="1" custScaleX="91666" custScaleY="53157" custLinFactNeighborX="-14897" custLinFactNeighborY="-28349"/>
      <dgm:spPr>
        <a:prstGeom prst="uturnArrow">
          <a:avLst/>
        </a:prstGeom>
      </dgm:spPr>
    </dgm:pt>
    <dgm:pt modelId="{D1B1CE8B-6EA1-474D-B60B-B237E61D1708}" type="pres">
      <dgm:prSet presAssocID="{7C8EE0FC-CACF-4E06-831F-9D2B6200384F}" presName="Parent4" presStyleLbl="revTx" presStyleIdx="3" presStyleCnt="4">
        <dgm:presLayoutVars>
          <dgm:chMax val="1"/>
          <dgm:chPref val="1"/>
          <dgm:bulletEnabled val="1"/>
        </dgm:presLayoutVars>
      </dgm:prSet>
      <dgm:spPr/>
    </dgm:pt>
  </dgm:ptLst>
  <dgm:cxnLst>
    <dgm:cxn modelId="{D8216D02-EA6E-4B22-A6EB-864090A7294D}" type="presOf" srcId="{7C8EE0FC-CACF-4E06-831F-9D2B6200384F}" destId="{D1B1CE8B-6EA1-474D-B60B-B237E61D1708}" srcOrd="0" destOrd="0" presId="urn:microsoft.com/office/officeart/2009/layout/CircleArrowProcess"/>
    <dgm:cxn modelId="{FBA8C439-72CE-4D9E-ADBC-C75258CBA938}" srcId="{A13911F9-E9D9-4BE6-A8E9-D6A151432FA1}" destId="{C2EA1149-4F39-4745-BB26-1A9C7504B5F2}" srcOrd="2" destOrd="0" parTransId="{569F67DF-C054-4B14-8819-CDD0D8334A8A}" sibTransId="{728807E4-4B14-4BBA-9B6B-576EDF22A6D6}"/>
    <dgm:cxn modelId="{CA921A6B-D1D7-4F64-948D-AB816032BB56}" type="presOf" srcId="{CF58E7B3-937A-4E0F-B47C-17B48774A39E}" destId="{F132ABC8-75A3-42CA-9C90-D0EDC87EFA8A}" srcOrd="0" destOrd="0" presId="urn:microsoft.com/office/officeart/2009/layout/CircleArrowProcess"/>
    <dgm:cxn modelId="{6C78E751-BB1B-46EB-830E-DFFDBCE1FA9D}" type="presOf" srcId="{A13911F9-E9D9-4BE6-A8E9-D6A151432FA1}" destId="{65613340-8E87-4E4F-AB40-79E85D470540}" srcOrd="0" destOrd="0" presId="urn:microsoft.com/office/officeart/2009/layout/CircleArrowProcess"/>
    <dgm:cxn modelId="{9F2F6E74-5C50-42DD-A562-953882891264}" type="presOf" srcId="{30588BDB-4212-44CE-B8FD-2FADBA0AA156}" destId="{B2361A38-4400-4FA3-B114-6D63F3748358}" srcOrd="0" destOrd="0" presId="urn:microsoft.com/office/officeart/2009/layout/CircleArrowProcess"/>
    <dgm:cxn modelId="{EDE4CA7F-8547-4FE7-932A-8BD740907FFF}" srcId="{A13911F9-E9D9-4BE6-A8E9-D6A151432FA1}" destId="{30588BDB-4212-44CE-B8FD-2FADBA0AA156}" srcOrd="0" destOrd="0" parTransId="{7BC9D1A7-4480-4CC8-BD68-BE415510CE21}" sibTransId="{6F45B1C0-562A-4B9F-890A-5744839FB15A}"/>
    <dgm:cxn modelId="{568D2697-E851-4883-88C6-4F754AD3B48D}" srcId="{A13911F9-E9D9-4BE6-A8E9-D6A151432FA1}" destId="{7C8EE0FC-CACF-4E06-831F-9D2B6200384F}" srcOrd="3" destOrd="0" parTransId="{C8DC75C2-15AE-457A-9DDC-FD695CECF33F}" sibTransId="{56C31C8F-C218-4CEE-A4F5-7C417DC9D242}"/>
    <dgm:cxn modelId="{3B9530E3-ABA0-4B76-9E58-324BB7851690}" type="presOf" srcId="{C2EA1149-4F39-4745-BB26-1A9C7504B5F2}" destId="{B5452767-B066-4CEE-9201-502377C40ACD}" srcOrd="0" destOrd="0" presId="urn:microsoft.com/office/officeart/2009/layout/CircleArrowProcess"/>
    <dgm:cxn modelId="{9AAB87FD-AF06-4FE4-9ACE-9AB9D130CF4C}" srcId="{A13911F9-E9D9-4BE6-A8E9-D6A151432FA1}" destId="{CF58E7B3-937A-4E0F-B47C-17B48774A39E}" srcOrd="1" destOrd="0" parTransId="{8948B76E-5403-473D-AF61-17800238BF30}" sibTransId="{2EBD4675-B820-4DB9-B959-A77279F0FFDB}"/>
    <dgm:cxn modelId="{5BD0DDFB-1AA2-4728-B1C8-1EFE6D712AF6}" type="presParOf" srcId="{65613340-8E87-4E4F-AB40-79E85D470540}" destId="{D73EA558-AC4A-4C92-A007-87A832FAD99D}" srcOrd="0" destOrd="0" presId="urn:microsoft.com/office/officeart/2009/layout/CircleArrowProcess"/>
    <dgm:cxn modelId="{1BF1766F-806D-4CF6-A1AB-6098BFC3B0A6}" type="presParOf" srcId="{D73EA558-AC4A-4C92-A007-87A832FAD99D}" destId="{0C36AEA2-9C76-4A7E-BE11-4DB2FC6D808B}" srcOrd="0" destOrd="0" presId="urn:microsoft.com/office/officeart/2009/layout/CircleArrowProcess"/>
    <dgm:cxn modelId="{A59CC7B1-E79C-4CBC-8206-67C8384168F0}" type="presParOf" srcId="{65613340-8E87-4E4F-AB40-79E85D470540}" destId="{B2361A38-4400-4FA3-B114-6D63F3748358}" srcOrd="1" destOrd="0" presId="urn:microsoft.com/office/officeart/2009/layout/CircleArrowProcess"/>
    <dgm:cxn modelId="{39C79B24-CF73-453B-A7C1-9211C5776D92}" type="presParOf" srcId="{65613340-8E87-4E4F-AB40-79E85D470540}" destId="{BD9C2065-866A-4EC3-B4D3-16941D5DE4BE}" srcOrd="2" destOrd="0" presId="urn:microsoft.com/office/officeart/2009/layout/CircleArrowProcess"/>
    <dgm:cxn modelId="{A0A6CE07-D34C-4064-A189-A0E085026FE1}" type="presParOf" srcId="{BD9C2065-866A-4EC3-B4D3-16941D5DE4BE}" destId="{B70E9294-72D1-4E1E-9969-2C7DB1D60A54}" srcOrd="0" destOrd="0" presId="urn:microsoft.com/office/officeart/2009/layout/CircleArrowProcess"/>
    <dgm:cxn modelId="{3D60DF14-37F2-4A53-A6EE-98EF2C180077}" type="presParOf" srcId="{65613340-8E87-4E4F-AB40-79E85D470540}" destId="{F132ABC8-75A3-42CA-9C90-D0EDC87EFA8A}" srcOrd="3" destOrd="0" presId="urn:microsoft.com/office/officeart/2009/layout/CircleArrowProcess"/>
    <dgm:cxn modelId="{D89CBA9E-EF8B-4CD4-8B6A-CC421CDAD90F}" type="presParOf" srcId="{65613340-8E87-4E4F-AB40-79E85D470540}" destId="{2FBE6636-5C09-49FD-80FD-E289A4D42D69}" srcOrd="4" destOrd="0" presId="urn:microsoft.com/office/officeart/2009/layout/CircleArrowProcess"/>
    <dgm:cxn modelId="{67E2705C-3145-4339-8B98-453C112D3CB5}" type="presParOf" srcId="{2FBE6636-5C09-49FD-80FD-E289A4D42D69}" destId="{0394764A-EA11-4948-9323-32AC6DF63A60}" srcOrd="0" destOrd="0" presId="urn:microsoft.com/office/officeart/2009/layout/CircleArrowProcess"/>
    <dgm:cxn modelId="{2DB6D8EC-983E-4E7E-86FC-C55FD2BCC9BA}" type="presParOf" srcId="{65613340-8E87-4E4F-AB40-79E85D470540}" destId="{B5452767-B066-4CEE-9201-502377C40ACD}" srcOrd="5" destOrd="0" presId="urn:microsoft.com/office/officeart/2009/layout/CircleArrowProcess"/>
    <dgm:cxn modelId="{D0A3A160-D5A4-4C95-B65B-50650AFCAC60}" type="presParOf" srcId="{65613340-8E87-4E4F-AB40-79E85D470540}" destId="{E6C434F7-E36B-4D17-A182-67555121CA12}" srcOrd="6" destOrd="0" presId="urn:microsoft.com/office/officeart/2009/layout/CircleArrowProcess"/>
    <dgm:cxn modelId="{AD82D3FA-1495-4D8B-A47D-2738239B3815}" type="presParOf" srcId="{E6C434F7-E36B-4D17-A182-67555121CA12}" destId="{AFC8F770-8966-4AC9-B2AD-9C145EF49FB1}" srcOrd="0" destOrd="0" presId="urn:microsoft.com/office/officeart/2009/layout/CircleArrowProcess"/>
    <dgm:cxn modelId="{CFCDA900-DF58-4D21-AE1B-16F43695DDAE}" type="presParOf" srcId="{65613340-8E87-4E4F-AB40-79E85D470540}" destId="{D1B1CE8B-6EA1-474D-B60B-B237E61D1708}"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6AEA2-9C76-4A7E-BE11-4DB2FC6D808B}">
      <dsp:nvSpPr>
        <dsp:cNvPr id="0" name=""/>
        <dsp:cNvSpPr/>
      </dsp:nvSpPr>
      <dsp:spPr>
        <a:xfrm>
          <a:off x="1020938" y="158965"/>
          <a:ext cx="1579251" cy="1579412"/>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361A38-4400-4FA3-B114-6D63F3748358}">
      <dsp:nvSpPr>
        <dsp:cNvPr id="0" name=""/>
        <dsp:cNvSpPr/>
      </dsp:nvSpPr>
      <dsp:spPr>
        <a:xfrm>
          <a:off x="1369611" y="730670"/>
          <a:ext cx="881311" cy="440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HTTP Server</a:t>
          </a:r>
        </a:p>
      </dsp:txBody>
      <dsp:txXfrm>
        <a:off x="1369611" y="730670"/>
        <a:ext cx="881311" cy="440610"/>
      </dsp:txXfrm>
    </dsp:sp>
    <dsp:sp modelId="{B70E9294-72D1-4E1E-9969-2C7DB1D60A54}">
      <dsp:nvSpPr>
        <dsp:cNvPr id="0" name=""/>
        <dsp:cNvSpPr/>
      </dsp:nvSpPr>
      <dsp:spPr>
        <a:xfrm>
          <a:off x="582207" y="1066572"/>
          <a:ext cx="1579251" cy="1579412"/>
        </a:xfrm>
        <a:prstGeom prst="leftCircularArrow">
          <a:avLst>
            <a:gd name="adj1" fmla="val 10980"/>
            <a:gd name="adj2" fmla="val 1142322"/>
            <a:gd name="adj3" fmla="val 6300000"/>
            <a:gd name="adj4" fmla="val 18900000"/>
            <a:gd name="adj5" fmla="val 12500"/>
          </a:avLst>
        </a:prstGeom>
        <a:solidFill>
          <a:schemeClr val="accent4">
            <a:hueOff val="-6872438"/>
            <a:satOff val="5493"/>
            <a:lumOff val="91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32ABC8-75A3-42CA-9C90-D0EDC87EFA8A}">
      <dsp:nvSpPr>
        <dsp:cNvPr id="0" name=""/>
        <dsp:cNvSpPr/>
      </dsp:nvSpPr>
      <dsp:spPr>
        <a:xfrm>
          <a:off x="929104" y="1639952"/>
          <a:ext cx="881311" cy="440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App Server</a:t>
          </a:r>
        </a:p>
      </dsp:txBody>
      <dsp:txXfrm>
        <a:off x="929104" y="1639952"/>
        <a:ext cx="881311" cy="440610"/>
      </dsp:txXfrm>
    </dsp:sp>
    <dsp:sp modelId="{0394764A-EA11-4948-9323-32AC6DF63A60}">
      <dsp:nvSpPr>
        <dsp:cNvPr id="0" name=""/>
        <dsp:cNvSpPr/>
      </dsp:nvSpPr>
      <dsp:spPr>
        <a:xfrm>
          <a:off x="1020938" y="1977530"/>
          <a:ext cx="1579251" cy="1579412"/>
        </a:xfrm>
        <a:prstGeom prst="circularArrow">
          <a:avLst>
            <a:gd name="adj1" fmla="val 10980"/>
            <a:gd name="adj2" fmla="val 1142322"/>
            <a:gd name="adj3" fmla="val 4500000"/>
            <a:gd name="adj4" fmla="val 13500000"/>
            <a:gd name="adj5" fmla="val 12500"/>
          </a:avLst>
        </a:prstGeom>
        <a:solidFill>
          <a:schemeClr val="accent4">
            <a:hueOff val="-13744876"/>
            <a:satOff val="10985"/>
            <a:lumOff val="183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452767-B066-4CEE-9201-502377C40ACD}">
      <dsp:nvSpPr>
        <dsp:cNvPr id="0" name=""/>
        <dsp:cNvSpPr/>
      </dsp:nvSpPr>
      <dsp:spPr>
        <a:xfrm>
          <a:off x="1369611" y="2549235"/>
          <a:ext cx="881311" cy="440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Data Store</a:t>
          </a:r>
        </a:p>
      </dsp:txBody>
      <dsp:txXfrm>
        <a:off x="1369611" y="2549235"/>
        <a:ext cx="881311" cy="440610"/>
      </dsp:txXfrm>
    </dsp:sp>
    <dsp:sp modelId="{AFC8F770-8966-4AC9-B2AD-9C145EF49FB1}">
      <dsp:nvSpPr>
        <dsp:cNvPr id="0" name=""/>
        <dsp:cNvSpPr/>
      </dsp:nvSpPr>
      <dsp:spPr>
        <a:xfrm rot="2899435" flipH="1" flipV="1">
          <a:off x="549196" y="2922958"/>
          <a:ext cx="1243702" cy="721570"/>
        </a:xfrm>
        <a:prstGeom prst="uturnArrow">
          <a:avLst/>
        </a:prstGeom>
        <a:solidFill>
          <a:schemeClr val="accent4">
            <a:hueOff val="-20617313"/>
            <a:satOff val="16478"/>
            <a:lumOff val="274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1CE8B-6EA1-474D-B60B-B237E61D1708}">
      <dsp:nvSpPr>
        <dsp:cNvPr id="0" name=""/>
        <dsp:cNvSpPr/>
      </dsp:nvSpPr>
      <dsp:spPr>
        <a:xfrm>
          <a:off x="929104" y="3458517"/>
          <a:ext cx="881311" cy="440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929104" y="3458517"/>
        <a:ext cx="881311" cy="440610"/>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12/3/2017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12/3/2017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hyperlink" Target="http://localhost:8080/servlets-01/HelloWorld"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53A3-858D-4309-93F6-79E3B22A3A66}"/>
              </a:ext>
            </a:extLst>
          </p:cNvPr>
          <p:cNvSpPr>
            <a:spLocks noGrp="1"/>
          </p:cNvSpPr>
          <p:nvPr>
            <p:ph type="ctrTitle"/>
          </p:nvPr>
        </p:nvSpPr>
        <p:spPr/>
        <p:txBody>
          <a:bodyPr/>
          <a:lstStyle/>
          <a:p>
            <a:r>
              <a:rPr lang="en-US" dirty="0"/>
              <a:t>Java Servlets 01</a:t>
            </a:r>
          </a:p>
        </p:txBody>
      </p:sp>
      <p:sp>
        <p:nvSpPr>
          <p:cNvPr id="3" name="Subtitle 2">
            <a:extLst>
              <a:ext uri="{FF2B5EF4-FFF2-40B4-BE49-F238E27FC236}">
                <a16:creationId xmlns:a16="http://schemas.microsoft.com/office/drawing/2014/main" id="{B439935F-7E63-4795-873A-4A2DEF1C30BF}"/>
              </a:ext>
            </a:extLst>
          </p:cNvPr>
          <p:cNvSpPr>
            <a:spLocks noGrp="1"/>
          </p:cNvSpPr>
          <p:nvPr>
            <p:ph type="subTitle" idx="1"/>
          </p:nvPr>
        </p:nvSpPr>
        <p:spPr/>
        <p:txBody>
          <a:bodyPr>
            <a:normAutofit/>
          </a:bodyPr>
          <a:lstStyle/>
          <a:p>
            <a:r>
              <a:rPr lang="en-US" dirty="0"/>
              <a:t>Spring Valley Tech Corp ∙ Java SMP+ Teacher Training ∙ Jorge Cosgayon</a:t>
            </a:r>
          </a:p>
        </p:txBody>
      </p:sp>
    </p:spTree>
    <p:extLst>
      <p:ext uri="{BB962C8B-B14F-4D97-AF65-F5344CB8AC3E}">
        <p14:creationId xmlns:p14="http://schemas.microsoft.com/office/powerpoint/2010/main" val="196142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F750-45D4-422C-9FAC-EC6A9561560D}"/>
              </a:ext>
            </a:extLst>
          </p:cNvPr>
          <p:cNvSpPr>
            <a:spLocks noGrp="1"/>
          </p:cNvSpPr>
          <p:nvPr>
            <p:ph type="title"/>
          </p:nvPr>
        </p:nvSpPr>
        <p:spPr/>
        <p:txBody>
          <a:bodyPr/>
          <a:lstStyle/>
          <a:p>
            <a:r>
              <a:rPr lang="en-US" dirty="0"/>
              <a:t>Writing our first servlet</a:t>
            </a:r>
          </a:p>
        </p:txBody>
      </p:sp>
      <p:sp>
        <p:nvSpPr>
          <p:cNvPr id="3" name="Content Placeholder 2">
            <a:extLst>
              <a:ext uri="{FF2B5EF4-FFF2-40B4-BE49-F238E27FC236}">
                <a16:creationId xmlns:a16="http://schemas.microsoft.com/office/drawing/2014/main" id="{FC9C0B6D-F163-4E62-BFB6-BD727F63BE81}"/>
              </a:ext>
            </a:extLst>
          </p:cNvPr>
          <p:cNvSpPr>
            <a:spLocks noGrp="1"/>
          </p:cNvSpPr>
          <p:nvPr>
            <p:ph idx="1"/>
          </p:nvPr>
        </p:nvSpPr>
        <p:spPr>
          <a:xfrm>
            <a:off x="818712" y="2222287"/>
            <a:ext cx="4648437" cy="3636511"/>
          </a:xfrm>
        </p:spPr>
        <p:txBody>
          <a:bodyPr/>
          <a:lstStyle/>
          <a:p>
            <a:r>
              <a:rPr lang="en-US" dirty="0"/>
              <a:t>Click on the File menu, and select  “Dynamic Web Project” or search through the wizards.</a:t>
            </a:r>
          </a:p>
        </p:txBody>
      </p:sp>
      <p:pic>
        <p:nvPicPr>
          <p:cNvPr id="4" name="Picture 3">
            <a:extLst>
              <a:ext uri="{FF2B5EF4-FFF2-40B4-BE49-F238E27FC236}">
                <a16:creationId xmlns:a16="http://schemas.microsoft.com/office/drawing/2014/main" id="{9053A035-69FB-432E-BF85-71B73FC5A364}"/>
              </a:ext>
            </a:extLst>
          </p:cNvPr>
          <p:cNvPicPr>
            <a:picLocks noChangeAspect="1"/>
          </p:cNvPicPr>
          <p:nvPr/>
        </p:nvPicPr>
        <p:blipFill>
          <a:blip r:embed="rId2"/>
          <a:stretch>
            <a:fillRect/>
          </a:stretch>
        </p:blipFill>
        <p:spPr>
          <a:xfrm>
            <a:off x="5938536" y="2344138"/>
            <a:ext cx="5434750" cy="4066674"/>
          </a:xfrm>
          <a:prstGeom prst="rect">
            <a:avLst/>
          </a:prstGeom>
        </p:spPr>
      </p:pic>
    </p:spTree>
    <p:extLst>
      <p:ext uri="{BB962C8B-B14F-4D97-AF65-F5344CB8AC3E}">
        <p14:creationId xmlns:p14="http://schemas.microsoft.com/office/powerpoint/2010/main" val="103228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266C4-5CC6-42CF-982D-E89D76061DF6}"/>
              </a:ext>
            </a:extLst>
          </p:cNvPr>
          <p:cNvSpPr>
            <a:spLocks noGrp="1"/>
          </p:cNvSpPr>
          <p:nvPr>
            <p:ph idx="4294967295"/>
          </p:nvPr>
        </p:nvSpPr>
        <p:spPr>
          <a:xfrm>
            <a:off x="625642" y="540684"/>
            <a:ext cx="2983832" cy="1663502"/>
          </a:xfrm>
        </p:spPr>
        <p:txBody>
          <a:bodyPr/>
          <a:lstStyle/>
          <a:p>
            <a:r>
              <a:rPr lang="en-US" dirty="0"/>
              <a:t>Enter the name of your project, make sure the application server you set up previously is selected</a:t>
            </a:r>
          </a:p>
        </p:txBody>
      </p:sp>
      <p:pic>
        <p:nvPicPr>
          <p:cNvPr id="4" name="Picture 3">
            <a:extLst>
              <a:ext uri="{FF2B5EF4-FFF2-40B4-BE49-F238E27FC236}">
                <a16:creationId xmlns:a16="http://schemas.microsoft.com/office/drawing/2014/main" id="{94124E31-D0C1-44D1-B8DC-06BA15F0A818}"/>
              </a:ext>
            </a:extLst>
          </p:cNvPr>
          <p:cNvPicPr>
            <a:picLocks noChangeAspect="1"/>
          </p:cNvPicPr>
          <p:nvPr/>
        </p:nvPicPr>
        <p:blipFill>
          <a:blip r:embed="rId2"/>
          <a:stretch>
            <a:fillRect/>
          </a:stretch>
        </p:blipFill>
        <p:spPr>
          <a:xfrm>
            <a:off x="3888606" y="559033"/>
            <a:ext cx="7493392" cy="5590427"/>
          </a:xfrm>
          <a:prstGeom prst="rect">
            <a:avLst/>
          </a:prstGeom>
        </p:spPr>
      </p:pic>
    </p:spTree>
    <p:extLst>
      <p:ext uri="{BB962C8B-B14F-4D97-AF65-F5344CB8AC3E}">
        <p14:creationId xmlns:p14="http://schemas.microsoft.com/office/powerpoint/2010/main" val="336222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A00EF5-6A62-4F02-BE9E-9B8C138E4093}"/>
              </a:ext>
            </a:extLst>
          </p:cNvPr>
          <p:cNvPicPr>
            <a:picLocks noChangeAspect="1"/>
          </p:cNvPicPr>
          <p:nvPr/>
        </p:nvPicPr>
        <p:blipFill>
          <a:blip r:embed="rId2"/>
          <a:stretch>
            <a:fillRect/>
          </a:stretch>
        </p:blipFill>
        <p:spPr>
          <a:xfrm>
            <a:off x="4090737" y="540684"/>
            <a:ext cx="7217440" cy="5464735"/>
          </a:xfrm>
          <a:prstGeom prst="rect">
            <a:avLst/>
          </a:prstGeom>
        </p:spPr>
      </p:pic>
      <p:sp>
        <p:nvSpPr>
          <p:cNvPr id="3" name="Content Placeholder 2">
            <a:extLst>
              <a:ext uri="{FF2B5EF4-FFF2-40B4-BE49-F238E27FC236}">
                <a16:creationId xmlns:a16="http://schemas.microsoft.com/office/drawing/2014/main" id="{E611FEBF-B654-4026-8D19-96356FEB0FAC}"/>
              </a:ext>
            </a:extLst>
          </p:cNvPr>
          <p:cNvSpPr txBox="1">
            <a:spLocks/>
          </p:cNvSpPr>
          <p:nvPr/>
        </p:nvSpPr>
        <p:spPr>
          <a:xfrm>
            <a:off x="625642" y="540684"/>
            <a:ext cx="2983832" cy="166350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Make sure the web.xml deployment descriptor is checked</a:t>
            </a:r>
          </a:p>
        </p:txBody>
      </p:sp>
    </p:spTree>
    <p:extLst>
      <p:ext uri="{BB962C8B-B14F-4D97-AF65-F5344CB8AC3E}">
        <p14:creationId xmlns:p14="http://schemas.microsoft.com/office/powerpoint/2010/main" val="836392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BFD87F-D7E0-4DC9-97F9-DDD8F012F068}"/>
              </a:ext>
            </a:extLst>
          </p:cNvPr>
          <p:cNvPicPr>
            <a:picLocks noChangeAspect="1"/>
          </p:cNvPicPr>
          <p:nvPr/>
        </p:nvPicPr>
        <p:blipFill>
          <a:blip r:embed="rId2"/>
          <a:stretch>
            <a:fillRect/>
          </a:stretch>
        </p:blipFill>
        <p:spPr>
          <a:xfrm>
            <a:off x="3907856" y="599959"/>
            <a:ext cx="7700211" cy="5816924"/>
          </a:xfrm>
          <a:prstGeom prst="rect">
            <a:avLst/>
          </a:prstGeom>
        </p:spPr>
      </p:pic>
      <p:sp>
        <p:nvSpPr>
          <p:cNvPr id="3" name="Content Placeholder 2">
            <a:extLst>
              <a:ext uri="{FF2B5EF4-FFF2-40B4-BE49-F238E27FC236}">
                <a16:creationId xmlns:a16="http://schemas.microsoft.com/office/drawing/2014/main" id="{995551E5-7944-4616-B27A-7BE2B60F253C}"/>
              </a:ext>
            </a:extLst>
          </p:cNvPr>
          <p:cNvSpPr txBox="1">
            <a:spLocks/>
          </p:cNvSpPr>
          <p:nvPr/>
        </p:nvSpPr>
        <p:spPr>
          <a:xfrm>
            <a:off x="625642" y="1366786"/>
            <a:ext cx="2983832" cy="445649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Your servlets will reside in the Java Resources/</a:t>
            </a:r>
            <a:r>
              <a:rPr lang="en-US" dirty="0" err="1"/>
              <a:t>src</a:t>
            </a:r>
            <a:r>
              <a:rPr lang="en-US" dirty="0"/>
              <a:t> folder</a:t>
            </a:r>
          </a:p>
          <a:p>
            <a:r>
              <a:rPr lang="en-US" dirty="0"/>
              <a:t>Your JSP, </a:t>
            </a:r>
            <a:r>
              <a:rPr lang="en-US" dirty="0" err="1"/>
              <a:t>xHTML</a:t>
            </a:r>
            <a:r>
              <a:rPr lang="en-US" dirty="0"/>
              <a:t>, and HTML files will be in the </a:t>
            </a:r>
            <a:r>
              <a:rPr lang="en-US" dirty="0" err="1"/>
              <a:t>WebContent</a:t>
            </a:r>
            <a:r>
              <a:rPr lang="en-US" dirty="0"/>
              <a:t> folder</a:t>
            </a:r>
          </a:p>
          <a:p>
            <a:r>
              <a:rPr lang="en-US" dirty="0"/>
              <a:t>External libraries will be copied to the </a:t>
            </a:r>
            <a:r>
              <a:rPr lang="en-US" dirty="0" err="1"/>
              <a:t>WebContent</a:t>
            </a:r>
            <a:r>
              <a:rPr lang="en-US" dirty="0"/>
              <a:t>/WEB-INF/lib folder</a:t>
            </a:r>
          </a:p>
          <a:p>
            <a:endParaRPr lang="en-US" dirty="0"/>
          </a:p>
        </p:txBody>
      </p:sp>
      <p:cxnSp>
        <p:nvCxnSpPr>
          <p:cNvPr id="5" name="Straight Arrow Connector 4">
            <a:extLst>
              <a:ext uri="{FF2B5EF4-FFF2-40B4-BE49-F238E27FC236}">
                <a16:creationId xmlns:a16="http://schemas.microsoft.com/office/drawing/2014/main" id="{39F53A8D-B2C9-41F8-A467-B6DB6004A467}"/>
              </a:ext>
            </a:extLst>
          </p:cNvPr>
          <p:cNvCxnSpPr>
            <a:cxnSpLocks/>
          </p:cNvCxnSpPr>
          <p:nvPr/>
        </p:nvCxnSpPr>
        <p:spPr>
          <a:xfrm>
            <a:off x="3436219" y="2377440"/>
            <a:ext cx="972152" cy="336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188C2D8B-A02D-4BE3-A8F0-7C2357A5F805}"/>
              </a:ext>
            </a:extLst>
          </p:cNvPr>
          <p:cNvCxnSpPr/>
          <p:nvPr/>
        </p:nvCxnSpPr>
        <p:spPr>
          <a:xfrm>
            <a:off x="3234088" y="3253339"/>
            <a:ext cx="96252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F692C607-8212-4401-B869-CCCA929B06AF}"/>
              </a:ext>
            </a:extLst>
          </p:cNvPr>
          <p:cNvCxnSpPr/>
          <p:nvPr/>
        </p:nvCxnSpPr>
        <p:spPr>
          <a:xfrm flipV="1">
            <a:off x="3320716" y="3667225"/>
            <a:ext cx="1270535" cy="82777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97229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5C817B-03F7-4790-AE5E-BF56B4790F9C}"/>
              </a:ext>
            </a:extLst>
          </p:cNvPr>
          <p:cNvPicPr>
            <a:picLocks noChangeAspect="1"/>
          </p:cNvPicPr>
          <p:nvPr/>
        </p:nvPicPr>
        <p:blipFill>
          <a:blip r:embed="rId2"/>
          <a:stretch>
            <a:fillRect/>
          </a:stretch>
        </p:blipFill>
        <p:spPr>
          <a:xfrm>
            <a:off x="3870288" y="468338"/>
            <a:ext cx="7838170" cy="5865086"/>
          </a:xfrm>
          <a:prstGeom prst="rect">
            <a:avLst/>
          </a:prstGeom>
        </p:spPr>
      </p:pic>
      <p:sp>
        <p:nvSpPr>
          <p:cNvPr id="3" name="Content Placeholder 2">
            <a:extLst>
              <a:ext uri="{FF2B5EF4-FFF2-40B4-BE49-F238E27FC236}">
                <a16:creationId xmlns:a16="http://schemas.microsoft.com/office/drawing/2014/main" id="{E43EDA20-0219-4528-8F4B-5EED4322B5FD}"/>
              </a:ext>
            </a:extLst>
          </p:cNvPr>
          <p:cNvSpPr txBox="1">
            <a:spLocks/>
          </p:cNvSpPr>
          <p:nvPr/>
        </p:nvSpPr>
        <p:spPr>
          <a:xfrm>
            <a:off x="625642" y="1366786"/>
            <a:ext cx="2983832" cy="445649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Right click on the </a:t>
            </a:r>
            <a:r>
              <a:rPr lang="en-US" dirty="0" err="1"/>
              <a:t>src</a:t>
            </a:r>
            <a:r>
              <a:rPr lang="en-US" dirty="0"/>
              <a:t> folder and choose “Servlet”</a:t>
            </a:r>
          </a:p>
          <a:p>
            <a:r>
              <a:rPr lang="en-US" dirty="0"/>
              <a:t>Let’s create a “controllers” package</a:t>
            </a:r>
          </a:p>
          <a:p>
            <a:r>
              <a:rPr lang="en-US" dirty="0"/>
              <a:t>… and name our class “HelloWorld”</a:t>
            </a:r>
          </a:p>
        </p:txBody>
      </p:sp>
    </p:spTree>
    <p:extLst>
      <p:ext uri="{BB962C8B-B14F-4D97-AF65-F5344CB8AC3E}">
        <p14:creationId xmlns:p14="http://schemas.microsoft.com/office/powerpoint/2010/main" val="2012521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DC4BDF-EF86-440D-BD5D-E825A1AB7DD9}"/>
              </a:ext>
            </a:extLst>
          </p:cNvPr>
          <p:cNvPicPr>
            <a:picLocks noChangeAspect="1"/>
          </p:cNvPicPr>
          <p:nvPr/>
        </p:nvPicPr>
        <p:blipFill>
          <a:blip r:embed="rId2"/>
          <a:stretch>
            <a:fillRect/>
          </a:stretch>
        </p:blipFill>
        <p:spPr>
          <a:xfrm>
            <a:off x="3744226" y="432356"/>
            <a:ext cx="7993685" cy="5993287"/>
          </a:xfrm>
          <a:prstGeom prst="rect">
            <a:avLst/>
          </a:prstGeom>
        </p:spPr>
      </p:pic>
      <p:sp>
        <p:nvSpPr>
          <p:cNvPr id="3" name="Content Placeholder 2">
            <a:extLst>
              <a:ext uri="{FF2B5EF4-FFF2-40B4-BE49-F238E27FC236}">
                <a16:creationId xmlns:a16="http://schemas.microsoft.com/office/drawing/2014/main" id="{E877DCCE-7281-4971-AE05-7BB8E24B0CF2}"/>
              </a:ext>
            </a:extLst>
          </p:cNvPr>
          <p:cNvSpPr txBox="1">
            <a:spLocks/>
          </p:cNvSpPr>
          <p:nvPr/>
        </p:nvSpPr>
        <p:spPr>
          <a:xfrm>
            <a:off x="625642" y="432356"/>
            <a:ext cx="2983832" cy="539092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The URL mappings “map” the servlet to a URL we specify</a:t>
            </a:r>
          </a:p>
          <a:p>
            <a:r>
              <a:rPr lang="en-US" dirty="0"/>
              <a:t>Here, we can reach the class if we type HelloWorld </a:t>
            </a:r>
            <a:r>
              <a:rPr lang="en-US" b="1" dirty="0"/>
              <a:t>and </a:t>
            </a:r>
            <a:r>
              <a:rPr lang="en-US" dirty="0"/>
              <a:t>/</a:t>
            </a:r>
          </a:p>
          <a:p>
            <a:r>
              <a:rPr lang="en-US" dirty="0"/>
              <a:t>Typically, the server is </a:t>
            </a:r>
            <a:r>
              <a:rPr lang="en-US" dirty="0">
                <a:hlinkClick r:id="rId3"/>
              </a:rPr>
              <a:t>http://localhost:8080</a:t>
            </a:r>
            <a:endParaRPr lang="en-US" dirty="0"/>
          </a:p>
          <a:p>
            <a:r>
              <a:rPr lang="en-US" dirty="0"/>
              <a:t>To access our app, we can write </a:t>
            </a:r>
            <a:r>
              <a:rPr lang="en-US" dirty="0">
                <a:hlinkClick r:id="rId4"/>
              </a:rPr>
              <a:t>http://localhost:8080/servlets-01/HelloWorld</a:t>
            </a:r>
            <a:r>
              <a:rPr lang="en-US" dirty="0"/>
              <a:t> or </a:t>
            </a:r>
            <a:r>
              <a:rPr lang="en-US" dirty="0">
                <a:hlinkClick r:id="rId4"/>
              </a:rPr>
              <a:t>http://localhost:8080/servlets-01/</a:t>
            </a:r>
            <a:endParaRPr lang="en-US" dirty="0"/>
          </a:p>
        </p:txBody>
      </p:sp>
      <p:cxnSp>
        <p:nvCxnSpPr>
          <p:cNvPr id="5" name="Straight Arrow Connector 4">
            <a:extLst>
              <a:ext uri="{FF2B5EF4-FFF2-40B4-BE49-F238E27FC236}">
                <a16:creationId xmlns:a16="http://schemas.microsoft.com/office/drawing/2014/main" id="{CD547B66-7763-43B9-93FB-AFC2A35B537A}"/>
              </a:ext>
            </a:extLst>
          </p:cNvPr>
          <p:cNvCxnSpPr/>
          <p:nvPr/>
        </p:nvCxnSpPr>
        <p:spPr>
          <a:xfrm>
            <a:off x="3282215" y="1405288"/>
            <a:ext cx="2813785" cy="23100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77606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8B89A7-7FA7-4EE1-BF65-48840B76CA21}"/>
              </a:ext>
            </a:extLst>
          </p:cNvPr>
          <p:cNvPicPr>
            <a:picLocks noChangeAspect="1"/>
          </p:cNvPicPr>
          <p:nvPr/>
        </p:nvPicPr>
        <p:blipFill>
          <a:blip r:embed="rId2"/>
          <a:stretch>
            <a:fillRect/>
          </a:stretch>
        </p:blipFill>
        <p:spPr>
          <a:xfrm>
            <a:off x="4056351" y="533956"/>
            <a:ext cx="7847893" cy="5905345"/>
          </a:xfrm>
          <a:prstGeom prst="rect">
            <a:avLst/>
          </a:prstGeom>
        </p:spPr>
      </p:pic>
      <p:sp>
        <p:nvSpPr>
          <p:cNvPr id="3" name="Content Placeholder 2">
            <a:extLst>
              <a:ext uri="{FF2B5EF4-FFF2-40B4-BE49-F238E27FC236}">
                <a16:creationId xmlns:a16="http://schemas.microsoft.com/office/drawing/2014/main" id="{57C2ED0F-49B9-45E2-80EF-CC6D7AE11629}"/>
              </a:ext>
            </a:extLst>
          </p:cNvPr>
          <p:cNvSpPr txBox="1">
            <a:spLocks/>
          </p:cNvSpPr>
          <p:nvPr/>
        </p:nvSpPr>
        <p:spPr>
          <a:xfrm>
            <a:off x="625642" y="432356"/>
            <a:ext cx="2983832" cy="539092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The </a:t>
            </a:r>
            <a:r>
              <a:rPr lang="en-US" dirty="0" err="1"/>
              <a:t>doGet</a:t>
            </a:r>
            <a:r>
              <a:rPr lang="en-US" dirty="0"/>
              <a:t> and </a:t>
            </a:r>
            <a:r>
              <a:rPr lang="en-US" dirty="0" err="1"/>
              <a:t>doPost</a:t>
            </a:r>
            <a:r>
              <a:rPr lang="en-US" dirty="0"/>
              <a:t> methods allow our servlet to handle GET and POST requests, respectively</a:t>
            </a:r>
          </a:p>
          <a:p>
            <a:r>
              <a:rPr lang="en-US" dirty="0"/>
              <a:t>The </a:t>
            </a:r>
            <a:r>
              <a:rPr lang="en-US" dirty="0" err="1"/>
              <a:t>init</a:t>
            </a:r>
            <a:r>
              <a:rPr lang="en-US" dirty="0"/>
              <a:t> method is useful if we want to initialize certain variables (usually to avoid null pointer exceptions)</a:t>
            </a:r>
          </a:p>
        </p:txBody>
      </p:sp>
      <p:sp>
        <p:nvSpPr>
          <p:cNvPr id="4" name="Arrow: Right 3">
            <a:extLst>
              <a:ext uri="{FF2B5EF4-FFF2-40B4-BE49-F238E27FC236}">
                <a16:creationId xmlns:a16="http://schemas.microsoft.com/office/drawing/2014/main" id="{CA23BAD9-5C53-4EEE-B6AC-1085AE0FE368}"/>
              </a:ext>
            </a:extLst>
          </p:cNvPr>
          <p:cNvSpPr/>
          <p:nvPr/>
        </p:nvSpPr>
        <p:spPr>
          <a:xfrm>
            <a:off x="5897078" y="4331367"/>
            <a:ext cx="308008" cy="327259"/>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27B7FF1-5C84-4C27-8F85-11C1D9AD26E2}"/>
              </a:ext>
            </a:extLst>
          </p:cNvPr>
          <p:cNvSpPr/>
          <p:nvPr/>
        </p:nvSpPr>
        <p:spPr>
          <a:xfrm>
            <a:off x="7646622" y="4167738"/>
            <a:ext cx="308008" cy="327259"/>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AC5C7DA-034F-4201-8E0D-16D4434F1506}"/>
              </a:ext>
            </a:extLst>
          </p:cNvPr>
          <p:cNvSpPr/>
          <p:nvPr/>
        </p:nvSpPr>
        <p:spPr>
          <a:xfrm>
            <a:off x="5897078" y="4004108"/>
            <a:ext cx="308008" cy="327259"/>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580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0C9F8A-EC40-40AF-AEC2-F2F6C32038F3}"/>
              </a:ext>
            </a:extLst>
          </p:cNvPr>
          <p:cNvPicPr>
            <a:picLocks noChangeAspect="1"/>
          </p:cNvPicPr>
          <p:nvPr/>
        </p:nvPicPr>
        <p:blipFill>
          <a:blip r:embed="rId2"/>
          <a:stretch>
            <a:fillRect/>
          </a:stretch>
        </p:blipFill>
        <p:spPr>
          <a:xfrm>
            <a:off x="3825665" y="463941"/>
            <a:ext cx="7870459" cy="5930118"/>
          </a:xfrm>
          <a:prstGeom prst="rect">
            <a:avLst/>
          </a:prstGeom>
        </p:spPr>
      </p:pic>
      <p:sp>
        <p:nvSpPr>
          <p:cNvPr id="3" name="Content Placeholder 2">
            <a:extLst>
              <a:ext uri="{FF2B5EF4-FFF2-40B4-BE49-F238E27FC236}">
                <a16:creationId xmlns:a16="http://schemas.microsoft.com/office/drawing/2014/main" id="{800B2F5D-8182-46F8-BEB4-ACAEAC72BB9F}"/>
              </a:ext>
            </a:extLst>
          </p:cNvPr>
          <p:cNvSpPr txBox="1">
            <a:spLocks/>
          </p:cNvSpPr>
          <p:nvPr/>
        </p:nvSpPr>
        <p:spPr>
          <a:xfrm>
            <a:off x="625642" y="432356"/>
            <a:ext cx="2983832" cy="539092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Here we see that Eclipse has already created some code for us</a:t>
            </a:r>
          </a:p>
          <a:p>
            <a:r>
              <a:rPr lang="en-US" dirty="0"/>
              <a:t>Note that both </a:t>
            </a:r>
            <a:r>
              <a:rPr lang="en-US" dirty="0" err="1"/>
              <a:t>doGet</a:t>
            </a:r>
            <a:r>
              <a:rPr lang="en-US" dirty="0"/>
              <a:t>() and </a:t>
            </a:r>
            <a:r>
              <a:rPr lang="en-US" dirty="0" err="1"/>
              <a:t>doPost</a:t>
            </a:r>
            <a:r>
              <a:rPr lang="en-US" dirty="0"/>
              <a:t>() have request and response parameters</a:t>
            </a:r>
          </a:p>
          <a:p>
            <a:r>
              <a:rPr lang="en-US" dirty="0"/>
              <a:t>The request parameter captures the data sent TO the servlet</a:t>
            </a:r>
          </a:p>
          <a:p>
            <a:r>
              <a:rPr lang="en-US" dirty="0"/>
              <a:t>The response parameter encapsulates the data the servlet sends OUT</a:t>
            </a:r>
          </a:p>
        </p:txBody>
      </p:sp>
    </p:spTree>
    <p:extLst>
      <p:ext uri="{BB962C8B-B14F-4D97-AF65-F5344CB8AC3E}">
        <p14:creationId xmlns:p14="http://schemas.microsoft.com/office/powerpoint/2010/main" val="811818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94F355-22B0-479A-9C6A-F796DD1D282F}"/>
              </a:ext>
            </a:extLst>
          </p:cNvPr>
          <p:cNvPicPr>
            <a:picLocks noChangeAspect="1"/>
          </p:cNvPicPr>
          <p:nvPr/>
        </p:nvPicPr>
        <p:blipFill>
          <a:blip r:embed="rId2"/>
          <a:stretch>
            <a:fillRect/>
          </a:stretch>
        </p:blipFill>
        <p:spPr>
          <a:xfrm>
            <a:off x="3792355" y="322292"/>
            <a:ext cx="8067401" cy="6078507"/>
          </a:xfrm>
          <a:prstGeom prst="rect">
            <a:avLst/>
          </a:prstGeom>
        </p:spPr>
      </p:pic>
      <p:sp>
        <p:nvSpPr>
          <p:cNvPr id="3" name="Content Placeholder 2">
            <a:extLst>
              <a:ext uri="{FF2B5EF4-FFF2-40B4-BE49-F238E27FC236}">
                <a16:creationId xmlns:a16="http://schemas.microsoft.com/office/drawing/2014/main" id="{D8B41CC5-AB61-4E67-BFAC-D19AE6FBF17A}"/>
              </a:ext>
            </a:extLst>
          </p:cNvPr>
          <p:cNvSpPr txBox="1">
            <a:spLocks/>
          </p:cNvSpPr>
          <p:nvPr/>
        </p:nvSpPr>
        <p:spPr>
          <a:xfrm>
            <a:off x="625642" y="432356"/>
            <a:ext cx="2983832" cy="539092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Let’s write our “Hello, world!”</a:t>
            </a:r>
          </a:p>
          <a:p>
            <a:r>
              <a:rPr lang="en-US" dirty="0"/>
              <a:t>And run the server</a:t>
            </a:r>
          </a:p>
        </p:txBody>
      </p:sp>
      <p:cxnSp>
        <p:nvCxnSpPr>
          <p:cNvPr id="5" name="Straight Arrow Connector 4">
            <a:extLst>
              <a:ext uri="{FF2B5EF4-FFF2-40B4-BE49-F238E27FC236}">
                <a16:creationId xmlns:a16="http://schemas.microsoft.com/office/drawing/2014/main" id="{BB3808E9-FE8E-4AD4-AAB8-5E102C413701}"/>
              </a:ext>
            </a:extLst>
          </p:cNvPr>
          <p:cNvCxnSpPr/>
          <p:nvPr/>
        </p:nvCxnSpPr>
        <p:spPr>
          <a:xfrm>
            <a:off x="3378467" y="2849078"/>
            <a:ext cx="2290813" cy="579922"/>
          </a:xfrm>
          <a:prstGeom prst="straightConnector1">
            <a:avLst/>
          </a:prstGeom>
          <a:ln w="25400">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0C5AE720-17FF-4718-A0EE-B33FB5FB8D7D}"/>
              </a:ext>
            </a:extLst>
          </p:cNvPr>
          <p:cNvCxnSpPr>
            <a:cxnSpLocks/>
          </p:cNvCxnSpPr>
          <p:nvPr/>
        </p:nvCxnSpPr>
        <p:spPr>
          <a:xfrm flipV="1">
            <a:off x="3205213" y="847024"/>
            <a:ext cx="6323798" cy="2656572"/>
          </a:xfrm>
          <a:prstGeom prst="straightConnector1">
            <a:avLst/>
          </a:prstGeom>
          <a:ln w="254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64109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60F2F0-2DFC-4A48-BD6B-AA35A43BA715}"/>
              </a:ext>
            </a:extLst>
          </p:cNvPr>
          <p:cNvPicPr>
            <a:picLocks noChangeAspect="1"/>
          </p:cNvPicPr>
          <p:nvPr/>
        </p:nvPicPr>
        <p:blipFill>
          <a:blip r:embed="rId2"/>
          <a:stretch>
            <a:fillRect/>
          </a:stretch>
        </p:blipFill>
        <p:spPr>
          <a:xfrm>
            <a:off x="1545027" y="0"/>
            <a:ext cx="9101945" cy="6858000"/>
          </a:xfrm>
          <a:prstGeom prst="rect">
            <a:avLst/>
          </a:prstGeom>
        </p:spPr>
      </p:pic>
    </p:spTree>
    <p:extLst>
      <p:ext uri="{BB962C8B-B14F-4D97-AF65-F5344CB8AC3E}">
        <p14:creationId xmlns:p14="http://schemas.microsoft.com/office/powerpoint/2010/main" val="136341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C793-35A2-4323-B2FD-CAFDC7B39019}"/>
              </a:ext>
            </a:extLst>
          </p:cNvPr>
          <p:cNvSpPr>
            <a:spLocks noGrp="1"/>
          </p:cNvSpPr>
          <p:nvPr>
            <p:ph type="title"/>
          </p:nvPr>
        </p:nvSpPr>
        <p:spPr/>
        <p:txBody>
          <a:bodyPr/>
          <a:lstStyle/>
          <a:p>
            <a:r>
              <a:rPr lang="en-US" dirty="0"/>
              <a:t>Servlets</a:t>
            </a:r>
          </a:p>
        </p:txBody>
      </p:sp>
      <p:sp>
        <p:nvSpPr>
          <p:cNvPr id="3" name="Content Placeholder 2">
            <a:extLst>
              <a:ext uri="{FF2B5EF4-FFF2-40B4-BE49-F238E27FC236}">
                <a16:creationId xmlns:a16="http://schemas.microsoft.com/office/drawing/2014/main" id="{7D4662DE-61E8-4846-AD56-DEFB5E501485}"/>
              </a:ext>
            </a:extLst>
          </p:cNvPr>
          <p:cNvSpPr>
            <a:spLocks noGrp="1"/>
          </p:cNvSpPr>
          <p:nvPr>
            <p:ph idx="1"/>
          </p:nvPr>
        </p:nvSpPr>
        <p:spPr/>
        <p:txBody>
          <a:bodyPr/>
          <a:lstStyle/>
          <a:p>
            <a:r>
              <a:rPr lang="en-US" dirty="0"/>
              <a:t>Servlets provide a component-based, platform-independent method for building Web-based applications, without the performance limitations of CGI programs. Servlets have access to the entire family of Java APIs, including the JDBC API to access enterprise databases.</a:t>
            </a:r>
          </a:p>
        </p:txBody>
      </p:sp>
    </p:spTree>
    <p:extLst>
      <p:ext uri="{BB962C8B-B14F-4D97-AF65-F5344CB8AC3E}">
        <p14:creationId xmlns:p14="http://schemas.microsoft.com/office/powerpoint/2010/main" val="211319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BD64-8D97-4EBE-BB9A-DD48C5E12BFC}"/>
              </a:ext>
            </a:extLst>
          </p:cNvPr>
          <p:cNvSpPr>
            <a:spLocks noGrp="1"/>
          </p:cNvSpPr>
          <p:nvPr>
            <p:ph type="title"/>
          </p:nvPr>
        </p:nvSpPr>
        <p:spPr/>
        <p:txBody>
          <a:bodyPr/>
          <a:lstStyle/>
          <a:p>
            <a:r>
              <a:rPr lang="en-US" dirty="0"/>
              <a:t>Architecture</a:t>
            </a:r>
          </a:p>
        </p:txBody>
      </p:sp>
      <p:graphicFrame>
        <p:nvGraphicFramePr>
          <p:cNvPr id="4" name="Content Placeholder 3">
            <a:extLst>
              <a:ext uri="{FF2B5EF4-FFF2-40B4-BE49-F238E27FC236}">
                <a16:creationId xmlns:a16="http://schemas.microsoft.com/office/drawing/2014/main" id="{3DD14CB8-03E4-430B-B513-F3138A6DE145}"/>
              </a:ext>
            </a:extLst>
          </p:cNvPr>
          <p:cNvGraphicFramePr>
            <a:graphicFrameLocks noGrp="1"/>
          </p:cNvGraphicFramePr>
          <p:nvPr>
            <p:ph idx="1"/>
            <p:extLst>
              <p:ext uri="{D42A27DB-BD31-4B8C-83A1-F6EECF244321}">
                <p14:modId xmlns:p14="http://schemas.microsoft.com/office/powerpoint/2010/main" val="253693804"/>
              </p:ext>
            </p:extLst>
          </p:nvPr>
        </p:nvGraphicFramePr>
        <p:xfrm>
          <a:off x="6901169" y="2222500"/>
          <a:ext cx="3182398" cy="418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B42786A-1517-4CAD-990E-4FD555B8D414}"/>
              </a:ext>
            </a:extLst>
          </p:cNvPr>
          <p:cNvSpPr/>
          <p:nvPr/>
        </p:nvSpPr>
        <p:spPr>
          <a:xfrm>
            <a:off x="4836646" y="3831431"/>
            <a:ext cx="2374085" cy="9704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6" name="Rectangle 5">
            <a:extLst>
              <a:ext uri="{FF2B5EF4-FFF2-40B4-BE49-F238E27FC236}">
                <a16:creationId xmlns:a16="http://schemas.microsoft.com/office/drawing/2014/main" id="{E46D933B-54C8-45CA-ABE5-0BB8A5F17450}"/>
              </a:ext>
            </a:extLst>
          </p:cNvPr>
          <p:cNvSpPr/>
          <p:nvPr/>
        </p:nvSpPr>
        <p:spPr>
          <a:xfrm>
            <a:off x="9533346" y="3629300"/>
            <a:ext cx="1427701" cy="9704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Servlet</a:t>
            </a:r>
          </a:p>
        </p:txBody>
      </p:sp>
      <p:cxnSp>
        <p:nvCxnSpPr>
          <p:cNvPr id="8" name="Straight Arrow Connector 7">
            <a:extLst>
              <a:ext uri="{FF2B5EF4-FFF2-40B4-BE49-F238E27FC236}">
                <a16:creationId xmlns:a16="http://schemas.microsoft.com/office/drawing/2014/main" id="{02682074-BE72-41DB-8C46-843376235DE4}"/>
              </a:ext>
            </a:extLst>
          </p:cNvPr>
          <p:cNvCxnSpPr>
            <a:cxnSpLocks/>
          </p:cNvCxnSpPr>
          <p:nvPr/>
        </p:nvCxnSpPr>
        <p:spPr>
          <a:xfrm>
            <a:off x="8624236" y="4114525"/>
            <a:ext cx="909110" cy="0"/>
          </a:xfrm>
          <a:prstGeom prst="straightConnector1">
            <a:avLst/>
          </a:prstGeom>
          <a:ln w="3810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B8CAA3C7-FB07-4D0D-AB7B-946116C19E18}"/>
              </a:ext>
            </a:extLst>
          </p:cNvPr>
          <p:cNvCxnSpPr>
            <a:cxnSpLocks/>
            <a:stCxn id="5" idx="0"/>
          </p:cNvCxnSpPr>
          <p:nvPr/>
        </p:nvCxnSpPr>
        <p:spPr>
          <a:xfrm flipV="1">
            <a:off x="6023689" y="3080085"/>
            <a:ext cx="2023031" cy="751346"/>
          </a:xfrm>
          <a:prstGeom prst="straightConnector1">
            <a:avLst/>
          </a:prstGeom>
          <a:ln w="3810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94C3C128-7093-425A-A615-FB6BCC5DD788}"/>
              </a:ext>
            </a:extLst>
          </p:cNvPr>
          <p:cNvSpPr txBox="1"/>
          <p:nvPr/>
        </p:nvSpPr>
        <p:spPr>
          <a:xfrm>
            <a:off x="616017" y="2733575"/>
            <a:ext cx="3921046" cy="2554545"/>
          </a:xfrm>
          <a:prstGeom prst="rect">
            <a:avLst/>
          </a:prstGeom>
          <a:noFill/>
        </p:spPr>
        <p:txBody>
          <a:bodyPr wrap="square" rtlCol="0">
            <a:spAutoFit/>
          </a:bodyPr>
          <a:lstStyle/>
          <a:p>
            <a:r>
              <a:rPr lang="en-US" sz="2000" dirty="0"/>
              <a:t>Servlets run on a Web or Application server and act as a middle layer between a requests coming from a Web browser or other HTTP client and databases or applications on the HTTP server.</a:t>
            </a:r>
          </a:p>
        </p:txBody>
      </p:sp>
    </p:spTree>
    <p:extLst>
      <p:ext uri="{BB962C8B-B14F-4D97-AF65-F5344CB8AC3E}">
        <p14:creationId xmlns:p14="http://schemas.microsoft.com/office/powerpoint/2010/main" val="139625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8F68-2AB7-48B1-AB32-B129DDECD902}"/>
              </a:ext>
            </a:extLst>
          </p:cNvPr>
          <p:cNvSpPr>
            <a:spLocks noGrp="1"/>
          </p:cNvSpPr>
          <p:nvPr>
            <p:ph type="title"/>
          </p:nvPr>
        </p:nvSpPr>
        <p:spPr/>
        <p:txBody>
          <a:bodyPr/>
          <a:lstStyle/>
          <a:p>
            <a:r>
              <a:rPr lang="en-US" dirty="0"/>
              <a:t>Servlet Tasks</a:t>
            </a:r>
          </a:p>
        </p:txBody>
      </p:sp>
      <p:sp>
        <p:nvSpPr>
          <p:cNvPr id="3" name="Content Placeholder 2">
            <a:extLst>
              <a:ext uri="{FF2B5EF4-FFF2-40B4-BE49-F238E27FC236}">
                <a16:creationId xmlns:a16="http://schemas.microsoft.com/office/drawing/2014/main" id="{E2AAE6BD-24F4-4B9D-BC6D-FDDD7378EA06}"/>
              </a:ext>
            </a:extLst>
          </p:cNvPr>
          <p:cNvSpPr>
            <a:spLocks noGrp="1"/>
          </p:cNvSpPr>
          <p:nvPr>
            <p:ph idx="1"/>
          </p:nvPr>
        </p:nvSpPr>
        <p:spPr/>
        <p:txBody>
          <a:bodyPr>
            <a:normAutofit/>
          </a:bodyPr>
          <a:lstStyle/>
          <a:p>
            <a:r>
              <a:rPr lang="en-US" dirty="0"/>
              <a:t>Read the explicit data sent by the clients (browsers). This includes an HTML form on a Web page or it could also come from an applet or a custom HTTP client program.</a:t>
            </a:r>
          </a:p>
          <a:p>
            <a:r>
              <a:rPr lang="en-US" dirty="0"/>
              <a:t>Read the implicit HTTP request data sent by the clients (browsers). This includes cookies, media types and compression schemes the browser understands, and so forth.</a:t>
            </a:r>
          </a:p>
          <a:p>
            <a:r>
              <a:rPr lang="en-US" dirty="0"/>
              <a:t>Process the data and generate the results. This process may require talking to a database, invoking a Web service, or computing the response directly.</a:t>
            </a:r>
          </a:p>
          <a:p>
            <a:r>
              <a:rPr lang="en-US" dirty="0"/>
              <a:t>Send the explicit data (i.e., the document) to the clients (browsers). This document can be sent in a variety of formats, including text (HTML or XML), binary (GIF images), Excel, etc.</a:t>
            </a:r>
          </a:p>
          <a:p>
            <a:r>
              <a:rPr lang="en-US" dirty="0"/>
              <a:t>Send the implicit HTTP response to the clients (browsers). This includes telling the browsers or other clients what type of document is being returned (e.g., HTML), setting cookies and caching parameters, and other such tasks.</a:t>
            </a:r>
          </a:p>
        </p:txBody>
      </p:sp>
    </p:spTree>
    <p:extLst>
      <p:ext uri="{BB962C8B-B14F-4D97-AF65-F5344CB8AC3E}">
        <p14:creationId xmlns:p14="http://schemas.microsoft.com/office/powerpoint/2010/main" val="86926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E2AD-EECA-4701-956A-0F5A543E10FD}"/>
              </a:ext>
            </a:extLst>
          </p:cNvPr>
          <p:cNvSpPr>
            <a:spLocks noGrp="1"/>
          </p:cNvSpPr>
          <p:nvPr>
            <p:ph type="title"/>
          </p:nvPr>
        </p:nvSpPr>
        <p:spPr/>
        <p:txBody>
          <a:bodyPr/>
          <a:lstStyle/>
          <a:p>
            <a:r>
              <a:rPr lang="en-US" dirty="0"/>
              <a:t>Setting up your dev environment</a:t>
            </a:r>
          </a:p>
        </p:txBody>
      </p:sp>
      <p:sp>
        <p:nvSpPr>
          <p:cNvPr id="3" name="Content Placeholder 2">
            <a:extLst>
              <a:ext uri="{FF2B5EF4-FFF2-40B4-BE49-F238E27FC236}">
                <a16:creationId xmlns:a16="http://schemas.microsoft.com/office/drawing/2014/main" id="{FD7960D0-2A8B-4D6E-A204-7AD4DADE73D7}"/>
              </a:ext>
            </a:extLst>
          </p:cNvPr>
          <p:cNvSpPr>
            <a:spLocks noGrp="1"/>
          </p:cNvSpPr>
          <p:nvPr>
            <p:ph idx="1"/>
          </p:nvPr>
        </p:nvSpPr>
        <p:spPr>
          <a:xfrm>
            <a:off x="818712" y="2222287"/>
            <a:ext cx="5562837" cy="3636511"/>
          </a:xfrm>
        </p:spPr>
        <p:txBody>
          <a:bodyPr/>
          <a:lstStyle/>
          <a:p>
            <a:r>
              <a:rPr lang="en-US" dirty="0"/>
              <a:t>Install an app server like Apache Tomcat (this is different from the Apache web server)</a:t>
            </a:r>
          </a:p>
        </p:txBody>
      </p:sp>
      <p:pic>
        <p:nvPicPr>
          <p:cNvPr id="4" name="Picture 3">
            <a:extLst>
              <a:ext uri="{FF2B5EF4-FFF2-40B4-BE49-F238E27FC236}">
                <a16:creationId xmlns:a16="http://schemas.microsoft.com/office/drawing/2014/main" id="{B2E170FF-D87C-4974-8413-1CEF4C2300F3}"/>
              </a:ext>
            </a:extLst>
          </p:cNvPr>
          <p:cNvPicPr>
            <a:picLocks noChangeAspect="1"/>
          </p:cNvPicPr>
          <p:nvPr/>
        </p:nvPicPr>
        <p:blipFill>
          <a:blip r:embed="rId2"/>
          <a:stretch>
            <a:fillRect/>
          </a:stretch>
        </p:blipFill>
        <p:spPr>
          <a:xfrm>
            <a:off x="6828924" y="2293921"/>
            <a:ext cx="3924300" cy="3790950"/>
          </a:xfrm>
          <a:prstGeom prst="rect">
            <a:avLst/>
          </a:prstGeom>
        </p:spPr>
      </p:pic>
    </p:spTree>
    <p:extLst>
      <p:ext uri="{BB962C8B-B14F-4D97-AF65-F5344CB8AC3E}">
        <p14:creationId xmlns:p14="http://schemas.microsoft.com/office/powerpoint/2010/main" val="228597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D9E3-67A4-4135-88F9-B84A76D747B8}"/>
              </a:ext>
            </a:extLst>
          </p:cNvPr>
          <p:cNvSpPr>
            <a:spLocks noGrp="1"/>
          </p:cNvSpPr>
          <p:nvPr>
            <p:ph type="title"/>
          </p:nvPr>
        </p:nvSpPr>
        <p:spPr/>
        <p:txBody>
          <a:bodyPr/>
          <a:lstStyle/>
          <a:p>
            <a:r>
              <a:rPr lang="en-US" dirty="0"/>
              <a:t>Setting up your dev environment</a:t>
            </a:r>
          </a:p>
        </p:txBody>
      </p:sp>
      <p:sp>
        <p:nvSpPr>
          <p:cNvPr id="3" name="Content Placeholder 2">
            <a:extLst>
              <a:ext uri="{FF2B5EF4-FFF2-40B4-BE49-F238E27FC236}">
                <a16:creationId xmlns:a16="http://schemas.microsoft.com/office/drawing/2014/main" id="{3CCC1C4D-C626-48C4-8B45-922B20B45729}"/>
              </a:ext>
            </a:extLst>
          </p:cNvPr>
          <p:cNvSpPr>
            <a:spLocks noGrp="1"/>
          </p:cNvSpPr>
          <p:nvPr>
            <p:ph idx="1"/>
          </p:nvPr>
        </p:nvSpPr>
        <p:spPr>
          <a:xfrm>
            <a:off x="818712" y="2222287"/>
            <a:ext cx="4600311" cy="3636511"/>
          </a:xfrm>
        </p:spPr>
        <p:txBody>
          <a:bodyPr/>
          <a:lstStyle/>
          <a:p>
            <a:r>
              <a:rPr lang="en-US" dirty="0"/>
              <a:t>On the Eclipse EE welcome screen, click “Workbench”</a:t>
            </a:r>
          </a:p>
        </p:txBody>
      </p:sp>
      <p:pic>
        <p:nvPicPr>
          <p:cNvPr id="4" name="Picture 3">
            <a:extLst>
              <a:ext uri="{FF2B5EF4-FFF2-40B4-BE49-F238E27FC236}">
                <a16:creationId xmlns:a16="http://schemas.microsoft.com/office/drawing/2014/main" id="{BA4EAAA3-22C5-4E82-BC1C-CDDE393CC7D7}"/>
              </a:ext>
            </a:extLst>
          </p:cNvPr>
          <p:cNvPicPr>
            <a:picLocks noChangeAspect="1"/>
          </p:cNvPicPr>
          <p:nvPr/>
        </p:nvPicPr>
        <p:blipFill>
          <a:blip r:embed="rId2"/>
          <a:stretch>
            <a:fillRect/>
          </a:stretch>
        </p:blipFill>
        <p:spPr>
          <a:xfrm>
            <a:off x="5698156" y="2222287"/>
            <a:ext cx="5761758" cy="4341285"/>
          </a:xfrm>
          <a:prstGeom prst="rect">
            <a:avLst/>
          </a:prstGeom>
        </p:spPr>
      </p:pic>
    </p:spTree>
    <p:extLst>
      <p:ext uri="{BB962C8B-B14F-4D97-AF65-F5344CB8AC3E}">
        <p14:creationId xmlns:p14="http://schemas.microsoft.com/office/powerpoint/2010/main" val="381843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AAB5-1733-412E-A814-3BBF9C17A916}"/>
              </a:ext>
            </a:extLst>
          </p:cNvPr>
          <p:cNvSpPr>
            <a:spLocks noGrp="1"/>
          </p:cNvSpPr>
          <p:nvPr>
            <p:ph type="title"/>
          </p:nvPr>
        </p:nvSpPr>
        <p:spPr/>
        <p:txBody>
          <a:bodyPr/>
          <a:lstStyle/>
          <a:p>
            <a:r>
              <a:rPr lang="en-US" dirty="0"/>
              <a:t>Setting up your dev environment</a:t>
            </a:r>
          </a:p>
        </p:txBody>
      </p:sp>
      <p:sp>
        <p:nvSpPr>
          <p:cNvPr id="3" name="Content Placeholder 2">
            <a:extLst>
              <a:ext uri="{FF2B5EF4-FFF2-40B4-BE49-F238E27FC236}">
                <a16:creationId xmlns:a16="http://schemas.microsoft.com/office/drawing/2014/main" id="{2B35C84C-B785-477D-88D0-E55C11C576B5}"/>
              </a:ext>
            </a:extLst>
          </p:cNvPr>
          <p:cNvSpPr>
            <a:spLocks noGrp="1"/>
          </p:cNvSpPr>
          <p:nvPr>
            <p:ph idx="1"/>
          </p:nvPr>
        </p:nvSpPr>
        <p:spPr>
          <a:xfrm>
            <a:off x="818712" y="2222287"/>
            <a:ext cx="4917945" cy="3636511"/>
          </a:xfrm>
        </p:spPr>
        <p:txBody>
          <a:bodyPr/>
          <a:lstStyle/>
          <a:p>
            <a:r>
              <a:rPr lang="en-US" dirty="0"/>
              <a:t>On the Servers tab, click on the link to create a new server</a:t>
            </a:r>
          </a:p>
        </p:txBody>
      </p:sp>
      <p:pic>
        <p:nvPicPr>
          <p:cNvPr id="5" name="Picture 4">
            <a:extLst>
              <a:ext uri="{FF2B5EF4-FFF2-40B4-BE49-F238E27FC236}">
                <a16:creationId xmlns:a16="http://schemas.microsoft.com/office/drawing/2014/main" id="{82B7351F-ECE5-4CFE-858E-8A6A935C1995}"/>
              </a:ext>
            </a:extLst>
          </p:cNvPr>
          <p:cNvPicPr>
            <a:picLocks noChangeAspect="1"/>
          </p:cNvPicPr>
          <p:nvPr/>
        </p:nvPicPr>
        <p:blipFill>
          <a:blip r:embed="rId2"/>
          <a:stretch>
            <a:fillRect/>
          </a:stretch>
        </p:blipFill>
        <p:spPr>
          <a:xfrm>
            <a:off x="5996538" y="2222701"/>
            <a:ext cx="5385459" cy="4057757"/>
          </a:xfrm>
          <a:prstGeom prst="rect">
            <a:avLst/>
          </a:prstGeom>
        </p:spPr>
      </p:pic>
    </p:spTree>
    <p:extLst>
      <p:ext uri="{BB962C8B-B14F-4D97-AF65-F5344CB8AC3E}">
        <p14:creationId xmlns:p14="http://schemas.microsoft.com/office/powerpoint/2010/main" val="2769494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4992-B4A2-44C6-B3AB-37C92798D51D}"/>
              </a:ext>
            </a:extLst>
          </p:cNvPr>
          <p:cNvSpPr>
            <a:spLocks noGrp="1"/>
          </p:cNvSpPr>
          <p:nvPr>
            <p:ph type="title"/>
          </p:nvPr>
        </p:nvSpPr>
        <p:spPr/>
        <p:txBody>
          <a:bodyPr/>
          <a:lstStyle/>
          <a:p>
            <a:r>
              <a:rPr lang="en-US" dirty="0"/>
              <a:t>Setting up your dev environment</a:t>
            </a:r>
          </a:p>
        </p:txBody>
      </p:sp>
      <p:sp>
        <p:nvSpPr>
          <p:cNvPr id="3" name="Content Placeholder 2">
            <a:extLst>
              <a:ext uri="{FF2B5EF4-FFF2-40B4-BE49-F238E27FC236}">
                <a16:creationId xmlns:a16="http://schemas.microsoft.com/office/drawing/2014/main" id="{30EB5ED9-19FA-4214-A4F3-5063EE5FD142}"/>
              </a:ext>
            </a:extLst>
          </p:cNvPr>
          <p:cNvSpPr>
            <a:spLocks noGrp="1"/>
          </p:cNvSpPr>
          <p:nvPr>
            <p:ph idx="1"/>
          </p:nvPr>
        </p:nvSpPr>
        <p:spPr>
          <a:xfrm>
            <a:off x="818712" y="2222287"/>
            <a:ext cx="4879444" cy="3636511"/>
          </a:xfrm>
        </p:spPr>
        <p:txBody>
          <a:bodyPr/>
          <a:lstStyle/>
          <a:p>
            <a:r>
              <a:rPr lang="en-US" dirty="0"/>
              <a:t>Select the server you’ve previously installed</a:t>
            </a:r>
          </a:p>
        </p:txBody>
      </p:sp>
      <p:pic>
        <p:nvPicPr>
          <p:cNvPr id="4" name="Picture 3">
            <a:extLst>
              <a:ext uri="{FF2B5EF4-FFF2-40B4-BE49-F238E27FC236}">
                <a16:creationId xmlns:a16="http://schemas.microsoft.com/office/drawing/2014/main" id="{AF9934F4-3421-48B4-98FD-2CEF8D6FE5A0}"/>
              </a:ext>
            </a:extLst>
          </p:cNvPr>
          <p:cNvPicPr>
            <a:picLocks noChangeAspect="1"/>
          </p:cNvPicPr>
          <p:nvPr/>
        </p:nvPicPr>
        <p:blipFill>
          <a:blip r:embed="rId2"/>
          <a:stretch>
            <a:fillRect/>
          </a:stretch>
        </p:blipFill>
        <p:spPr>
          <a:xfrm>
            <a:off x="6096000" y="2225402"/>
            <a:ext cx="5285998" cy="3950149"/>
          </a:xfrm>
          <a:prstGeom prst="rect">
            <a:avLst/>
          </a:prstGeom>
        </p:spPr>
      </p:pic>
    </p:spTree>
    <p:extLst>
      <p:ext uri="{BB962C8B-B14F-4D97-AF65-F5344CB8AC3E}">
        <p14:creationId xmlns:p14="http://schemas.microsoft.com/office/powerpoint/2010/main" val="361385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A6BE-7F35-4106-AA7B-2E15EF4E3FC0}"/>
              </a:ext>
            </a:extLst>
          </p:cNvPr>
          <p:cNvSpPr>
            <a:spLocks noGrp="1"/>
          </p:cNvSpPr>
          <p:nvPr>
            <p:ph type="title"/>
          </p:nvPr>
        </p:nvSpPr>
        <p:spPr/>
        <p:txBody>
          <a:bodyPr/>
          <a:lstStyle/>
          <a:p>
            <a:r>
              <a:rPr lang="en-US" dirty="0"/>
              <a:t>Setting up your dev environment</a:t>
            </a:r>
          </a:p>
        </p:txBody>
      </p:sp>
      <p:sp>
        <p:nvSpPr>
          <p:cNvPr id="3" name="Content Placeholder 2">
            <a:extLst>
              <a:ext uri="{FF2B5EF4-FFF2-40B4-BE49-F238E27FC236}">
                <a16:creationId xmlns:a16="http://schemas.microsoft.com/office/drawing/2014/main" id="{B2CBA0D4-06D6-4A3B-BBBD-E7183C2037F7}"/>
              </a:ext>
            </a:extLst>
          </p:cNvPr>
          <p:cNvSpPr>
            <a:spLocks noGrp="1"/>
          </p:cNvSpPr>
          <p:nvPr>
            <p:ph idx="1"/>
          </p:nvPr>
        </p:nvSpPr>
        <p:spPr>
          <a:xfrm>
            <a:off x="818712" y="2222287"/>
            <a:ext cx="3272025" cy="3636511"/>
          </a:xfrm>
        </p:spPr>
        <p:txBody>
          <a:bodyPr/>
          <a:lstStyle/>
          <a:p>
            <a:r>
              <a:rPr lang="en-US" dirty="0"/>
              <a:t>On Eclipse EE, make sure you are on the “Web” perspective</a:t>
            </a:r>
          </a:p>
        </p:txBody>
      </p:sp>
      <p:pic>
        <p:nvPicPr>
          <p:cNvPr id="5" name="Picture 4">
            <a:extLst>
              <a:ext uri="{FF2B5EF4-FFF2-40B4-BE49-F238E27FC236}">
                <a16:creationId xmlns:a16="http://schemas.microsoft.com/office/drawing/2014/main" id="{6D778CB0-60F9-4814-9B8A-7FC812632996}"/>
              </a:ext>
            </a:extLst>
          </p:cNvPr>
          <p:cNvPicPr>
            <a:picLocks noChangeAspect="1"/>
          </p:cNvPicPr>
          <p:nvPr/>
        </p:nvPicPr>
        <p:blipFill>
          <a:blip r:embed="rId2"/>
          <a:stretch>
            <a:fillRect/>
          </a:stretch>
        </p:blipFill>
        <p:spPr>
          <a:xfrm>
            <a:off x="4823811" y="2647849"/>
            <a:ext cx="6086475" cy="3371850"/>
          </a:xfrm>
          <a:prstGeom prst="rect">
            <a:avLst/>
          </a:prstGeom>
        </p:spPr>
      </p:pic>
    </p:spTree>
    <p:extLst>
      <p:ext uri="{BB962C8B-B14F-4D97-AF65-F5344CB8AC3E}">
        <p14:creationId xmlns:p14="http://schemas.microsoft.com/office/powerpoint/2010/main" val="2391701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60</TotalTime>
  <Words>642</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Century Gothic</vt:lpstr>
      <vt:lpstr>Wingdings 2</vt:lpstr>
      <vt:lpstr>Quotable</vt:lpstr>
      <vt:lpstr>Java Servlets 01</vt:lpstr>
      <vt:lpstr>Servlets</vt:lpstr>
      <vt:lpstr>Architecture</vt:lpstr>
      <vt:lpstr>Servlet Tasks</vt:lpstr>
      <vt:lpstr>Setting up your dev environment</vt:lpstr>
      <vt:lpstr>Setting up your dev environment</vt:lpstr>
      <vt:lpstr>Setting up your dev environment</vt:lpstr>
      <vt:lpstr>Setting up your dev environment</vt:lpstr>
      <vt:lpstr>Setting up your dev environment</vt:lpstr>
      <vt:lpstr>Writing our first servlet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Servlets</dc:title>
  <dc:creator>Jorge Cosgayon</dc:creator>
  <cp:lastModifiedBy>Jorge Cosgayon</cp:lastModifiedBy>
  <cp:revision>10</cp:revision>
  <dcterms:created xsi:type="dcterms:W3CDTF">2017-12-03T02:15:34Z</dcterms:created>
  <dcterms:modified xsi:type="dcterms:W3CDTF">2017-12-03T03:16:26Z</dcterms:modified>
</cp:coreProperties>
</file>