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CCEFAC-58CD-401C-B121-CC9B9F83A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n-US" dirty="0"/>
              <a:t>Java Servlets 02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83712F1-6605-4AD0-AFE7-17F13D219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Spring Valley Tech Corp ∙ Java SMP+ Teacher Training ∙ Jorge Cosgayon</a:t>
            </a:r>
          </a:p>
        </p:txBody>
      </p:sp>
    </p:spTree>
    <p:extLst>
      <p:ext uri="{BB962C8B-B14F-4D97-AF65-F5344CB8AC3E}">
        <p14:creationId xmlns:p14="http://schemas.microsoft.com/office/powerpoint/2010/main" val="320823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314130-6DA3-4BFB-BB85-B54855D8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19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75E4D-ADFE-4700-8991-E9A62163D82E}"/>
              </a:ext>
            </a:extLst>
          </p:cNvPr>
          <p:cNvSpPr txBox="1"/>
          <p:nvPr/>
        </p:nvSpPr>
        <p:spPr>
          <a:xfrm>
            <a:off x="5310230" y="1551962"/>
            <a:ext cx="627496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@</a:t>
            </a:r>
            <a:r>
              <a:rPr lang="en-US" b="1" i="1" dirty="0" err="1"/>
              <a:t>WebServlet</a:t>
            </a:r>
            <a:r>
              <a:rPr lang="en-US" b="1" i="1" dirty="0"/>
              <a:t> </a:t>
            </a:r>
            <a:r>
              <a:rPr lang="en-US" dirty="0"/>
              <a:t>annotation maps the </a:t>
            </a:r>
            <a:r>
              <a:rPr lang="en-US" dirty="0" err="1"/>
              <a:t>url</a:t>
            </a:r>
            <a:r>
              <a:rPr lang="en-US" dirty="0"/>
              <a:t> to this servlet</a:t>
            </a:r>
          </a:p>
          <a:p>
            <a:endParaRPr lang="en-US" dirty="0"/>
          </a:p>
          <a:p>
            <a:r>
              <a:rPr lang="en-US" dirty="0"/>
              <a:t>http://localhost:8080/servlets-02/calculator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982B1B-EBB0-4834-84C2-F03502ED82E1}"/>
              </a:ext>
            </a:extLst>
          </p:cNvPr>
          <p:cNvCxnSpPr/>
          <p:nvPr/>
        </p:nvCxnSpPr>
        <p:spPr>
          <a:xfrm flipH="1">
            <a:off x="3607266" y="2004969"/>
            <a:ext cx="1677798" cy="40267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E12848-1703-4D39-A563-C38ADF1526D8}"/>
              </a:ext>
            </a:extLst>
          </p:cNvPr>
          <p:cNvSpPr txBox="1"/>
          <p:nvPr/>
        </p:nvSpPr>
        <p:spPr>
          <a:xfrm>
            <a:off x="5310230" y="3164047"/>
            <a:ext cx="62749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be writing the logic to handle this GET request in the </a:t>
            </a:r>
            <a:r>
              <a:rPr lang="en-US" dirty="0" err="1"/>
              <a:t>doGet</a:t>
            </a:r>
            <a:r>
              <a:rPr lang="en-US" dirty="0"/>
              <a:t>() method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619FB1-489A-4939-8434-0AF6B829FCB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749880" y="3487213"/>
            <a:ext cx="1560350" cy="185657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8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A8ACAD-4C2B-403F-BC85-AC3120AA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19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52DC52-FE69-409C-8CB0-C6209D6B2BF0}"/>
              </a:ext>
            </a:extLst>
          </p:cNvPr>
          <p:cNvSpPr txBox="1"/>
          <p:nvPr/>
        </p:nvSpPr>
        <p:spPr>
          <a:xfrm>
            <a:off x="6912528" y="2828835"/>
            <a:ext cx="40015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call the </a:t>
            </a:r>
            <a:r>
              <a:rPr lang="en-US" dirty="0" err="1"/>
              <a:t>request.getParameter</a:t>
            </a:r>
            <a:r>
              <a:rPr lang="en-US" dirty="0"/>
              <a:t>() method to get the value of a form parameter.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F73A5C-EADD-4965-B1BD-42E3A2D00C4A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6747309" y="2377440"/>
            <a:ext cx="2165994" cy="45139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0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B946FF-0842-473C-9F61-F8275712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19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925D66-5036-4DD7-A158-940B26FE31B9}"/>
              </a:ext>
            </a:extLst>
          </p:cNvPr>
          <p:cNvSpPr txBox="1"/>
          <p:nvPr/>
        </p:nvSpPr>
        <p:spPr>
          <a:xfrm>
            <a:off x="1060369" y="829186"/>
            <a:ext cx="40015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use the </a:t>
            </a:r>
            <a:r>
              <a:rPr lang="en-US" dirty="0" err="1"/>
              <a:t>request.setAttribute</a:t>
            </a:r>
            <a:r>
              <a:rPr lang="en-US" dirty="0"/>
              <a:t>() method to store values that we want to “dispatch” to another handler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B57AE4-E2E2-4BE4-9EC5-F4AD5603902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877954" y="2029515"/>
            <a:ext cx="183190" cy="218635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FE7F90-0749-496D-A040-7F60225E52DE}"/>
              </a:ext>
            </a:extLst>
          </p:cNvPr>
          <p:cNvSpPr txBox="1"/>
          <p:nvPr/>
        </p:nvSpPr>
        <p:spPr>
          <a:xfrm>
            <a:off x="5640390" y="2136617"/>
            <a:ext cx="400154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create a </a:t>
            </a:r>
            <a:r>
              <a:rPr lang="en-US" dirty="0" err="1"/>
              <a:t>RequestDispatcher</a:t>
            </a:r>
            <a:r>
              <a:rPr lang="en-US" dirty="0"/>
              <a:t> object which will render our “view”, and associate it with a JSP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5B6BEE-3510-43A4-9F05-8560581DDED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717406" y="3336946"/>
            <a:ext cx="1923759" cy="106179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F1E6C1-4DF0-4BF9-8E61-7E960B69A1F6}"/>
              </a:ext>
            </a:extLst>
          </p:cNvPr>
          <p:cNvSpPr txBox="1"/>
          <p:nvPr/>
        </p:nvSpPr>
        <p:spPr>
          <a:xfrm>
            <a:off x="6256407" y="4873398"/>
            <a:ext cx="400154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forward our request and response data to the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FF5402-30F3-4DC0-84DB-14160FEC650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24979" y="4873400"/>
            <a:ext cx="2531428" cy="32316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904B4-A9E1-4B36-9BB6-17AC655D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19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F7DDD7-F1E7-4545-B684-B36158A0181E}"/>
              </a:ext>
            </a:extLst>
          </p:cNvPr>
          <p:cNvSpPr txBox="1"/>
          <p:nvPr/>
        </p:nvSpPr>
        <p:spPr>
          <a:xfrm>
            <a:off x="5335663" y="4240855"/>
            <a:ext cx="414416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get and display the attribute “result” in the request object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A263D2-2326-4005-AB40-A70E7CCDD47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993459" y="2656573"/>
            <a:ext cx="2342204" cy="190744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0B78-E5E0-4249-AEF6-CE48B822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Suggestion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6323A-3F7B-4E6A-B156-3B3126407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 the code to use POST data instead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D7FE1-3E11-45CF-8300-CD46F36046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5088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doPost</a:t>
            </a:r>
            <a:r>
              <a:rPr lang="en-US" dirty="0"/>
              <a:t>() instead of </a:t>
            </a:r>
            <a:r>
              <a:rPr lang="en-US" dirty="0" err="1"/>
              <a:t>doGet</a:t>
            </a:r>
            <a:r>
              <a:rPr lang="en-US" dirty="0"/>
              <a:t>() to handle form submission</a:t>
            </a:r>
          </a:p>
          <a:p>
            <a:r>
              <a:rPr lang="en-US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Learner demonstrates understanding of GET and POST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Learner demonstrates ability to adapt to new requirements</a:t>
            </a:r>
          </a:p>
          <a:p>
            <a:r>
              <a:rPr lang="en-US" dirty="0"/>
              <a:t>KPI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Learner refactored servlet to use </a:t>
            </a:r>
            <a:r>
              <a:rPr lang="en-US" dirty="0" err="1"/>
              <a:t>doPost</a:t>
            </a:r>
            <a:r>
              <a:rPr lang="en-US" dirty="0"/>
              <a:t>() instead of </a:t>
            </a:r>
            <a:r>
              <a:rPr lang="en-US" dirty="0" err="1"/>
              <a:t>doGet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326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92F8-6ED1-498D-9F2C-3835D42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EA99-E44B-4E5C-A2B0-4FE28959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 is sent via the URL as key value pairs</a:t>
            </a:r>
          </a:p>
          <a:p>
            <a:pPr lvl="1"/>
            <a:r>
              <a:rPr lang="en-US" dirty="0"/>
              <a:t>&lt;server&gt;</a:t>
            </a:r>
            <a:r>
              <a:rPr lang="en-US" b="1" dirty="0"/>
              <a:t>?key=</a:t>
            </a:r>
            <a:r>
              <a:rPr lang="en-US" b="1" dirty="0" err="1"/>
              <a:t>value&amp;key</a:t>
            </a:r>
            <a:r>
              <a:rPr lang="en-US" b="1" dirty="0"/>
              <a:t>=value</a:t>
            </a:r>
            <a:r>
              <a:rPr lang="en-US" dirty="0"/>
              <a:t>…</a:t>
            </a:r>
          </a:p>
          <a:p>
            <a:r>
              <a:rPr lang="en-US" dirty="0"/>
              <a:t>Servlets handles form data parsing automatically using the following methods depending on the situation −</a:t>
            </a:r>
          </a:p>
          <a:p>
            <a:pPr lvl="1"/>
            <a:r>
              <a:rPr lang="en-US" b="1" dirty="0" err="1"/>
              <a:t>getParameter</a:t>
            </a:r>
            <a:r>
              <a:rPr lang="en-US" b="1" dirty="0"/>
              <a:t>()</a:t>
            </a:r>
            <a:r>
              <a:rPr lang="en-US" dirty="0"/>
              <a:t> − You call </a:t>
            </a:r>
            <a:r>
              <a:rPr lang="en-US" dirty="0" err="1"/>
              <a:t>request.getParameter</a:t>
            </a:r>
            <a:r>
              <a:rPr lang="en-US" dirty="0"/>
              <a:t>() method to get the value of a form parameter.</a:t>
            </a:r>
          </a:p>
          <a:p>
            <a:pPr lvl="1"/>
            <a:r>
              <a:rPr lang="en-US" b="1" dirty="0" err="1"/>
              <a:t>getParameterValues</a:t>
            </a:r>
            <a:r>
              <a:rPr lang="en-US" b="1" dirty="0"/>
              <a:t>()</a:t>
            </a:r>
            <a:r>
              <a:rPr lang="en-US" dirty="0"/>
              <a:t> − Call this method if the parameter appears more than once and returns multiple values, for example checkbox.</a:t>
            </a:r>
          </a:p>
          <a:p>
            <a:pPr lvl="1"/>
            <a:r>
              <a:rPr lang="en-US" b="1" dirty="0" err="1"/>
              <a:t>getParameterNames</a:t>
            </a:r>
            <a:r>
              <a:rPr lang="en-US" b="1" dirty="0"/>
              <a:t>()</a:t>
            </a:r>
            <a:r>
              <a:rPr lang="en-US" dirty="0"/>
              <a:t> − Call this method if you want a complete list of all parameters in the current request.</a:t>
            </a:r>
          </a:p>
        </p:txBody>
      </p:sp>
    </p:spTree>
    <p:extLst>
      <p:ext uri="{BB962C8B-B14F-4D97-AF65-F5344CB8AC3E}">
        <p14:creationId xmlns:p14="http://schemas.microsoft.com/office/powerpoint/2010/main" val="9388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367CC7-7F66-4CBE-8B94-421A9B4E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194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7F5AF-A0E2-4C0D-B8F5-4840D2E9B4D6}"/>
              </a:ext>
            </a:extLst>
          </p:cNvPr>
          <p:cNvSpPr txBox="1"/>
          <p:nvPr/>
        </p:nvSpPr>
        <p:spPr>
          <a:xfrm>
            <a:off x="7318467" y="1459155"/>
            <a:ext cx="414416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use a </a:t>
            </a:r>
            <a:r>
              <a:rPr lang="en-US" dirty="0" err="1"/>
              <a:t>PrintWriter</a:t>
            </a:r>
            <a:r>
              <a:rPr lang="en-US" dirty="0"/>
              <a:t> object to enable us to write our response directly to the 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8CC075-40B7-4838-8A91-925D1A142CD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705727" y="1920820"/>
            <a:ext cx="3612740" cy="150818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3E1D14-F96D-41EF-88D2-6B922FD7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19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8790D8-A3BA-4E05-888B-DC0AB25F23F8}"/>
              </a:ext>
            </a:extLst>
          </p:cNvPr>
          <p:cNvSpPr txBox="1"/>
          <p:nvPr/>
        </p:nvSpPr>
        <p:spPr>
          <a:xfrm>
            <a:off x="7097086" y="1593908"/>
            <a:ext cx="414416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URL parameter “name” is assigned the value “</a:t>
            </a:r>
            <a:r>
              <a:rPr lang="en-US" dirty="0" err="1"/>
              <a:t>pedro</a:t>
            </a:r>
            <a:r>
              <a:rPr lang="en-US" dirty="0"/>
              <a:t>” and is displayed on the page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F6C20B-BCCF-4E05-B04A-C7DC87945F17}"/>
              </a:ext>
            </a:extLst>
          </p:cNvPr>
          <p:cNvCxnSpPr>
            <a:cxnSpLocks/>
          </p:cNvCxnSpPr>
          <p:nvPr/>
        </p:nvCxnSpPr>
        <p:spPr>
          <a:xfrm flipH="1" flipV="1">
            <a:off x="4543124" y="1357162"/>
            <a:ext cx="2528796" cy="68975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70E012-80B6-4EBE-BD68-048C2311C15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223436" y="1665174"/>
            <a:ext cx="4873650" cy="39039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5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B717-3B3B-4AEC-8E1F-C2807481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simple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0301-F269-4C7B-9350-3957E3F9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parameters:</a:t>
            </a:r>
          </a:p>
          <a:p>
            <a:pPr lvl="1"/>
            <a:r>
              <a:rPr lang="en-US" dirty="0"/>
              <a:t>Allow two numeric values as input</a:t>
            </a:r>
          </a:p>
          <a:p>
            <a:pPr lvl="1"/>
            <a:r>
              <a:rPr lang="en-US" dirty="0"/>
              <a:t>Perform a simple arithmetic operation on the values (+, -, /, *)</a:t>
            </a:r>
          </a:p>
          <a:p>
            <a:pPr lvl="1"/>
            <a:r>
              <a:rPr lang="en-US" dirty="0"/>
              <a:t>Display the result</a:t>
            </a:r>
          </a:p>
          <a:p>
            <a:r>
              <a:rPr lang="en-US" dirty="0"/>
              <a:t>Project reference:</a:t>
            </a:r>
          </a:p>
          <a:p>
            <a:pPr lvl="1"/>
            <a:r>
              <a:rPr lang="en-US" dirty="0"/>
              <a:t>servlets-02</a:t>
            </a:r>
          </a:p>
          <a:p>
            <a:r>
              <a:rPr lang="en-US" dirty="0"/>
              <a:t>Activity type:</a:t>
            </a:r>
          </a:p>
          <a:p>
            <a:pPr lvl="1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1859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B636-3D0A-4EAE-8B44-3FA62CAC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BB2E-25C4-482A-9939-909D9717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servlet that will handle the business logic of performing a simple arithmetic operation on two numbers</a:t>
            </a:r>
          </a:p>
          <a:p>
            <a:r>
              <a:rPr lang="en-US" dirty="0"/>
              <a:t>Create a JSP file to handle input</a:t>
            </a:r>
          </a:p>
          <a:p>
            <a:r>
              <a:rPr lang="en-US" dirty="0"/>
              <a:t>Create a JSP to display output</a:t>
            </a:r>
          </a:p>
          <a:p>
            <a:r>
              <a:rPr lang="en-US" dirty="0"/>
              <a:t>Invoke the servlet to dispatch the proper files to the server</a:t>
            </a:r>
          </a:p>
        </p:txBody>
      </p:sp>
    </p:spTree>
    <p:extLst>
      <p:ext uri="{BB962C8B-B14F-4D97-AF65-F5344CB8AC3E}">
        <p14:creationId xmlns:p14="http://schemas.microsoft.com/office/powerpoint/2010/main" val="415936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1834-6F79-4346-9ABA-7C2FF905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97D8-F9C1-4F0E-9023-490F73A4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Learner knows how to create and call JSP files from a servlet</a:t>
            </a:r>
          </a:p>
          <a:p>
            <a:r>
              <a:rPr lang="en-US" dirty="0"/>
              <a:t>Learner understands how to capture data sent to the servlet from a JSP file</a:t>
            </a:r>
          </a:p>
          <a:p>
            <a:r>
              <a:rPr lang="en-US" dirty="0"/>
              <a:t>Learner understands how to send data from the servlet back to a JSP file</a:t>
            </a:r>
          </a:p>
        </p:txBody>
      </p:sp>
    </p:spTree>
    <p:extLst>
      <p:ext uri="{BB962C8B-B14F-4D97-AF65-F5344CB8AC3E}">
        <p14:creationId xmlns:p14="http://schemas.microsoft.com/office/powerpoint/2010/main" val="20712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264A6-3D1B-4008-9878-0637F142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01" y="494154"/>
            <a:ext cx="4867275" cy="5229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E8E93-9673-4E49-9EB1-D582CED2ABE7}"/>
              </a:ext>
            </a:extLst>
          </p:cNvPr>
          <p:cNvSpPr txBox="1">
            <a:spLocks/>
          </p:cNvSpPr>
          <p:nvPr/>
        </p:nvSpPr>
        <p:spPr>
          <a:xfrm>
            <a:off x="642543" y="494154"/>
            <a:ext cx="5867314" cy="56130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Right-click the </a:t>
            </a:r>
            <a:r>
              <a:rPr lang="en-US" dirty="0" err="1"/>
              <a:t>WebContent</a:t>
            </a:r>
            <a:r>
              <a:rPr lang="en-US" dirty="0"/>
              <a:t> folder, and select new JSP file</a:t>
            </a:r>
          </a:p>
          <a:p>
            <a:r>
              <a:rPr lang="en-US" dirty="0"/>
              <a:t>Let’s call it </a:t>
            </a:r>
            <a:r>
              <a:rPr lang="en-US" dirty="0" err="1"/>
              <a:t>calculatorForm.jsp</a:t>
            </a:r>
            <a:endParaRPr lang="en-US" dirty="0"/>
          </a:p>
          <a:p>
            <a:pPr lvl="1"/>
            <a:r>
              <a:rPr lang="en-US" dirty="0"/>
              <a:t>This will contain the HTML form</a:t>
            </a:r>
          </a:p>
          <a:p>
            <a:r>
              <a:rPr lang="en-US" dirty="0"/>
              <a:t>Let’s also create another file, </a:t>
            </a:r>
            <a:r>
              <a:rPr lang="en-US" dirty="0" err="1"/>
              <a:t>calculatorResult.jsp</a:t>
            </a:r>
            <a:endParaRPr lang="en-US" dirty="0"/>
          </a:p>
          <a:p>
            <a:pPr lvl="1"/>
            <a:r>
              <a:rPr lang="en-US" dirty="0"/>
              <a:t>This will contain the result of the operation</a:t>
            </a:r>
          </a:p>
          <a:p>
            <a:r>
              <a:rPr lang="en-US" dirty="0"/>
              <a:t>For now, don’t bother with a JSP template</a:t>
            </a:r>
          </a:p>
        </p:txBody>
      </p:sp>
    </p:spTree>
    <p:extLst>
      <p:ext uri="{BB962C8B-B14F-4D97-AF65-F5344CB8AC3E}">
        <p14:creationId xmlns:p14="http://schemas.microsoft.com/office/powerpoint/2010/main" val="205224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C004B3-3F0B-4B6E-AB5F-4FDF7385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19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1EA326-3DCE-4784-85AC-F8FA5A3DA390}"/>
              </a:ext>
            </a:extLst>
          </p:cNvPr>
          <p:cNvSpPr txBox="1"/>
          <p:nvPr/>
        </p:nvSpPr>
        <p:spPr>
          <a:xfrm>
            <a:off x="7097086" y="1593908"/>
            <a:ext cx="414416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Path to the process that will handle this request; we’ll be creating a servlet for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3405AE-0694-4266-9BCF-A6794F4D8076}"/>
              </a:ext>
            </a:extLst>
          </p:cNvPr>
          <p:cNvCxnSpPr>
            <a:cxnSpLocks/>
          </p:cNvCxnSpPr>
          <p:nvPr/>
        </p:nvCxnSpPr>
        <p:spPr>
          <a:xfrm flipH="1">
            <a:off x="4417996" y="2046914"/>
            <a:ext cx="2653923" cy="38827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7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206</TotalTime>
  <Words>444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Java Servlets 02</vt:lpstr>
      <vt:lpstr>GET data</vt:lpstr>
      <vt:lpstr>PowerPoint Presentation</vt:lpstr>
      <vt:lpstr>PowerPoint Presentation</vt:lpstr>
      <vt:lpstr>Let’s make a simple calculator</vt:lpstr>
      <vt:lpstr>Objectives</vt:lpstr>
      <vt:lpstr>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Servlets 02</dc:title>
  <dc:creator>Jorge Cosgayon</dc:creator>
  <cp:lastModifiedBy>Jorge Cosgayon</cp:lastModifiedBy>
  <cp:revision>15</cp:revision>
  <dcterms:created xsi:type="dcterms:W3CDTF">2017-12-03T03:15:50Z</dcterms:created>
  <dcterms:modified xsi:type="dcterms:W3CDTF">2017-12-03T06:43:32Z</dcterms:modified>
</cp:coreProperties>
</file>