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3" r:id="rId10"/>
    <p:sldId id="265" r:id="rId11"/>
    <p:sldId id="267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7F6993-68A1-41B2-956A-C3E3B64B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/>
          <a:p>
            <a:r>
              <a:rPr lang="en-US" dirty="0"/>
              <a:t>Java Servlets 03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0E90934-BEF8-44A3-B305-A37103E93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rmAutofit/>
          </a:bodyPr>
          <a:lstStyle/>
          <a:p>
            <a:r>
              <a:rPr lang="en-US" dirty="0"/>
              <a:t>Spring Valley Tech Corp ∙ Java SMP+ Teacher Training ∙ Jorge Cosgayon</a:t>
            </a:r>
          </a:p>
        </p:txBody>
      </p:sp>
    </p:spTree>
    <p:extLst>
      <p:ext uri="{BB962C8B-B14F-4D97-AF65-F5344CB8AC3E}">
        <p14:creationId xmlns:p14="http://schemas.microsoft.com/office/powerpoint/2010/main" val="101601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8A9280-2374-4CDC-B8E0-E84D2E8E4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55" y="0"/>
            <a:ext cx="910194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DC2DF-C162-4B41-8D36-7DCE89B31DE1}"/>
              </a:ext>
            </a:extLst>
          </p:cNvPr>
          <p:cNvSpPr txBox="1">
            <a:spLocks/>
          </p:cNvSpPr>
          <p:nvPr/>
        </p:nvSpPr>
        <p:spPr>
          <a:xfrm>
            <a:off x="533486" y="561266"/>
            <a:ext cx="2192936" cy="58059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Capture the form data and set the initial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Calculate discounts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the prices of the checked items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Apply discounts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Send to view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FA3149-F032-49F0-9C27-626C6B17B855}"/>
              </a:ext>
            </a:extLst>
          </p:cNvPr>
          <p:cNvCxnSpPr>
            <a:cxnSpLocks/>
          </p:cNvCxnSpPr>
          <p:nvPr/>
        </p:nvCxnSpPr>
        <p:spPr>
          <a:xfrm>
            <a:off x="2829827" y="1135781"/>
            <a:ext cx="1203158" cy="21175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0283FA-C9BD-48E4-8ABA-602202958BB3}"/>
              </a:ext>
            </a:extLst>
          </p:cNvPr>
          <p:cNvCxnSpPr>
            <a:cxnSpLocks/>
          </p:cNvCxnSpPr>
          <p:nvPr/>
        </p:nvCxnSpPr>
        <p:spPr>
          <a:xfrm>
            <a:off x="2002055" y="2213811"/>
            <a:ext cx="2030930" cy="19090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DC9AF1-D6A6-489C-9EAA-2F9BE2EA2A35}"/>
              </a:ext>
            </a:extLst>
          </p:cNvPr>
          <p:cNvCxnSpPr>
            <a:cxnSpLocks/>
          </p:cNvCxnSpPr>
          <p:nvPr/>
        </p:nvCxnSpPr>
        <p:spPr>
          <a:xfrm>
            <a:off x="2281187" y="3542097"/>
            <a:ext cx="1857676" cy="152079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E05749-09F9-4FC9-96C6-B8DFAA2CB807}"/>
              </a:ext>
            </a:extLst>
          </p:cNvPr>
          <p:cNvCxnSpPr>
            <a:cxnSpLocks/>
          </p:cNvCxnSpPr>
          <p:nvPr/>
        </p:nvCxnSpPr>
        <p:spPr>
          <a:xfrm>
            <a:off x="2512194" y="4591251"/>
            <a:ext cx="1626669" cy="818147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A5BDD4-18C6-42FD-97F7-5D4349AD4B43}"/>
              </a:ext>
            </a:extLst>
          </p:cNvPr>
          <p:cNvCxnSpPr>
            <a:cxnSpLocks/>
          </p:cNvCxnSpPr>
          <p:nvPr/>
        </p:nvCxnSpPr>
        <p:spPr>
          <a:xfrm>
            <a:off x="2281187" y="5409398"/>
            <a:ext cx="1857676" cy="31282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60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03DE-2C51-4C9A-8613-9FD2CDAA02B4}"/>
              </a:ext>
            </a:extLst>
          </p:cNvPr>
          <p:cNvSpPr txBox="1">
            <a:spLocks/>
          </p:cNvSpPr>
          <p:nvPr/>
        </p:nvSpPr>
        <p:spPr>
          <a:xfrm>
            <a:off x="533486" y="561266"/>
            <a:ext cx="2192936" cy="58059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A note on input field arrays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Notice how all the checkboxes have the same name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These can be accessed by the servlet as a String array via the method </a:t>
            </a:r>
            <a:r>
              <a:rPr lang="en-US" sz="1400" dirty="0" err="1"/>
              <a:t>getParameterValues</a:t>
            </a:r>
            <a:r>
              <a:rPr lang="en-US" sz="1400" dirty="0"/>
              <a:t>() instead of </a:t>
            </a:r>
            <a:r>
              <a:rPr lang="en-US" sz="1400" dirty="0" err="1"/>
              <a:t>getParameter</a:t>
            </a:r>
            <a:r>
              <a:rPr lang="en-US" sz="1400" dirty="0"/>
              <a:t>(), and can be unpacked/ iterated over like any other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57E4C-DC61-43A9-AE58-FBCA597C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55" y="0"/>
            <a:ext cx="9101945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9EECAF-1402-4768-84B8-CE878D7E168C}"/>
              </a:ext>
            </a:extLst>
          </p:cNvPr>
          <p:cNvCxnSpPr>
            <a:cxnSpLocks/>
          </p:cNvCxnSpPr>
          <p:nvPr/>
        </p:nvCxnSpPr>
        <p:spPr>
          <a:xfrm flipV="1">
            <a:off x="2608446" y="1597794"/>
            <a:ext cx="3311091" cy="22138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3F5423-5A18-4A12-892D-5151EB2634AD}"/>
              </a:ext>
            </a:extLst>
          </p:cNvPr>
          <p:cNvCxnSpPr>
            <a:cxnSpLocks/>
          </p:cNvCxnSpPr>
          <p:nvPr/>
        </p:nvCxnSpPr>
        <p:spPr>
          <a:xfrm>
            <a:off x="2608445" y="1819176"/>
            <a:ext cx="3311092" cy="18287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94AAE5-4911-441D-9DAA-2BE1FBBE0965}"/>
              </a:ext>
            </a:extLst>
          </p:cNvPr>
          <p:cNvCxnSpPr>
            <a:cxnSpLocks/>
          </p:cNvCxnSpPr>
          <p:nvPr/>
        </p:nvCxnSpPr>
        <p:spPr>
          <a:xfrm>
            <a:off x="2608444" y="1819175"/>
            <a:ext cx="3311093" cy="57751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F91CE6-EFE7-4F21-941C-569C840325F6}"/>
              </a:ext>
            </a:extLst>
          </p:cNvPr>
          <p:cNvCxnSpPr>
            <a:cxnSpLocks/>
          </p:cNvCxnSpPr>
          <p:nvPr/>
        </p:nvCxnSpPr>
        <p:spPr>
          <a:xfrm>
            <a:off x="2608444" y="1819175"/>
            <a:ext cx="3311093" cy="96252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9C2794-34AD-4B9B-B9C2-1DF8FABA93B4}"/>
              </a:ext>
            </a:extLst>
          </p:cNvPr>
          <p:cNvCxnSpPr>
            <a:cxnSpLocks/>
          </p:cNvCxnSpPr>
          <p:nvPr/>
        </p:nvCxnSpPr>
        <p:spPr>
          <a:xfrm>
            <a:off x="2608444" y="1819174"/>
            <a:ext cx="3311093" cy="139566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412C6B-08F5-41F2-BAF0-9E7F67E0CF42}"/>
              </a:ext>
            </a:extLst>
          </p:cNvPr>
          <p:cNvCxnSpPr>
            <a:cxnSpLocks/>
          </p:cNvCxnSpPr>
          <p:nvPr/>
        </p:nvCxnSpPr>
        <p:spPr>
          <a:xfrm>
            <a:off x="2608444" y="3347252"/>
            <a:ext cx="3487556" cy="1734887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2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17E789-3833-43E6-8666-CCC94016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55" y="0"/>
            <a:ext cx="910194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12D6-0A3F-4DB8-8BE4-7A4476DBC60A}"/>
              </a:ext>
            </a:extLst>
          </p:cNvPr>
          <p:cNvSpPr txBox="1">
            <a:spLocks/>
          </p:cNvSpPr>
          <p:nvPr/>
        </p:nvSpPr>
        <p:spPr>
          <a:xfrm>
            <a:off x="533486" y="561266"/>
            <a:ext cx="2192936" cy="58059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iterate over the addons array and look the values up in the </a:t>
            </a:r>
            <a:r>
              <a:rPr lang="en-US" dirty="0" err="1"/>
              <a:t>priceList</a:t>
            </a:r>
            <a:r>
              <a:rPr lang="en-US" dirty="0"/>
              <a:t> </a:t>
            </a:r>
            <a:r>
              <a:rPr lang="en-US" dirty="0" err="1"/>
              <a:t>HashMap</a:t>
            </a:r>
            <a:r>
              <a:rPr lang="en-US" dirty="0"/>
              <a:t> from the Price static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the checked addons are included in the addons array, and the values are added to the price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BE5D66-2AAA-4F8D-858C-5FF85A572E9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20199" y="1874587"/>
            <a:ext cx="3065650" cy="213914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62CB2EC-4087-4A4C-A594-39039260C448}"/>
              </a:ext>
            </a:extLst>
          </p:cNvPr>
          <p:cNvSpPr/>
          <p:nvPr/>
        </p:nvSpPr>
        <p:spPr>
          <a:xfrm>
            <a:off x="3850105" y="4013735"/>
            <a:ext cx="4071487" cy="693019"/>
          </a:xfrm>
          <a:prstGeom prst="rect">
            <a:avLst/>
          </a:prstGeom>
          <a:noFill/>
          <a:ln w="508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2019D-B143-4AD9-AC20-0A0DD82D7D9A}"/>
              </a:ext>
            </a:extLst>
          </p:cNvPr>
          <p:cNvCxnSpPr>
            <a:cxnSpLocks/>
          </p:cNvCxnSpPr>
          <p:nvPr/>
        </p:nvCxnSpPr>
        <p:spPr>
          <a:xfrm>
            <a:off x="1636295" y="5149516"/>
            <a:ext cx="0" cy="28875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2373DF-4641-4475-BCE1-AD892AFDA9FE}"/>
              </a:ext>
            </a:extLst>
          </p:cNvPr>
          <p:cNvCxnSpPr>
            <a:cxnSpLocks/>
          </p:cNvCxnSpPr>
          <p:nvPr/>
        </p:nvCxnSpPr>
        <p:spPr>
          <a:xfrm>
            <a:off x="1636295" y="5438274"/>
            <a:ext cx="4459705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C6A7CE-E285-412F-8D06-6AB46430EA78}"/>
              </a:ext>
            </a:extLst>
          </p:cNvPr>
          <p:cNvCxnSpPr>
            <a:cxnSpLocks/>
          </p:cNvCxnSpPr>
          <p:nvPr/>
        </p:nvCxnSpPr>
        <p:spPr>
          <a:xfrm flipV="1">
            <a:off x="6096000" y="4591251"/>
            <a:ext cx="0" cy="847023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39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EB3EA-0B97-48DA-8189-BCEBAA155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55" y="0"/>
            <a:ext cx="9101945" cy="6858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8CE795-0B7C-44AD-9953-8C453466A72D}"/>
              </a:ext>
            </a:extLst>
          </p:cNvPr>
          <p:cNvSpPr txBox="1">
            <a:spLocks/>
          </p:cNvSpPr>
          <p:nvPr/>
        </p:nvSpPr>
        <p:spPr>
          <a:xfrm>
            <a:off x="533486" y="561266"/>
            <a:ext cx="2192936" cy="58059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Load the values from the servlet</a:t>
            </a:r>
          </a:p>
          <a:p>
            <a:pPr marL="0" indent="0">
              <a:buNone/>
            </a:pPr>
            <a:r>
              <a:rPr lang="en-US" dirty="0"/>
              <a:t>(note the &lt;% %&gt; signifying Java code to be run on the JSP)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Display the values</a:t>
            </a:r>
          </a:p>
          <a:p>
            <a:pPr marL="0" indent="0">
              <a:buNone/>
            </a:pPr>
            <a:r>
              <a:rPr lang="en-US" dirty="0"/>
              <a:t>&lt;%=attribute%&gt;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57ABAE-988B-4151-B5B7-EEEAEB96A96F}"/>
              </a:ext>
            </a:extLst>
          </p:cNvPr>
          <p:cNvCxnSpPr>
            <a:cxnSpLocks/>
          </p:cNvCxnSpPr>
          <p:nvPr/>
        </p:nvCxnSpPr>
        <p:spPr>
          <a:xfrm>
            <a:off x="2488476" y="912795"/>
            <a:ext cx="1352004" cy="453992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33D191-D04E-472E-BEC3-E17F6BF56A2E}"/>
              </a:ext>
            </a:extLst>
          </p:cNvPr>
          <p:cNvCxnSpPr>
            <a:cxnSpLocks/>
          </p:cNvCxnSpPr>
          <p:nvPr/>
        </p:nvCxnSpPr>
        <p:spPr>
          <a:xfrm flipV="1">
            <a:off x="2488476" y="2627697"/>
            <a:ext cx="1611886" cy="62570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85A4E1-FFAA-4903-83C2-D595BE6846BB}"/>
              </a:ext>
            </a:extLst>
          </p:cNvPr>
          <p:cNvCxnSpPr>
            <a:cxnSpLocks/>
          </p:cNvCxnSpPr>
          <p:nvPr/>
        </p:nvCxnSpPr>
        <p:spPr>
          <a:xfrm>
            <a:off x="2488476" y="3253403"/>
            <a:ext cx="2131650" cy="27906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03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F037-EC2A-4878-811F-5C04AA42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Suggestion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AB856-CEE9-47A5-8A14-B65A581DB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Expand output to include calculation for VAT (12%) and an option for 12 deferred payments on 6% compound interest monthly; final price should include total price and a monthly breakdown of payments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80ADC-5AAC-4EF1-947D-E4C0E03D43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53482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VAT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compound interest (either through iteration or the formula </a:t>
            </a:r>
            <a:r>
              <a:rPr lang="pt-BR" dirty="0"/>
              <a:t>[P (1 + </a:t>
            </a:r>
            <a:r>
              <a:rPr lang="pt-BR" i="1" dirty="0"/>
              <a:t>i</a:t>
            </a:r>
            <a:r>
              <a:rPr lang="pt-BR" dirty="0"/>
              <a:t>)</a:t>
            </a:r>
            <a:r>
              <a:rPr lang="pt-BR" baseline="30000" dirty="0"/>
              <a:t>n</a:t>
            </a:r>
            <a:r>
              <a:rPr lang="pt-BR" dirty="0"/>
              <a:t>] – P, where P is the principal, i is the interest rate, and n is the number of compounding periods</a:t>
            </a:r>
          </a:p>
          <a:p>
            <a:r>
              <a:rPr lang="pt-BR" dirty="0"/>
              <a:t>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Learner demonstrates problem-solving skills and ability to expand on </a:t>
            </a:r>
            <a:r>
              <a:rPr lang="pt-BR"/>
              <a:t>previous knowledge</a:t>
            </a:r>
            <a:endParaRPr lang="pt-BR" dirty="0"/>
          </a:p>
          <a:p>
            <a:r>
              <a:rPr lang="pt-BR" dirty="0"/>
              <a:t>KPI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 case: Assuming all addons and a 20% discount plus 12% VAT, total price should be 3,427.2, </a:t>
            </a:r>
            <a:r>
              <a:rPr lang="en-US" dirty="0"/>
              <a:t>5,861.675 if deferred with 586.1675 monthly payments for 12 months</a:t>
            </a:r>
          </a:p>
        </p:txBody>
      </p:sp>
    </p:spTree>
    <p:extLst>
      <p:ext uri="{BB962C8B-B14F-4D97-AF65-F5344CB8AC3E}">
        <p14:creationId xmlns:p14="http://schemas.microsoft.com/office/powerpoint/2010/main" val="424758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2091-DD1C-4715-AAFC-93FA5A67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order form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BC8466-13DB-4F73-9134-8A381044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35" y="2222500"/>
            <a:ext cx="5075325" cy="3636963"/>
          </a:xfrm>
        </p:spPr>
        <p:txBody>
          <a:bodyPr/>
          <a:lstStyle/>
          <a:p>
            <a:r>
              <a:rPr lang="en-US" dirty="0"/>
              <a:t>Project parameters:</a:t>
            </a:r>
          </a:p>
          <a:p>
            <a:pPr lvl="1"/>
            <a:r>
              <a:rPr lang="en-US" dirty="0"/>
              <a:t>An order form with multiple form elements</a:t>
            </a:r>
          </a:p>
          <a:p>
            <a:pPr lvl="1"/>
            <a:r>
              <a:rPr lang="en-US" dirty="0"/>
              <a:t>Separate files for better organization</a:t>
            </a:r>
          </a:p>
          <a:p>
            <a:pPr lvl="1"/>
            <a:r>
              <a:rPr lang="en-US" dirty="0"/>
              <a:t>Incorporate Bootstrap 4.0b</a:t>
            </a:r>
          </a:p>
          <a:p>
            <a:r>
              <a:rPr lang="en-US" dirty="0"/>
              <a:t>Project reference:</a:t>
            </a:r>
          </a:p>
          <a:p>
            <a:pPr lvl="1"/>
            <a:r>
              <a:rPr lang="en-US" dirty="0"/>
              <a:t>servlets-03</a:t>
            </a:r>
          </a:p>
          <a:p>
            <a:r>
              <a:rPr lang="en-US" dirty="0"/>
              <a:t>Activity type:</a:t>
            </a:r>
          </a:p>
          <a:p>
            <a:pPr lvl="1"/>
            <a:r>
              <a:rPr lang="en-US" dirty="0"/>
              <a:t>Demonstration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D42837-2C38-48FD-B293-168999BE3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22500"/>
            <a:ext cx="5644335" cy="425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4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1A91-3A65-46CA-8702-8CAAF4C0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E1EC-0826-4AFD-97B5-00933AFC1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servlet that will handle GET and POST requests and execute the business logic of calculating the total price, less discounts</a:t>
            </a:r>
          </a:p>
          <a:p>
            <a:r>
              <a:rPr lang="en-US" dirty="0"/>
              <a:t>Create and access a static class that will contain the price list</a:t>
            </a:r>
          </a:p>
          <a:p>
            <a:r>
              <a:rPr lang="en-US" dirty="0"/>
              <a:t>Incorporate basic styling using Bootstrap 4.0b</a:t>
            </a:r>
          </a:p>
        </p:txBody>
      </p:sp>
    </p:spTree>
    <p:extLst>
      <p:ext uri="{BB962C8B-B14F-4D97-AF65-F5344CB8AC3E}">
        <p14:creationId xmlns:p14="http://schemas.microsoft.com/office/powerpoint/2010/main" val="37823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09D8-6E59-4C65-9ACE-C65CCC5B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C02A-D708-499C-9E5C-D468D7E5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Learner knows how to separate JSP files into chunks that can be stored separately</a:t>
            </a:r>
          </a:p>
          <a:p>
            <a:r>
              <a:rPr lang="en-US" dirty="0"/>
              <a:t>Learner knows how to import custom Java classes</a:t>
            </a:r>
          </a:p>
          <a:p>
            <a:r>
              <a:rPr lang="en-US" dirty="0"/>
              <a:t>Learner knows how to include static CSS and JS files</a:t>
            </a:r>
          </a:p>
          <a:p>
            <a:r>
              <a:rPr lang="en-US" dirty="0"/>
              <a:t>Learner understands how POST data is handled by the servlet</a:t>
            </a:r>
          </a:p>
        </p:txBody>
      </p:sp>
    </p:spTree>
    <p:extLst>
      <p:ext uri="{BB962C8B-B14F-4D97-AF65-F5344CB8AC3E}">
        <p14:creationId xmlns:p14="http://schemas.microsoft.com/office/powerpoint/2010/main" val="57033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CAF2-2BC1-4B82-9465-607DF1E6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4218-22CD-47E0-972C-819FA6390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030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 price starts at 200</a:t>
            </a:r>
          </a:p>
          <a:p>
            <a:r>
              <a:rPr lang="en-US" dirty="0"/>
              <a:t>Women get a 20% discount, while men must pay an additional 10%</a:t>
            </a:r>
          </a:p>
          <a:p>
            <a:r>
              <a:rPr lang="en-US" dirty="0"/>
              <a:t>Customers aged 12 and below, and 56 and up get an additional 20% discount</a:t>
            </a:r>
          </a:p>
          <a:p>
            <a:r>
              <a:rPr lang="en-US" dirty="0"/>
              <a:t>Customers aged 13-17 get an additional 10% discount</a:t>
            </a:r>
          </a:p>
          <a:p>
            <a:r>
              <a:rPr lang="en-US" dirty="0"/>
              <a:t>Customers 18-25 get an additional 5% discount</a:t>
            </a:r>
          </a:p>
          <a:p>
            <a:r>
              <a:rPr lang="en-US" dirty="0"/>
              <a:t>Addon prices:</a:t>
            </a:r>
          </a:p>
          <a:p>
            <a:pPr lvl="1"/>
            <a:r>
              <a:rPr lang="en-US" dirty="0"/>
              <a:t>Addon 1 – 250</a:t>
            </a:r>
          </a:p>
          <a:p>
            <a:pPr lvl="1"/>
            <a:r>
              <a:rPr lang="en-US" dirty="0"/>
              <a:t>Addon 2 – 150</a:t>
            </a:r>
          </a:p>
          <a:p>
            <a:pPr lvl="1"/>
            <a:r>
              <a:rPr lang="en-US" dirty="0"/>
              <a:t>Addon 3 – 2,250</a:t>
            </a:r>
          </a:p>
          <a:p>
            <a:pPr lvl="1"/>
            <a:r>
              <a:rPr lang="en-US" dirty="0"/>
              <a:t>Addon 4 – 750</a:t>
            </a:r>
          </a:p>
          <a:p>
            <a:pPr lvl="1"/>
            <a:r>
              <a:rPr lang="en-US" dirty="0"/>
              <a:t>Addon 5 – 225</a:t>
            </a:r>
          </a:p>
        </p:txBody>
      </p:sp>
    </p:spTree>
    <p:extLst>
      <p:ext uri="{BB962C8B-B14F-4D97-AF65-F5344CB8AC3E}">
        <p14:creationId xmlns:p14="http://schemas.microsoft.com/office/powerpoint/2010/main" val="28414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BD3FBF-12C6-4B96-964B-D66A1E2A7E09}"/>
              </a:ext>
            </a:extLst>
          </p:cNvPr>
          <p:cNvSpPr txBox="1">
            <a:spLocks/>
          </p:cNvSpPr>
          <p:nvPr/>
        </p:nvSpPr>
        <p:spPr>
          <a:xfrm>
            <a:off x="533486" y="561266"/>
            <a:ext cx="2192936" cy="58059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the Java classes Order and Price</a:t>
            </a:r>
          </a:p>
          <a:p>
            <a:r>
              <a:rPr lang="en-US" dirty="0"/>
              <a:t>Create common HTML components (header and footer) in the “common” directory</a:t>
            </a:r>
          </a:p>
          <a:p>
            <a:r>
              <a:rPr lang="en-US" dirty="0"/>
              <a:t>Create the </a:t>
            </a:r>
            <a:r>
              <a:rPr lang="en-US" dirty="0" err="1"/>
              <a:t>orderForm</a:t>
            </a:r>
            <a:r>
              <a:rPr lang="en-US" dirty="0"/>
              <a:t> and </a:t>
            </a:r>
            <a:r>
              <a:rPr lang="en-US" dirty="0" err="1"/>
              <a:t>orderDetails</a:t>
            </a:r>
            <a:r>
              <a:rPr lang="en-US" dirty="0"/>
              <a:t> JSP files to display input and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016713-3264-49D5-ADA4-90F7A8CA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55" y="0"/>
            <a:ext cx="9101945" cy="685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DAFC8E-47B5-4A88-8742-BCE6A41E37D5}"/>
              </a:ext>
            </a:extLst>
          </p:cNvPr>
          <p:cNvCxnSpPr/>
          <p:nvPr/>
        </p:nvCxnSpPr>
        <p:spPr>
          <a:xfrm>
            <a:off x="2592198" y="1216404"/>
            <a:ext cx="1375795" cy="1895912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3B8B39-F4E8-4CAC-A2EF-A7FAA381E187}"/>
              </a:ext>
            </a:extLst>
          </p:cNvPr>
          <p:cNvCxnSpPr>
            <a:cxnSpLocks/>
          </p:cNvCxnSpPr>
          <p:nvPr/>
        </p:nvCxnSpPr>
        <p:spPr>
          <a:xfrm>
            <a:off x="2592198" y="1216404"/>
            <a:ext cx="1375795" cy="221259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1A3F75-C392-4171-B03D-852A6460A11E}"/>
              </a:ext>
            </a:extLst>
          </p:cNvPr>
          <p:cNvCxnSpPr>
            <a:cxnSpLocks/>
          </p:cNvCxnSpPr>
          <p:nvPr/>
        </p:nvCxnSpPr>
        <p:spPr>
          <a:xfrm>
            <a:off x="2592198" y="2954956"/>
            <a:ext cx="1094278" cy="126090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5112E1-8EFA-4AB5-B7DE-6B09E616114B}"/>
              </a:ext>
            </a:extLst>
          </p:cNvPr>
          <p:cNvCxnSpPr>
            <a:cxnSpLocks/>
          </p:cNvCxnSpPr>
          <p:nvPr/>
        </p:nvCxnSpPr>
        <p:spPr>
          <a:xfrm>
            <a:off x="2554042" y="4850868"/>
            <a:ext cx="1132434" cy="31668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80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42E26F-E470-48BE-AC72-9F22EAFBD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55" y="0"/>
            <a:ext cx="9101945" cy="6858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6B0121-15E4-4EC9-AA71-92BA893874A3}"/>
              </a:ext>
            </a:extLst>
          </p:cNvPr>
          <p:cNvSpPr txBox="1">
            <a:spLocks/>
          </p:cNvSpPr>
          <p:nvPr/>
        </p:nvSpPr>
        <p:spPr>
          <a:xfrm>
            <a:off x="533486" y="561266"/>
            <a:ext cx="2192936" cy="58059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Split the common components of an HTML page: </a:t>
            </a:r>
          </a:p>
          <a:p>
            <a:r>
              <a:rPr lang="en-US" dirty="0" err="1"/>
              <a:t>header.jsp</a:t>
            </a:r>
            <a:r>
              <a:rPr lang="en-US" dirty="0"/>
              <a:t> will contain the opening html </a:t>
            </a:r>
            <a:r>
              <a:rPr lang="en-US" dirty="0" err="1"/>
              <a:t>tag,the</a:t>
            </a:r>
            <a:r>
              <a:rPr lang="en-US" dirty="0"/>
              <a:t> head + CSS, and the </a:t>
            </a:r>
            <a:r>
              <a:rPr lang="en-US" dirty="0" err="1"/>
              <a:t>opeing</a:t>
            </a:r>
            <a:r>
              <a:rPr lang="en-US" dirty="0"/>
              <a:t> body tag</a:t>
            </a:r>
          </a:p>
          <a:p>
            <a:r>
              <a:rPr lang="en-US" dirty="0" err="1"/>
              <a:t>footer.jsp</a:t>
            </a:r>
            <a:r>
              <a:rPr lang="en-US" dirty="0"/>
              <a:t> will contain links to the JS libraries and the closing tags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297810-AF74-433B-9257-49637FE076D4}"/>
              </a:ext>
            </a:extLst>
          </p:cNvPr>
          <p:cNvCxnSpPr>
            <a:cxnSpLocks/>
          </p:cNvCxnSpPr>
          <p:nvPr/>
        </p:nvCxnSpPr>
        <p:spPr>
          <a:xfrm>
            <a:off x="2726422" y="2050181"/>
            <a:ext cx="1008180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048148-2194-4149-829B-DA4F839F99C7}"/>
              </a:ext>
            </a:extLst>
          </p:cNvPr>
          <p:cNvCxnSpPr>
            <a:cxnSpLocks/>
          </p:cNvCxnSpPr>
          <p:nvPr/>
        </p:nvCxnSpPr>
        <p:spPr>
          <a:xfrm>
            <a:off x="2726422" y="4291263"/>
            <a:ext cx="1008180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72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56C718-9649-4E7D-BD90-B90E286C1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55" y="0"/>
            <a:ext cx="9101945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B3C18F-A930-4354-9E80-1C92D71F3638}"/>
              </a:ext>
            </a:extLst>
          </p:cNvPr>
          <p:cNvSpPr txBox="1">
            <a:spLocks/>
          </p:cNvSpPr>
          <p:nvPr/>
        </p:nvSpPr>
        <p:spPr>
          <a:xfrm>
            <a:off x="533486" y="561266"/>
            <a:ext cx="2192936" cy="58059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These files will be called from </a:t>
            </a:r>
            <a:r>
              <a:rPr lang="en-US" dirty="0" err="1"/>
              <a:t>orderForm.jsp</a:t>
            </a:r>
            <a:r>
              <a:rPr lang="en-US" dirty="0"/>
              <a:t> and </a:t>
            </a:r>
            <a:r>
              <a:rPr lang="en-US" dirty="0" err="1"/>
              <a:t>orderDetails.jsp</a:t>
            </a:r>
            <a:r>
              <a:rPr lang="en-US" dirty="0"/>
              <a:t> via the @ include directive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the form to capture the data; order will be the URL mapping for the Order servlet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8717C0-9F12-4872-87ED-000AA5080398}"/>
              </a:ext>
            </a:extLst>
          </p:cNvPr>
          <p:cNvCxnSpPr>
            <a:cxnSpLocks/>
          </p:cNvCxnSpPr>
          <p:nvPr/>
        </p:nvCxnSpPr>
        <p:spPr>
          <a:xfrm>
            <a:off x="2928553" y="1116531"/>
            <a:ext cx="642420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8EFBB7-64E3-410E-8B7A-2B3BCA90EC65}"/>
              </a:ext>
            </a:extLst>
          </p:cNvPr>
          <p:cNvCxnSpPr>
            <a:cxnSpLocks/>
          </p:cNvCxnSpPr>
          <p:nvPr/>
        </p:nvCxnSpPr>
        <p:spPr>
          <a:xfrm>
            <a:off x="2928553" y="1116531"/>
            <a:ext cx="748298" cy="261807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C7AFD3-EDB2-4D64-B8AF-FE63F217B5A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26422" y="1511167"/>
            <a:ext cx="1441317" cy="195308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97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85FC75-1257-468A-AA62-830AE6B48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55" y="0"/>
            <a:ext cx="910194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279AC-31D5-424E-BD76-7E40981C04BC}"/>
              </a:ext>
            </a:extLst>
          </p:cNvPr>
          <p:cNvSpPr txBox="1">
            <a:spLocks/>
          </p:cNvSpPr>
          <p:nvPr/>
        </p:nvSpPr>
        <p:spPr>
          <a:xfrm>
            <a:off x="533486" y="561266"/>
            <a:ext cx="2192936" cy="580597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Note the URL mapping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 the </a:t>
            </a:r>
            <a:r>
              <a:rPr lang="en-US" dirty="0" err="1"/>
              <a:t>doGet</a:t>
            </a:r>
            <a:r>
              <a:rPr lang="en-US" dirty="0"/>
              <a:t>() method to dispatch the </a:t>
            </a:r>
            <a:r>
              <a:rPr lang="en-US" dirty="0" err="1"/>
              <a:t>orderForm.jsp</a:t>
            </a:r>
            <a:r>
              <a:rPr lang="en-US" dirty="0"/>
              <a:t> file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4788DE-51AA-42EB-96FB-2A182702FC3E}"/>
              </a:ext>
            </a:extLst>
          </p:cNvPr>
          <p:cNvCxnSpPr>
            <a:cxnSpLocks/>
          </p:cNvCxnSpPr>
          <p:nvPr/>
        </p:nvCxnSpPr>
        <p:spPr>
          <a:xfrm>
            <a:off x="2271562" y="924025"/>
            <a:ext cx="2079057" cy="1395663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4E5E3F-3ADB-4CF2-A199-9836B369F44A}"/>
              </a:ext>
            </a:extLst>
          </p:cNvPr>
          <p:cNvCxnSpPr>
            <a:cxnSpLocks/>
          </p:cNvCxnSpPr>
          <p:nvPr/>
        </p:nvCxnSpPr>
        <p:spPr>
          <a:xfrm>
            <a:off x="2462463" y="2319688"/>
            <a:ext cx="2658177" cy="301270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801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425</TotalTime>
  <Words>527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2</vt:lpstr>
      <vt:lpstr>Quotable</vt:lpstr>
      <vt:lpstr>Java Servlets 03</vt:lpstr>
      <vt:lpstr>An order form</vt:lpstr>
      <vt:lpstr>Objectives</vt:lpstr>
      <vt:lpstr>Outcomes</vt:lpstr>
      <vt:lpstr>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Suggestion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Servlets 03</dc:title>
  <dc:creator>Jorge Cosgayon</dc:creator>
  <cp:lastModifiedBy>Jorge Cosgayon</cp:lastModifiedBy>
  <cp:revision>24</cp:revision>
  <dcterms:created xsi:type="dcterms:W3CDTF">2017-12-03T05:21:41Z</dcterms:created>
  <dcterms:modified xsi:type="dcterms:W3CDTF">2017-12-03T12:28:26Z</dcterms:modified>
</cp:coreProperties>
</file>