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72" r:id="rId12"/>
    <p:sldId id="271" r:id="rId13"/>
    <p:sldId id="265" r:id="rId14"/>
    <p:sldId id="273" r:id="rId15"/>
    <p:sldId id="274" r:id="rId16"/>
    <p:sldId id="275" r:id="rId17"/>
    <p:sldId id="277" r:id="rId18"/>
    <p:sldId id="268" r:id="rId19"/>
    <p:sldId id="269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90153" autoAdjust="0"/>
  </p:normalViewPr>
  <p:slideViewPr>
    <p:cSldViewPr>
      <p:cViewPr varScale="1">
        <p:scale>
          <a:sx n="67" d="100"/>
          <a:sy n="67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effectLst/>
          </c:spPr>
          <c:explosion val="3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9.4205141338310101E-3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accent1"/>
                      </a:solidFill>
                      <a:latin typeface="Lato" panose="020F0502020204030203" pitchFamily="34" charset="0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1140677761485563"/>
                      <c:h val="0.20101851991822675"/>
                    </c:manualLayout>
                  </c15:layout>
                </c:ext>
              </c:extLst>
            </c:dLbl>
            <c:dLbl>
              <c:idx val="1"/>
              <c:tx>
                <c:rich>
                  <a:bodyPr rot="0" spcFirstLastPara="1" vertOverflow="overflow" horzOverflow="overflow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spc="0" baseline="0">
                        <a:solidFill>
                          <a:schemeClr val="accent1"/>
                        </a:solidFill>
                        <a:latin typeface="Lato" panose="020F0502020204030203" pitchFamily="34" charset="0"/>
                        <a:ea typeface="+mn-ea"/>
                        <a:cs typeface="+mn-cs"/>
                      </a:defRPr>
                    </a:pPr>
                    <a:fld id="{083EEBC7-08EE-4C1F-8BCB-2B74EC975E68}" type="CATEGORYNAME">
                      <a:rPr lang="en-US" sz="1600" b="0" i="1"/>
                      <a:pPr>
                        <a:defRPr sz="1600" b="0" spc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</a:defRPr>
                      </a:pPr>
                      <a:t>[CATEGORY NAME]</a:t>
                    </a:fld>
                    <a:endParaRPr lang="en-US" sz="1600" b="0" i="1" baseline="0" dirty="0"/>
                  </a:p>
                  <a:p>
                    <a:pPr>
                      <a:defRPr sz="1600" b="0" spc="0">
                        <a:solidFill>
                          <a:schemeClr val="accent1"/>
                        </a:solidFill>
                        <a:latin typeface="Lato" panose="020F0502020204030203" pitchFamily="34" charset="0"/>
                      </a:defRPr>
                    </a:pPr>
                    <a:fld id="{3D07DE0A-397F-4489-89AC-88DDE7C86A4C}" type="VALUE">
                      <a:rPr lang="en-US" sz="1600" b="0"/>
                      <a:pPr>
                        <a:defRPr sz="1600" b="0" spc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</a:defRPr>
                      </a:pPr>
                      <a:t>[VALUE]</a:t>
                    </a:fld>
                    <a:endParaRPr lang="pt-P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accent1"/>
                      </a:solidFill>
                      <a:latin typeface="Lato" panose="020F0502020204030203" pitchFamily="34" charset="0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6061852351243497"/>
                      <c:h val="0.22812214058135841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accent3"/>
                      </a:solidFill>
                      <a:latin typeface="Lato" panose="020F0502020204030203" pitchFamily="34" charset="0"/>
                      <a:ea typeface="+mn-ea"/>
                      <a:cs typeface="+mn-cs"/>
                    </a:defRPr>
                  </a:pPr>
                  <a:endParaRPr lang="pt-PT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spc="0" baseline="0">
                    <a:solidFill>
                      <a:schemeClr val="accent6"/>
                    </a:solidFill>
                    <a:latin typeface="Lato" panose="020F0502020204030203" pitchFamily="34" charset="0"/>
                    <a:ea typeface="+mn-ea"/>
                    <a:cs typeface="+mn-cs"/>
                  </a:defRPr>
                </a:pPr>
                <a:endParaRPr lang="pt-PT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Sheet1!$A$1:$A$3</c:f>
              <c:strCache>
                <c:ptCount val="3"/>
                <c:pt idx="0">
                  <c:v>Sem telemóvel</c:v>
                </c:pt>
                <c:pt idx="1">
                  <c:v>Smartphone</c:v>
                </c:pt>
                <c:pt idx="2">
                  <c:v>Outro telemóvel</c:v>
                </c:pt>
              </c:strCache>
            </c:strRef>
          </c:cat>
          <c:val>
            <c:numRef>
              <c:f>Sheet1!$B$1:$B$3</c:f>
              <c:numCache>
                <c:formatCode>0%</c:formatCode>
                <c:ptCount val="3"/>
                <c:pt idx="0">
                  <c:v>0.09</c:v>
                </c:pt>
                <c:pt idx="1">
                  <c:v>0.56000000000000005</c:v>
                </c:pt>
                <c:pt idx="2">
                  <c:v>0.35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13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8F78F-7A3D-4CA6-AE16-BBB37198603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</dgm:pt>
    <dgm:pt modelId="{6E4138E4-217E-458B-BEBC-EAAA1F43EBA5}">
      <dgm:prSet phldrT="[Text]"/>
      <dgm:spPr>
        <a:noFill/>
        <a:ln>
          <a:solidFill>
            <a:srgbClr val="8C2D19"/>
          </a:solidFill>
        </a:ln>
      </dgm:spPr>
      <dgm:t>
        <a:bodyPr/>
        <a:lstStyle/>
        <a:p>
          <a:r>
            <a:rPr lang="pt-PT" dirty="0" smtClean="0">
              <a:solidFill>
                <a:srgbClr val="8C2D19"/>
              </a:solidFill>
            </a:rPr>
            <a:t>Testes Iterativos</a:t>
          </a:r>
          <a:endParaRPr lang="pt-PT" dirty="0">
            <a:solidFill>
              <a:srgbClr val="8C2D19"/>
            </a:solidFill>
          </a:endParaRPr>
        </a:p>
      </dgm:t>
    </dgm:pt>
    <dgm:pt modelId="{43680225-1D8D-4335-9EB4-4416F4DE7F21}" type="parTrans" cxnId="{62A2AC0C-C758-44FA-BCCB-681D79D28E4C}">
      <dgm:prSet/>
      <dgm:spPr/>
      <dgm:t>
        <a:bodyPr/>
        <a:lstStyle/>
        <a:p>
          <a:endParaRPr lang="pt-PT"/>
        </a:p>
      </dgm:t>
    </dgm:pt>
    <dgm:pt modelId="{FD059DB3-FD88-4A60-9F8F-1060A71C69E4}" type="sibTrans" cxnId="{62A2AC0C-C758-44FA-BCCB-681D79D28E4C}">
      <dgm:prSet/>
      <dgm:spPr/>
      <dgm:t>
        <a:bodyPr/>
        <a:lstStyle/>
        <a:p>
          <a:endParaRPr lang="pt-PT"/>
        </a:p>
      </dgm:t>
    </dgm:pt>
    <dgm:pt modelId="{6881379C-A0B8-416E-AD4C-650AB95B288B}">
      <dgm:prSet phldrT="[Text]"/>
      <dgm:spPr>
        <a:noFill/>
        <a:ln>
          <a:solidFill>
            <a:srgbClr val="8C2D19"/>
          </a:solidFill>
        </a:ln>
      </dgm:spPr>
      <dgm:t>
        <a:bodyPr/>
        <a:lstStyle/>
        <a:p>
          <a:r>
            <a:rPr lang="pt-PT" dirty="0" smtClean="0">
              <a:solidFill>
                <a:srgbClr val="8C2D19"/>
              </a:solidFill>
            </a:rPr>
            <a:t>Testes à </a:t>
          </a:r>
          <a:r>
            <a:rPr lang="pt-PT" i="1" dirty="0" smtClean="0">
              <a:solidFill>
                <a:srgbClr val="8C2D19"/>
              </a:solidFill>
            </a:rPr>
            <a:t>Framework</a:t>
          </a:r>
          <a:endParaRPr lang="pt-PT" i="1" dirty="0">
            <a:solidFill>
              <a:srgbClr val="8C2D19"/>
            </a:solidFill>
          </a:endParaRPr>
        </a:p>
      </dgm:t>
    </dgm:pt>
    <dgm:pt modelId="{B9D911E9-FCBB-4C5F-A90D-FC0597A28189}" type="parTrans" cxnId="{54D218A7-477D-4D81-AED9-ECB0F92B8E7C}">
      <dgm:prSet/>
      <dgm:spPr/>
      <dgm:t>
        <a:bodyPr/>
        <a:lstStyle/>
        <a:p>
          <a:endParaRPr lang="pt-PT"/>
        </a:p>
      </dgm:t>
    </dgm:pt>
    <dgm:pt modelId="{5EB1998F-63F5-44DA-8483-BEEE53888A3F}" type="sibTrans" cxnId="{54D218A7-477D-4D81-AED9-ECB0F92B8E7C}">
      <dgm:prSet/>
      <dgm:spPr/>
      <dgm:t>
        <a:bodyPr/>
        <a:lstStyle/>
        <a:p>
          <a:endParaRPr lang="pt-PT"/>
        </a:p>
      </dgm:t>
    </dgm:pt>
    <dgm:pt modelId="{C6A3C438-3836-4DFB-954A-D2D70204F1B3}">
      <dgm:prSet phldrT="[Text]"/>
      <dgm:spPr>
        <a:noFill/>
        <a:ln>
          <a:solidFill>
            <a:srgbClr val="8C2D19"/>
          </a:solidFill>
        </a:ln>
      </dgm:spPr>
      <dgm:t>
        <a:bodyPr/>
        <a:lstStyle/>
        <a:p>
          <a:r>
            <a:rPr lang="pt-PT" dirty="0" smtClean="0">
              <a:solidFill>
                <a:srgbClr val="8C2D19"/>
              </a:solidFill>
            </a:rPr>
            <a:t>Testes Públicos</a:t>
          </a:r>
          <a:endParaRPr lang="pt-PT" dirty="0">
            <a:solidFill>
              <a:srgbClr val="8C2D19"/>
            </a:solidFill>
          </a:endParaRPr>
        </a:p>
      </dgm:t>
    </dgm:pt>
    <dgm:pt modelId="{FF07547C-7F16-4CCD-9A9F-51C9355BEAB1}" type="parTrans" cxnId="{8053B143-3BFE-40F2-84E3-32D3100CB2F6}">
      <dgm:prSet/>
      <dgm:spPr/>
      <dgm:t>
        <a:bodyPr/>
        <a:lstStyle/>
        <a:p>
          <a:endParaRPr lang="pt-PT"/>
        </a:p>
      </dgm:t>
    </dgm:pt>
    <dgm:pt modelId="{5D44CC14-1A0A-4D31-B7C7-DF60CF68308A}" type="sibTrans" cxnId="{8053B143-3BFE-40F2-84E3-32D3100CB2F6}">
      <dgm:prSet/>
      <dgm:spPr/>
      <dgm:t>
        <a:bodyPr/>
        <a:lstStyle/>
        <a:p>
          <a:endParaRPr lang="pt-PT"/>
        </a:p>
      </dgm:t>
    </dgm:pt>
    <dgm:pt modelId="{1D08D102-C70D-4F67-9000-B3C1B3B3D3CC}" type="pres">
      <dgm:prSet presAssocID="{8A28F78F-7A3D-4CA6-AE16-BBB3719860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419BA1-EF92-4D39-9423-9D0FC2F55993}" type="pres">
      <dgm:prSet presAssocID="{6E4138E4-217E-458B-BEBC-EAAA1F43EBA5}" presName="vertOne" presStyleCnt="0"/>
      <dgm:spPr/>
    </dgm:pt>
    <dgm:pt modelId="{04653A77-0981-45A0-B05D-8EE8BCB16674}" type="pres">
      <dgm:prSet presAssocID="{6E4138E4-217E-458B-BEBC-EAAA1F43EBA5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55A1BE79-E9EF-4424-AA72-9713788B9C7B}" type="pres">
      <dgm:prSet presAssocID="{6E4138E4-217E-458B-BEBC-EAAA1F43EBA5}" presName="horzOne" presStyleCnt="0"/>
      <dgm:spPr/>
    </dgm:pt>
    <dgm:pt modelId="{001D7847-E74F-428E-92F0-21B14DD5235C}" type="pres">
      <dgm:prSet presAssocID="{FD059DB3-FD88-4A60-9F8F-1060A71C69E4}" presName="sibSpaceOne" presStyleCnt="0"/>
      <dgm:spPr/>
    </dgm:pt>
    <dgm:pt modelId="{230EAFB4-805A-4FE0-A2DA-AA6C021BDB7B}" type="pres">
      <dgm:prSet presAssocID="{6881379C-A0B8-416E-AD4C-650AB95B288B}" presName="vertOne" presStyleCnt="0"/>
      <dgm:spPr/>
    </dgm:pt>
    <dgm:pt modelId="{46921B3E-4EEC-419F-B9CC-D9069B74EACB}" type="pres">
      <dgm:prSet presAssocID="{6881379C-A0B8-416E-AD4C-650AB95B288B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0468D9D2-3F6A-4405-9EE1-5634254E2819}" type="pres">
      <dgm:prSet presAssocID="{6881379C-A0B8-416E-AD4C-650AB95B288B}" presName="horzOne" presStyleCnt="0"/>
      <dgm:spPr/>
    </dgm:pt>
    <dgm:pt modelId="{D1EA31C8-BE1D-4777-8DAD-B5AEF1B1EA16}" type="pres">
      <dgm:prSet presAssocID="{5EB1998F-63F5-44DA-8483-BEEE53888A3F}" presName="sibSpaceOne" presStyleCnt="0"/>
      <dgm:spPr/>
    </dgm:pt>
    <dgm:pt modelId="{A7D48E45-9BB8-4423-B738-96607D4FDFD1}" type="pres">
      <dgm:prSet presAssocID="{C6A3C438-3836-4DFB-954A-D2D70204F1B3}" presName="vertOne" presStyleCnt="0"/>
      <dgm:spPr/>
    </dgm:pt>
    <dgm:pt modelId="{EC69DD3A-AC1F-48A4-B38E-77E6D2AF3CE0}" type="pres">
      <dgm:prSet presAssocID="{C6A3C438-3836-4DFB-954A-D2D70204F1B3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C33EF181-7279-468D-A1C2-16C4F9AE7CF6}" type="pres">
      <dgm:prSet presAssocID="{C6A3C438-3836-4DFB-954A-D2D70204F1B3}" presName="horzOne" presStyleCnt="0"/>
      <dgm:spPr/>
    </dgm:pt>
  </dgm:ptLst>
  <dgm:cxnLst>
    <dgm:cxn modelId="{62A2AC0C-C758-44FA-BCCB-681D79D28E4C}" srcId="{8A28F78F-7A3D-4CA6-AE16-BBB37198603E}" destId="{6E4138E4-217E-458B-BEBC-EAAA1F43EBA5}" srcOrd="0" destOrd="0" parTransId="{43680225-1D8D-4335-9EB4-4416F4DE7F21}" sibTransId="{FD059DB3-FD88-4A60-9F8F-1060A71C69E4}"/>
    <dgm:cxn modelId="{CBAE9DB8-1BD0-4BF2-8FAD-0F2EBEC80742}" type="presOf" srcId="{C6A3C438-3836-4DFB-954A-D2D70204F1B3}" destId="{EC69DD3A-AC1F-48A4-B38E-77E6D2AF3CE0}" srcOrd="0" destOrd="0" presId="urn:microsoft.com/office/officeart/2005/8/layout/hierarchy4"/>
    <dgm:cxn modelId="{58C6D360-B5F6-44CC-A219-50B06C7B1AB0}" type="presOf" srcId="{6E4138E4-217E-458B-BEBC-EAAA1F43EBA5}" destId="{04653A77-0981-45A0-B05D-8EE8BCB16674}" srcOrd="0" destOrd="0" presId="urn:microsoft.com/office/officeart/2005/8/layout/hierarchy4"/>
    <dgm:cxn modelId="{54D218A7-477D-4D81-AED9-ECB0F92B8E7C}" srcId="{8A28F78F-7A3D-4CA6-AE16-BBB37198603E}" destId="{6881379C-A0B8-416E-AD4C-650AB95B288B}" srcOrd="1" destOrd="0" parTransId="{B9D911E9-FCBB-4C5F-A90D-FC0597A28189}" sibTransId="{5EB1998F-63F5-44DA-8483-BEEE53888A3F}"/>
    <dgm:cxn modelId="{8053B143-3BFE-40F2-84E3-32D3100CB2F6}" srcId="{8A28F78F-7A3D-4CA6-AE16-BBB37198603E}" destId="{C6A3C438-3836-4DFB-954A-D2D70204F1B3}" srcOrd="2" destOrd="0" parTransId="{FF07547C-7F16-4CCD-9A9F-51C9355BEAB1}" sibTransId="{5D44CC14-1A0A-4D31-B7C7-DF60CF68308A}"/>
    <dgm:cxn modelId="{F2486285-2543-4C82-9216-7390F43A93B5}" type="presOf" srcId="{6881379C-A0B8-416E-AD4C-650AB95B288B}" destId="{46921B3E-4EEC-419F-B9CC-D9069B74EACB}" srcOrd="0" destOrd="0" presId="urn:microsoft.com/office/officeart/2005/8/layout/hierarchy4"/>
    <dgm:cxn modelId="{914C5FC4-F962-41D8-84C5-6D5A2EB6E22F}" type="presOf" srcId="{8A28F78F-7A3D-4CA6-AE16-BBB37198603E}" destId="{1D08D102-C70D-4F67-9000-B3C1B3B3D3CC}" srcOrd="0" destOrd="0" presId="urn:microsoft.com/office/officeart/2005/8/layout/hierarchy4"/>
    <dgm:cxn modelId="{23FCCC3B-8820-40DE-BB05-0C434B8CEFB9}" type="presParOf" srcId="{1D08D102-C70D-4F67-9000-B3C1B3B3D3CC}" destId="{E8419BA1-EF92-4D39-9423-9D0FC2F55993}" srcOrd="0" destOrd="0" presId="urn:microsoft.com/office/officeart/2005/8/layout/hierarchy4"/>
    <dgm:cxn modelId="{26FCE0F8-3D37-433F-80AA-D6BAB1A10312}" type="presParOf" srcId="{E8419BA1-EF92-4D39-9423-9D0FC2F55993}" destId="{04653A77-0981-45A0-B05D-8EE8BCB16674}" srcOrd="0" destOrd="0" presId="urn:microsoft.com/office/officeart/2005/8/layout/hierarchy4"/>
    <dgm:cxn modelId="{72A13B58-1B41-48C2-BF2E-F5E353C56807}" type="presParOf" srcId="{E8419BA1-EF92-4D39-9423-9D0FC2F55993}" destId="{55A1BE79-E9EF-4424-AA72-9713788B9C7B}" srcOrd="1" destOrd="0" presId="urn:microsoft.com/office/officeart/2005/8/layout/hierarchy4"/>
    <dgm:cxn modelId="{0D4AF6B0-1132-4592-AA86-AB0204E5D5B5}" type="presParOf" srcId="{1D08D102-C70D-4F67-9000-B3C1B3B3D3CC}" destId="{001D7847-E74F-428E-92F0-21B14DD5235C}" srcOrd="1" destOrd="0" presId="urn:microsoft.com/office/officeart/2005/8/layout/hierarchy4"/>
    <dgm:cxn modelId="{38ACE4A2-44D5-4BAD-8C87-1C93E38D857C}" type="presParOf" srcId="{1D08D102-C70D-4F67-9000-B3C1B3B3D3CC}" destId="{230EAFB4-805A-4FE0-A2DA-AA6C021BDB7B}" srcOrd="2" destOrd="0" presId="urn:microsoft.com/office/officeart/2005/8/layout/hierarchy4"/>
    <dgm:cxn modelId="{252D80E9-7528-47E9-BC00-29D4EED8F65C}" type="presParOf" srcId="{230EAFB4-805A-4FE0-A2DA-AA6C021BDB7B}" destId="{46921B3E-4EEC-419F-B9CC-D9069B74EACB}" srcOrd="0" destOrd="0" presId="urn:microsoft.com/office/officeart/2005/8/layout/hierarchy4"/>
    <dgm:cxn modelId="{A96067D2-0781-4B36-A0C8-4672B9428F37}" type="presParOf" srcId="{230EAFB4-805A-4FE0-A2DA-AA6C021BDB7B}" destId="{0468D9D2-3F6A-4405-9EE1-5634254E2819}" srcOrd="1" destOrd="0" presId="urn:microsoft.com/office/officeart/2005/8/layout/hierarchy4"/>
    <dgm:cxn modelId="{2DF9295B-26AE-4C92-ACBE-56237A8036EC}" type="presParOf" srcId="{1D08D102-C70D-4F67-9000-B3C1B3B3D3CC}" destId="{D1EA31C8-BE1D-4777-8DAD-B5AEF1B1EA16}" srcOrd="3" destOrd="0" presId="urn:microsoft.com/office/officeart/2005/8/layout/hierarchy4"/>
    <dgm:cxn modelId="{3035433E-6CDE-489B-B28C-48D4C83264D0}" type="presParOf" srcId="{1D08D102-C70D-4F67-9000-B3C1B3B3D3CC}" destId="{A7D48E45-9BB8-4423-B738-96607D4FDFD1}" srcOrd="4" destOrd="0" presId="urn:microsoft.com/office/officeart/2005/8/layout/hierarchy4"/>
    <dgm:cxn modelId="{5400449A-0769-4944-98A0-C7EB6AE0680B}" type="presParOf" srcId="{A7D48E45-9BB8-4423-B738-96607D4FDFD1}" destId="{EC69DD3A-AC1F-48A4-B38E-77E6D2AF3CE0}" srcOrd="0" destOrd="0" presId="urn:microsoft.com/office/officeart/2005/8/layout/hierarchy4"/>
    <dgm:cxn modelId="{F0816B2A-ED70-425B-8725-6E3678CF54B9}" type="presParOf" srcId="{A7D48E45-9BB8-4423-B738-96607D4FDFD1}" destId="{C33EF181-7279-468D-A1C2-16C4F9AE7C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B1857-CB9B-4E49-AA31-E5D39FDDA70B}" type="datetimeFigureOut">
              <a:rPr lang="pt-PT" smtClean="0"/>
              <a:pPr/>
              <a:t>18/07/2014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75CE-971A-4707-ABBC-57E0B8EC9E95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1986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2E3F2-E319-46A9-B745-5C1C54D9D715}" type="datetimeFigureOut">
              <a:rPr lang="pt-PT" smtClean="0"/>
              <a:pPr/>
              <a:t>18/07/2014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4587E-A6E3-4EBA-8515-66FEF79B3BB7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09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Boa</a:t>
            </a:r>
            <a:r>
              <a:rPr lang="pt-PT" baseline="0" dirty="0" smtClean="0"/>
              <a:t> tarde</a:t>
            </a:r>
            <a:r>
              <a:rPr lang="pt-PT" dirty="0" smtClean="0"/>
              <a:t>, o meu nome é maria joão,  o título da minha dissertação é “</a:t>
            </a:r>
            <a:r>
              <a:rPr lang="en-US" dirty="0" smtClean="0"/>
              <a:t>Remote, direct-manipulation interaction for multi-user, web-based public display interfaces</a:t>
            </a:r>
            <a:r>
              <a:rPr lang="pt-PT" dirty="0" smtClean="0"/>
              <a:t>”, foi proposta pelo Centro de Investigação em Ciência e Tecnologia das Artes, através do  Dr.  Jorge Cardoso. Orientada</a:t>
            </a:r>
            <a:r>
              <a:rPr lang="pt-PT" baseline="0" dirty="0" smtClean="0"/>
              <a:t> na FEUP pela professora Teresa Galvão.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4451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</a:t>
            </a:r>
            <a:r>
              <a:rPr lang="pt-PT" baseline="0" dirty="0" smtClean="0"/>
              <a:t> implementação de aplicações exemplo também fazia parte dos objetivos propostos. Neste fase do projeto foi implementado o clássico jogo da Snake. Uma vez que não havia necessidade de desenvolver o jogo de raíz, decidi pesquisar por um exemplo em html e javascript ao qual pudesse adaptar os controlos da framework. Apesar de existirem um grande número de opções, optei pelo jogo da Snake, uma vez que é um jogo  bastante conhecido, que não necessita de grandes explicações e num modo multi-jogador torna-se competitivo.</a:t>
            </a:r>
            <a:endParaRPr lang="pt-PT" dirty="0" smtClean="0"/>
          </a:p>
          <a:p>
            <a:endParaRPr lang="pt-PT" baseline="0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574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Durante a utilização</a:t>
            </a:r>
            <a:r>
              <a:rPr lang="pt-PT" baseline="0" dirty="0" smtClean="0"/>
              <a:t> de uma aplicação em ambiente público é importante para o seu utilizador receber algum feedback à medida que vai realizando determinada ação. Deste modo permite que a pessoa....(importância do feedback)</a:t>
            </a:r>
          </a:p>
          <a:p>
            <a:r>
              <a:rPr lang="pt-PT" baseline="0" dirty="0" smtClean="0"/>
              <a:t>Neste exemplo, após o utilizador inserir o seu nome poderá ver no ecrã uma mensagem indicando que ele está pronto a iniciar o jogo.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Outro dos desafios que também foi solucionado centrava-se na distinção de utilizadores. Mais uma vez, o facto de ser uma aplicação de cariz público leva a uma utilização por mais do que uma pessoa ao mesmo tempo, tornando importante que cada uma delas se identifique e reconheça ao lonfo da interação. Tendo em conta o jogo escolhido, em que cada jogador é representado no ecrã por uma “cobra”, e obrigado a inserir o seu nome antes de iniciar o jogo, a solução passou por colorir o nome do jogador com a cor da respetiva cobra.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Ainda durante a interação o utilizador poderá acompanhar a sua pontuação e comparar com os restantes jogadores. 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325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Para poder interagir com a aplicação o utilizador</a:t>
            </a:r>
            <a:r>
              <a:rPr lang="pt-PT" baseline="0" dirty="0" smtClean="0"/>
              <a:t> necessita de possuir um dispositivo móvel com acesso à internet, com um browser instalado e ainda uma aplicação que permita a leitura de qr codes.</a:t>
            </a:r>
          </a:p>
          <a:p>
            <a:r>
              <a:rPr lang="pt-PT" baseline="0" dirty="0" smtClean="0"/>
              <a:t>Uma vez que há necessidade de haver uma conexão com o ecrã, neste exemplo, é realizada através da leitura do qr code.</a:t>
            </a:r>
          </a:p>
          <a:p>
            <a:r>
              <a:rPr lang="pt-PT" baseline="0" dirty="0" smtClean="0"/>
              <a:t>Após efetuar a leitura do qr code, o utilizador tem à sua disposição os diversos controlos, contudo para o exemplo implementado antes de poder escolher qualquer tipo de controlo terá de introduzir um nome que o identifique. Após este passo apenas terá de disfrutar da aplicação com o controlo que achar mais indicado.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120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Tendo em conta o trabalho desenvolvido é</a:t>
            </a:r>
            <a:r>
              <a:rPr lang="pt-PT" baseline="0" dirty="0" smtClean="0"/>
              <a:t> importante considerar 3 tipos de testes. Os testes iterativos, uma fase de testes à framework desenvolvida e por último testes públicos.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885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Os testes iterativos dizem</a:t>
            </a:r>
            <a:r>
              <a:rPr lang="pt-PT" baseline="0" dirty="0" smtClean="0"/>
              <a:t> respeito a todos os testes que são realizados ao longo do desenvolvimento, para ser possível saber se a funcionalidade implementada faz realmente o que é desejado, </a:t>
            </a:r>
            <a:r>
              <a:rPr lang="pt-PT" i="0" baseline="0" dirty="0" smtClean="0"/>
              <a:t>permitindo </a:t>
            </a:r>
            <a:r>
              <a:rPr lang="pt-PT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obter de forma rápida feedback do trabalho acabado de realizar, prevenindo erros futuros semelhantes e trabalho desnecessário.</a:t>
            </a:r>
          </a:p>
          <a:p>
            <a:r>
              <a:rPr lang="pt-PT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exemplo, na solução implementada, aquando da criação dos tipos de controlo, primeiro foi definido e implementado apenas um, neste caso a widget joystick, que foi testado verificando se a comunicação com a aplicação existia, e se as setas executavam no jogo as ações supostas. Assim, qualquer erro detetado e corrigido contribuiu para uma maior facilidade na criação das restantes widgets, diminuindo a correção de erros no final da implementação.</a:t>
            </a:r>
            <a:endParaRPr lang="pt-PT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119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Para testar a framework e perceber se realmente facilitava a criação de aplicações</a:t>
            </a:r>
            <a:r>
              <a:rPr lang="pt-PT" baseline="0" dirty="0" smtClean="0"/>
              <a:t> de cariz público, foi pedido a 3 estudantes do MIEIC que implementassem 3 diferentes aplicações e recorressem à framework desenvolvida para a definição dos respetivos controlos.</a:t>
            </a:r>
          </a:p>
          <a:p>
            <a:r>
              <a:rPr lang="pt-PT" baseline="0" dirty="0" smtClean="0"/>
              <a:t>Nenhum dos elementos estava familiarizado com a framework, mas todos eles possuiam alguma experiência, apesar de diferente, com javascript e html.</a:t>
            </a:r>
          </a:p>
          <a:p>
            <a:r>
              <a:rPr lang="pt-PT" baseline="0" dirty="0" smtClean="0"/>
              <a:t>Na tabela é elaborado um resumo dos resultados dos testes efetuados. Como é possível observar todos optaram pela implementação de um jogo. Apesar de no final todos estarem funcionais só um consegui encontrar uma solução para que fosse possível o modo multi-jogador.  </a:t>
            </a:r>
          </a:p>
          <a:p>
            <a:r>
              <a:rPr lang="pt-PT" baseline="0" dirty="0" smtClean="0"/>
              <a:t>Todos os elementos tiveram 2h30min para poderem implementar a sua aplicação.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Estes testes permitiram receber um feedback externo, dando algumas sugestões de alterações que facilitariam ainda mais o uso da framework. </a:t>
            </a:r>
          </a:p>
          <a:p>
            <a:r>
              <a:rPr lang="pt-PT" baseline="0" dirty="0" smtClean="0"/>
              <a:t>Algumas das melhorias sugeridas foram aplicadas ainda antes de terminar o projeto, outras ficaram como sugestões de trabalho futuro. 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8720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Por fim, seria</a:t>
            </a:r>
            <a:r>
              <a:rPr lang="pt-PT" baseline="0" dirty="0" smtClean="0"/>
              <a:t> suposta a realização de testes em ambiente real de forma a que transeuntes podessem testar a aplicação desenvolvida. No entanto, por falta de tempo isto não foi possível. Era de esperar que a realização destes testes nos transmitisse de que forma o utilizador reage perante algo deste género, permitindo saber se ele percebe como se liga ao ecrã, o que deve fazer para interagir com o mesmo e ainda se se consegue identificar na aplicação exemplo.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2344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Quando se trata de aplicações dirigidas ao público em geral, que exijam uma interação direta, surgem alguns desafios aos quais este projeto pretendia dar uma resposta.</a:t>
            </a:r>
            <a:endParaRPr lang="pt-PT" dirty="0" smtClean="0"/>
          </a:p>
          <a:p>
            <a:r>
              <a:rPr lang="pt-PT" baseline="0" dirty="0" smtClean="0"/>
              <a:t>É necessário pensar no utilizador final e encontrar solução para algumas das questões que estes poderão levantar, como por exemplo: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Do que preciso para interagir corretamente com o ecrã?</a:t>
            </a:r>
          </a:p>
          <a:p>
            <a:r>
              <a:rPr lang="pt-PT" baseline="0" dirty="0" smtClean="0"/>
              <a:t>Como me posso ligar ao mesmo?</a:t>
            </a:r>
          </a:p>
          <a:p>
            <a:r>
              <a:rPr lang="pt-PT" baseline="0" dirty="0" smtClean="0"/>
              <a:t>Como utilizo a presente aplicação?</a:t>
            </a:r>
          </a:p>
          <a:p>
            <a:r>
              <a:rPr lang="pt-PT" baseline="0" dirty="0" smtClean="0"/>
              <a:t>Como sei quem eu sou durante o uso desta?</a:t>
            </a:r>
          </a:p>
          <a:p>
            <a:endParaRPr lang="pt-PT" baseline="0" dirty="0" smtClean="0"/>
          </a:p>
          <a:p>
            <a:r>
              <a:rPr lang="pt-PT" baseline="0" dirty="0" smtClean="0"/>
              <a:t>Apesar de o utilizador final ser imporante, é também preciso pensar, no lado do programador e dar resposta a perguntas como:</a:t>
            </a:r>
          </a:p>
          <a:p>
            <a:r>
              <a:rPr lang="pt-PT" baseline="0" dirty="0" smtClean="0"/>
              <a:t>Que controlos devem estar disponíveis?</a:t>
            </a:r>
          </a:p>
          <a:p>
            <a:r>
              <a:rPr lang="pt-PT" baseline="0" dirty="0" smtClean="0"/>
              <a:t>Quem decide que controlo deve ser usado?</a:t>
            </a:r>
          </a:p>
          <a:p>
            <a:endParaRPr lang="pt-PT" baseline="0" dirty="0" smtClean="0"/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664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Apesar do trabalho realizado alcançar</a:t>
            </a:r>
            <a:r>
              <a:rPr lang="pt-PT" baseline="0" dirty="0" smtClean="0"/>
              <a:t> os objetivos inicialmente propostos, ainda há a possibilidade de num futuro próximo dar continuidade ao projeto.</a:t>
            </a:r>
          </a:p>
          <a:p>
            <a:r>
              <a:rPr lang="pt-PT" baseline="0" dirty="0" smtClean="0"/>
              <a:t>Para além das sugestões obtidas nos testes realizados é também possível a criação de novos tipos de controlo, havendo deste modo a possibilidade de abranger um maior número de aplicações. Ex: acelerometro  e seleção de objetos</a:t>
            </a:r>
          </a:p>
          <a:p>
            <a:r>
              <a:rPr lang="pt-PT" baseline="0" dirty="0" smtClean="0"/>
              <a:t>Será também importante a criação de novas aplicações, o que levará ao encontro de novas soluções para alguns dos desafios mencionados neste projeto. Como o exemplo da distinção de utilizadores. Apesar de haver conhecimento de diversas formas, apenas uma foi explorada.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3520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030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PT" dirty="0" smtClean="0"/>
              <a:t>Na</a:t>
            </a:r>
            <a:r>
              <a:rPr lang="pt-PT" baseline="0" dirty="0" smtClean="0"/>
              <a:t> atualidade é cada vez maior o número de ecrãs públicos existentes em diversos cenários urbanos. Normalmente localizados em zonas mais movimentadas, como paragens de transportes públicos e salas de espera, estes são maioritariamente usados para publicitar um serviço ou produto. </a:t>
            </a:r>
          </a:p>
          <a:p>
            <a:pPr eaLnBrk="1" hangingPunct="1"/>
            <a:r>
              <a:rPr lang="pt-PT" baseline="0" dirty="0" smtClean="0"/>
              <a:t>No entanto começa a existir um aumento de ecrãs públicos digitais, com </a:t>
            </a:r>
            <a:r>
              <a:rPr lang="pt-PT" dirty="0" smtClean="0"/>
              <a:t>os quais é possível interagir. Tecnologias como o kinect, qr codes, sms, ou simplesmente o toque permitem a quem passa pelos diversos ecrãs uma interação eficaz, dando a conhecer um pouco mais da localidade, transmitindo algumas informações ou apenas como pequena distração, como por exemplo um simples jogo.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382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Nos dias de hoje a grande maioria da população tem ao seu alcance um dispositivo móvel, seja ele smartphone ou tablet, o seu uso tornou-se frequente como meio de intertenimento.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660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Aliando o crescente</a:t>
            </a:r>
            <a:r>
              <a:rPr lang="pt-PT" baseline="0" dirty="0" smtClean="0"/>
              <a:t> uso de dispositivos móveis, como smartphones e tablets, aos recentes avanços tecnológicos existentes nos ecrãs públicos digitais, esta dissertação apresenta dois principais objetivos:</a:t>
            </a:r>
          </a:p>
          <a:p>
            <a:endParaRPr lang="pt-PT" baseline="0" dirty="0" smtClean="0"/>
          </a:p>
          <a:p>
            <a:r>
              <a:rPr lang="pt-PT" dirty="0" smtClean="0"/>
              <a:t>Criação</a:t>
            </a:r>
            <a:r>
              <a:rPr lang="pt-PT" baseline="0" dirty="0" smtClean="0"/>
              <a:t> de framework que facilite o desenvolvimento de aplicações de cariz público;</a:t>
            </a:r>
          </a:p>
          <a:p>
            <a:endParaRPr lang="pt-PT" baseline="0" dirty="0" smtClean="0"/>
          </a:p>
          <a:p>
            <a:r>
              <a:rPr lang="pt-PT" baseline="0" dirty="0" smtClean="0"/>
              <a:t>Implementação de alguns exemplos de aplicações de cariz público, que permitam a utilização da framework desenvolvida.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02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baseline="0" dirty="0" smtClean="0"/>
              <a:t>Quando se trata de aplicações dirigidas ao público em geral, que exijam uma interação direta, surgem alguns desafios aos quais este projeto pretendia dar uma resposta.</a:t>
            </a:r>
            <a:endParaRPr lang="pt-PT" dirty="0" smtClean="0"/>
          </a:p>
          <a:p>
            <a:r>
              <a:rPr lang="pt-PT" baseline="0" dirty="0" smtClean="0"/>
              <a:t>É necessário pensar no utilizador final e encontrar solução para algumas das questões que estes poderão levantar, como por exemplo: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Do que preciso para interagir corretamente com o ecrã?</a:t>
            </a:r>
          </a:p>
          <a:p>
            <a:r>
              <a:rPr lang="pt-PT" baseline="0" dirty="0" smtClean="0"/>
              <a:t>Como me posso ligar ao mesmo?</a:t>
            </a:r>
          </a:p>
          <a:p>
            <a:r>
              <a:rPr lang="pt-PT" baseline="0" dirty="0" smtClean="0"/>
              <a:t>Como utilizo a presente aplicação?</a:t>
            </a:r>
          </a:p>
          <a:p>
            <a:r>
              <a:rPr lang="pt-PT" baseline="0" dirty="0" smtClean="0"/>
              <a:t>Como sei quem eu sou durante o uso desta?</a:t>
            </a:r>
          </a:p>
          <a:p>
            <a:endParaRPr lang="pt-PT" baseline="0" dirty="0" smtClean="0"/>
          </a:p>
          <a:p>
            <a:r>
              <a:rPr lang="pt-PT" baseline="0" dirty="0" smtClean="0"/>
              <a:t>Apesar de o utilizador final ser imporante, é também preciso pensar, no lado do programador e dar resposta a perguntas como:</a:t>
            </a:r>
          </a:p>
          <a:p>
            <a:r>
              <a:rPr lang="pt-PT" baseline="0" dirty="0" smtClean="0"/>
              <a:t>Que controlos devem estar disponíveis?</a:t>
            </a:r>
          </a:p>
          <a:p>
            <a:r>
              <a:rPr lang="pt-PT" baseline="0" dirty="0" smtClean="0"/>
              <a:t>Quem decide que controlo deve ser usado?</a:t>
            </a:r>
          </a:p>
          <a:p>
            <a:endParaRPr lang="pt-PT" baseline="0" dirty="0" smtClean="0"/>
          </a:p>
          <a:p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128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Antes de iniciar</a:t>
            </a:r>
            <a:r>
              <a:rPr lang="pt-PT" baseline="0" dirty="0" smtClean="0"/>
              <a:t> a implementação de uma solução, à medida dos objetivos definidos, houve necessidade de fazer alguma pesquisa relacionada com o tema a abordar.</a:t>
            </a:r>
            <a:endParaRPr lang="pt-PT" dirty="0" smtClean="0"/>
          </a:p>
          <a:p>
            <a:r>
              <a:rPr lang="pt-PT" baseline="0" dirty="0" smtClean="0"/>
              <a:t>Apesar de existerem alguns projetos que têm no seu fundamento conceitos relacionados com o presente trabalho, estes dois foram os que mais se aproximaram do que era desejado como produto final.</a:t>
            </a:r>
          </a:p>
          <a:p>
            <a:r>
              <a:rPr lang="pt-PT" baseline="0" dirty="0" smtClean="0"/>
              <a:t>Quer o 1º quer o 2º exemplo permitem que o utilizador controle a aplicação através do seu dispositivo móvel.</a:t>
            </a:r>
          </a:p>
          <a:p>
            <a:r>
              <a:rPr lang="pt-PT" baseline="0" dirty="0" smtClean="0"/>
              <a:t>O 1º apenas permite a utilização por parte de uma pessoa enquanto que o segundo suporta o modo multi-jogador. Para permitir a comunicação entre o utilizador  e a aplicação ambos recorrem a web-sockets.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Não só estes, mas todos os exemplos relacionados, foram úteis para ficar a conhecer alguma das possíveis respostas aos desafios apresentados.</a:t>
            </a:r>
          </a:p>
          <a:p>
            <a:pPr>
              <a:buFont typeface="Arial" pitchFamily="34" charset="0"/>
              <a:buNone/>
            </a:pPr>
            <a:endParaRPr lang="pt-PT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73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 solução implementada, vista como um todo, pode</a:t>
            </a:r>
            <a:r>
              <a:rPr lang="pt-PT" baseline="0" dirty="0" smtClean="0"/>
              <a:t> ser descrita como um conjunto de 3 componentes. Sendo eles:</a:t>
            </a:r>
          </a:p>
          <a:p>
            <a:endParaRPr lang="pt-PT" baseline="0" dirty="0" smtClean="0"/>
          </a:p>
          <a:p>
            <a:r>
              <a:rPr lang="pt-PT" baseline="0" dirty="0" smtClean="0"/>
              <a:t>O servidor, que foi desenolvido em node.js;</a:t>
            </a:r>
          </a:p>
          <a:p>
            <a:r>
              <a:rPr lang="pt-PT" baseline="0" dirty="0" smtClean="0"/>
              <a:t>O controlo para a aplicação, do lado do utilizador, implementado a partir da framework desenvolvida;</a:t>
            </a:r>
          </a:p>
          <a:p>
            <a:r>
              <a:rPr lang="pt-PT" baseline="0" dirty="0" smtClean="0"/>
              <a:t>A aplicação, tratando-se de um exemplo que permite a interação através dos controlos definidos.</a:t>
            </a:r>
          </a:p>
          <a:p>
            <a:endParaRPr lang="pt-PT" baseline="0" dirty="0" smtClean="0"/>
          </a:p>
          <a:p>
            <a:r>
              <a:rPr lang="pt-PT" dirty="0" smtClean="0"/>
              <a:t>Para o desenvolvimento da solução apresentada,</a:t>
            </a:r>
            <a:r>
              <a:rPr lang="pt-PT" baseline="0" dirty="0" smtClean="0"/>
              <a:t> foram usadas tecnologias recentes. Tal como foi referido node.js foi usado para o desenvolvimento do servidor. E todo o restante projeto foi desenvolvido recorrendo a javascrpit, css e html5.</a:t>
            </a:r>
          </a:p>
          <a:p>
            <a:r>
              <a:rPr lang="pt-PT" baseline="0" dirty="0" smtClean="0"/>
              <a:t>Para permitir a comunicação entre o servidor e o cliente ou a aplicação foram usadas websockets.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42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Tal</a:t>
            </a:r>
            <a:r>
              <a:rPr lang="pt-PT" baseline="0" dirty="0" smtClean="0"/>
              <a:t> como foi referido nos objetivos, estava definida a criação de uma framework que facilitasse o desenvolvimento de aplicações de cariz público, que permitissem uma interação direta através do dispositivo do utilizador.</a:t>
            </a:r>
          </a:p>
          <a:p>
            <a:endParaRPr lang="pt-PT" baseline="0" dirty="0" smtClean="0"/>
          </a:p>
          <a:p>
            <a:r>
              <a:rPr lang="pt-PT" baseline="0" dirty="0" smtClean="0"/>
              <a:t>A framework desenvolvida encontra-se orientada a objectos, sendo composta por 4 classes distintas.</a:t>
            </a:r>
          </a:p>
          <a:p>
            <a:r>
              <a:rPr lang="pt-PT" baseline="0" dirty="0" smtClean="0"/>
              <a:t>As subclasses representam os tipos de controlos que o programador terá disponíveis e poderá implementar na sua aplicação. Neste caso, foram desenvolvidos 3 diferentes tipos de widgets, que permitirão ao utilizador final interagir com a aplicação. </a:t>
            </a:r>
          </a:p>
          <a:p>
            <a:endParaRPr lang="pt-PT" dirty="0" smtClean="0"/>
          </a:p>
          <a:p>
            <a:r>
              <a:rPr lang="pt-PT" dirty="0" smtClean="0"/>
              <a:t>A super classe Widget</a:t>
            </a:r>
            <a:r>
              <a:rPr lang="pt-PT" baseline="0" dirty="0" smtClean="0"/>
              <a:t> contém, para além dos métodos que serão instaciados em cada uma das classes, os métodos responsáveis pela comunicação com o servidor. As sub classes contêm os métodos necessários para que a respetiva widget seja desenhada no ecrã do dispositivo e outro que adiciona o icon da widget à barra superior para que o utilizador o possa selecionar.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02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Foram desenvolvidos</a:t>
            </a:r>
            <a:r>
              <a:rPr lang="pt-PT" baseline="0" dirty="0" smtClean="0"/>
              <a:t> 3 diferentes tipos de controlo, que estarão à disposição do utilizador aquando do uso da aplicação.</a:t>
            </a:r>
          </a:p>
          <a:p>
            <a:r>
              <a:rPr lang="pt-PT" dirty="0" smtClean="0"/>
              <a:t>Terá</a:t>
            </a:r>
            <a:r>
              <a:rPr lang="pt-PT" baseline="0" dirty="0" smtClean="0"/>
              <a:t> como opções um joystick, representado pelas 4 setas tradicionais, esquerda, direita, cima e baixo. Poderá ainda optar por uma caixa de introdução de texto ou ainda por uma área swipe, que reconhece a direção pretendida.</a:t>
            </a:r>
          </a:p>
          <a:p>
            <a:r>
              <a:rPr lang="pt-PT" baseline="0" dirty="0" smtClean="0"/>
              <a:t>Os controlos definidos são independentes, isto é, cabe ao programador escolher que tipo de controlos deseja na sua aplicação.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4587E-A6E3-4EBA-8515-66FEF79B3BB7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818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7FA9-5712-41F4-B41A-3281CC9FE9E7}" type="datetime1">
              <a:rPr lang="pt-PT" smtClean="0"/>
              <a:t>18/07/2014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Maria João Barreira - DISSERTAÇÃO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474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8428-D40C-4D1D-A163-FE4F522CF1E0}" type="datetime1">
              <a:rPr lang="pt-PT" smtClean="0"/>
              <a:t>18/07/2014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740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54F-660E-459F-8B99-061BCE17A2E1}" type="datetime1">
              <a:rPr lang="pt-PT" smtClean="0"/>
              <a:t>18/07/2014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81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Clr>
                <a:srgbClr val="8C2D19"/>
              </a:buClr>
              <a:buFont typeface="Wingdings" panose="05000000000000000000" pitchFamily="2" charset="2"/>
              <a:buChar char="§"/>
              <a:defRPr/>
            </a:lvl2pPr>
            <a:lvl3pPr marL="566928" indent="-182880">
              <a:buClr>
                <a:srgbClr val="8C2D19"/>
              </a:buClr>
              <a:buFont typeface="Wingdings" panose="05000000000000000000" pitchFamily="2" charset="2"/>
              <a:buChar char="§"/>
              <a:defRPr/>
            </a:lvl3pPr>
            <a:lvl4pPr marL="749808" indent="-182880">
              <a:buClr>
                <a:srgbClr val="8C2D19"/>
              </a:buClr>
              <a:buFont typeface="Wingdings" panose="05000000000000000000" pitchFamily="2" charset="2"/>
              <a:buChar char="§"/>
              <a:defRPr/>
            </a:lvl4pPr>
            <a:lvl5pPr marL="932688" indent="-182880">
              <a:buClr>
                <a:srgbClr val="8C2D19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0AB6-E704-4517-95E6-00C3B102EA6E}" type="datetime1">
              <a:rPr lang="pt-PT" smtClean="0"/>
              <a:t>18/07/2014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34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56E4-0D87-4EA8-9F33-8085072971E2}" type="datetime1">
              <a:rPr lang="pt-PT" smtClean="0"/>
              <a:t>18/07/2014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C3FC-ABC3-4F68-AF32-4CE5669F8E64}" type="datetime1">
              <a:rPr lang="pt-PT" smtClean="0"/>
              <a:t>18/07/2014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57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D84F-2BDB-4974-AD88-DC94F9A76100}" type="datetime1">
              <a:rPr lang="pt-PT" smtClean="0"/>
              <a:t>18/07/2014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15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0B5C-4A93-4ED2-BF26-78074C128FF6}" type="datetime1">
              <a:rPr lang="pt-PT" smtClean="0"/>
              <a:t>18/07/2014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9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A2B2-C813-4CEA-AAF2-811484441E7C}" type="datetime1">
              <a:rPr lang="pt-PT" smtClean="0"/>
              <a:t>18/07/2014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13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6D2D438-A4EF-454A-B757-F3136423F8CE}" type="datetime1">
              <a:rPr lang="pt-PT" smtClean="0"/>
              <a:t>18/07/2014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25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F192-6E0B-433B-84A5-1D1005CB35C2}" type="datetime1">
              <a:rPr lang="pt-PT" smtClean="0"/>
              <a:t>18/07/2014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8C2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447311-27A7-4A55-BC6E-98E4BF17DC08}" type="datetime1">
              <a:rPr lang="pt-PT" smtClean="0"/>
              <a:t>18/07/2014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Maria João Barreira - DISSERTAÇÃO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0EEC61-EC35-4F4E-A4C5-E540E7318424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27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cap="small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846640" cy="2736304"/>
          </a:xfrm>
        </p:spPr>
        <p:txBody>
          <a:bodyPr>
            <a:normAutofit fontScale="90000"/>
          </a:bodyPr>
          <a:lstStyle/>
          <a:p>
            <a:r>
              <a:rPr lang="en-US" cap="small" dirty="0"/>
              <a:t>Remote,  direct-manipulation interaction for multi-user, </a:t>
            </a:r>
            <a:br>
              <a:rPr lang="en-US" cap="small" dirty="0"/>
            </a:br>
            <a:r>
              <a:rPr lang="en-US" cap="small" dirty="0"/>
              <a:t>web-based public display applications</a:t>
            </a:r>
            <a:endParaRPr lang="pt-PT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763" y="5742384"/>
            <a:ext cx="38880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600" i="1" dirty="0" smtClean="0"/>
              <a:t>O</a:t>
            </a:r>
            <a:r>
              <a:rPr lang="pt-PT" sz="1600" i="1" cap="none" dirty="0" smtClean="0"/>
              <a:t>rientador no</a:t>
            </a:r>
            <a:r>
              <a:rPr lang="pt-PT" sz="1600" i="1" dirty="0" smtClean="0"/>
              <a:t> citar: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600" dirty="0" smtClean="0"/>
              <a:t>J</a:t>
            </a:r>
            <a:r>
              <a:rPr lang="pt-PT" sz="1600" cap="none" dirty="0" smtClean="0"/>
              <a:t>orge Cardoso</a:t>
            </a:r>
            <a:endParaRPr lang="pt-PT" sz="16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2875" y="5742384"/>
            <a:ext cx="3888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600" i="1" cap="none" dirty="0" smtClean="0"/>
              <a:t>Orientadora na FEUP</a:t>
            </a:r>
            <a:r>
              <a:rPr lang="pt-PT" sz="1600" i="1" dirty="0" smtClean="0"/>
              <a:t>:</a:t>
            </a:r>
            <a:endParaRPr lang="pt-PT" sz="1600" i="1" dirty="0"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PT" sz="1600" cap="none" dirty="0"/>
              <a:t>T</a:t>
            </a:r>
            <a:r>
              <a:rPr lang="pt-PT" sz="1600" cap="none" dirty="0" smtClean="0"/>
              <a:t>eresa </a:t>
            </a:r>
            <a:r>
              <a:rPr lang="pt-PT" sz="1600" cap="none" dirty="0"/>
              <a:t>G</a:t>
            </a:r>
            <a:r>
              <a:rPr lang="pt-PT" sz="1600" cap="none" dirty="0" smtClean="0"/>
              <a:t>alvão</a:t>
            </a:r>
            <a:endParaRPr lang="pt-PT" sz="1600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63" y="4782969"/>
            <a:ext cx="1900573" cy="950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32" y="4833256"/>
            <a:ext cx="2495886" cy="865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28184" y="3970976"/>
            <a:ext cx="218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8C2D19"/>
                </a:solidFill>
              </a:rPr>
              <a:t>Maria João Barreira</a:t>
            </a:r>
            <a:endParaRPr lang="pt-PT" dirty="0">
              <a:solidFill>
                <a:srgbClr val="8C2D1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MIEIC - Dissertação - 18 de julho de 2014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Exemplo Implementado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988" y="-864096"/>
            <a:ext cx="9693696" cy="9693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Exemplo Implementado</a:t>
            </a:r>
            <a:endParaRPr lang="pt-PT" dirty="0"/>
          </a:p>
        </p:txBody>
      </p:sp>
      <p:pic>
        <p:nvPicPr>
          <p:cNvPr id="4" name="Content Placeholder 3" descr="notificaçao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3312226"/>
            <a:ext cx="3747514" cy="73760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87" t="19760" r="4325" b="21020"/>
          <a:stretch/>
        </p:blipFill>
        <p:spPr>
          <a:xfrm>
            <a:off x="5322154" y="1988840"/>
            <a:ext cx="2952328" cy="338437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3568" y="3922527"/>
            <a:ext cx="3507633" cy="73060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i="1" dirty="0" smtClean="0">
                <a:solidFill>
                  <a:schemeClr val="tx1"/>
                </a:solidFill>
              </a:rPr>
              <a:t>Feedback da aplicação</a:t>
            </a:r>
            <a:endParaRPr lang="pt-PT" i="1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20072" y="5218671"/>
            <a:ext cx="3024336" cy="73060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i="1" dirty="0" smtClean="0">
                <a:solidFill>
                  <a:schemeClr val="tx1"/>
                </a:solidFill>
              </a:rPr>
              <a:t>Distinção dos utilizadores</a:t>
            </a:r>
            <a:endParaRPr lang="pt-PT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Exemplo Implementado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014" y="3408895"/>
            <a:ext cx="2236872" cy="730609"/>
          </a:xfrm>
        </p:spPr>
        <p:txBody>
          <a:bodyPr anchor="ctr"/>
          <a:lstStyle/>
          <a:p>
            <a:pPr algn="ctr"/>
            <a:r>
              <a:rPr lang="pt-PT" i="1" dirty="0" smtClean="0">
                <a:solidFill>
                  <a:schemeClr val="tx1"/>
                </a:solidFill>
              </a:rPr>
              <a:t>Fluxo de utilização</a:t>
            </a:r>
            <a:endParaRPr lang="pt-PT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7" name="Rounded Rectangle 6"/>
          <p:cNvSpPr/>
          <p:nvPr/>
        </p:nvSpPr>
        <p:spPr>
          <a:xfrm>
            <a:off x="4939201" y="1743137"/>
            <a:ext cx="1721031" cy="719299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Ler </a:t>
            </a:r>
            <a:r>
              <a:rPr lang="pt-PT" b="1" i="1" dirty="0" smtClean="0">
                <a:solidFill>
                  <a:srgbClr val="8C2D19"/>
                </a:solidFill>
              </a:rPr>
              <a:t>QR code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39201" y="2857413"/>
            <a:ext cx="1721031" cy="719299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Inserir Nome de Utilizador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39201" y="3971689"/>
            <a:ext cx="1721031" cy="719299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Escolher Controlo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9200" y="5085965"/>
            <a:ext cx="1721031" cy="719299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Jogar</a:t>
            </a:r>
            <a:endParaRPr lang="pt-PT" b="1" i="1" dirty="0">
              <a:solidFill>
                <a:srgbClr val="8C2D19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5799717" y="2462436"/>
            <a:ext cx="0" cy="394977"/>
          </a:xfrm>
          <a:prstGeom prst="straightConnector1">
            <a:avLst/>
          </a:prstGeom>
          <a:ln w="15875">
            <a:solidFill>
              <a:srgbClr val="8C2D1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5799717" y="3576712"/>
            <a:ext cx="0" cy="394977"/>
          </a:xfrm>
          <a:prstGeom prst="straightConnector1">
            <a:avLst/>
          </a:prstGeom>
          <a:ln w="15875">
            <a:solidFill>
              <a:srgbClr val="8C2D1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flipH="1">
            <a:off x="5799716" y="4690988"/>
            <a:ext cx="1" cy="394977"/>
          </a:xfrm>
          <a:prstGeom prst="straightConnector1">
            <a:avLst/>
          </a:prstGeom>
          <a:ln w="15875">
            <a:solidFill>
              <a:srgbClr val="8C2D1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185293" y="1743136"/>
            <a:ext cx="360041" cy="4062127"/>
          </a:xfrm>
          <a:prstGeom prst="leftBrace">
            <a:avLst>
              <a:gd name="adj1" fmla="val 51298"/>
              <a:gd name="adj2" fmla="val 50000"/>
            </a:avLst>
          </a:prstGeom>
          <a:ln w="15875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Testes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466334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>
                <a:solidFill>
                  <a:schemeClr val="tx1"/>
                </a:solidFill>
              </a:rPr>
              <a:t>Testes Iterativos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822960" y="1551252"/>
            <a:ext cx="4181088" cy="4614052"/>
          </a:xfrm>
        </p:spPr>
        <p:txBody>
          <a:bodyPr anchor="ctr">
            <a:normAutofit/>
          </a:bodyPr>
          <a:lstStyle/>
          <a:p>
            <a:pPr marL="266700" indent="-266700">
              <a:lnSpc>
                <a:spcPts val="3400"/>
              </a:lnSpc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Realizados ao longo do desenvolvimento;</a:t>
            </a:r>
          </a:p>
          <a:p>
            <a:pPr marL="266700" indent="-266700">
              <a:lnSpc>
                <a:spcPts val="3400"/>
              </a:lnSpc>
              <a:spcAft>
                <a:spcPts val="0"/>
              </a:spcAft>
              <a:buClr>
                <a:srgbClr val="8C2D19"/>
              </a:buClr>
              <a:buNone/>
            </a:pPr>
            <a:endParaRPr lang="pt-PT" sz="2400" dirty="0" smtClean="0">
              <a:solidFill>
                <a:schemeClr val="tx1"/>
              </a:solidFill>
            </a:endParaRPr>
          </a:p>
          <a:p>
            <a:pPr marL="266700" indent="-266700">
              <a:lnSpc>
                <a:spcPts val="3400"/>
              </a:lnSpc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Verificam Funcionalidades desejadas;</a:t>
            </a:r>
          </a:p>
          <a:p>
            <a:pPr marL="266700" indent="-266700">
              <a:lnSpc>
                <a:spcPts val="3400"/>
              </a:lnSpc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sz="2400" dirty="0" smtClean="0">
              <a:solidFill>
                <a:schemeClr val="tx1"/>
              </a:solidFill>
            </a:endParaRPr>
          </a:p>
          <a:p>
            <a:pPr marL="266700" indent="-266700">
              <a:lnSpc>
                <a:spcPts val="3400"/>
              </a:lnSpc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Previnem erros futuros semelhantes.</a:t>
            </a:r>
          </a:p>
        </p:txBody>
      </p:sp>
      <p:pic>
        <p:nvPicPr>
          <p:cNvPr id="13" name="Content Placeholder 12" descr="iterative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04048" y="2696760"/>
            <a:ext cx="3702050" cy="232303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Testes à </a:t>
            </a:r>
            <a:r>
              <a:rPr lang="pt-PT" i="1" dirty="0" smtClean="0"/>
              <a:t>Framework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4400" y="1268760"/>
            <a:ext cx="7427168" cy="2664296"/>
          </a:xfrm>
        </p:spPr>
        <p:txBody>
          <a:bodyPr anchor="ctr">
            <a:normAutofit/>
          </a:bodyPr>
          <a:lstStyle/>
          <a:p>
            <a:pPr marL="271463" indent="-271463">
              <a:lnSpc>
                <a:spcPts val="3400"/>
              </a:lnSpc>
              <a:spcBef>
                <a:spcPts val="3600"/>
              </a:spcBef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Utilização da </a:t>
            </a:r>
            <a:r>
              <a:rPr lang="pt-PT" sz="2400" i="1" dirty="0" smtClean="0">
                <a:solidFill>
                  <a:schemeClr val="tx1"/>
                </a:solidFill>
              </a:rPr>
              <a:t>framework</a:t>
            </a:r>
            <a:r>
              <a:rPr lang="pt-PT" sz="2400" dirty="0" smtClean="0">
                <a:solidFill>
                  <a:schemeClr val="tx1"/>
                </a:solidFill>
              </a:rPr>
              <a:t> desenvolvida;</a:t>
            </a:r>
          </a:p>
          <a:p>
            <a:pPr marL="271463" indent="-271463">
              <a:lnSpc>
                <a:spcPts val="3400"/>
              </a:lnSpc>
              <a:spcBef>
                <a:spcPts val="3600"/>
              </a:spcBef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3 estudantes do MIEIC;</a:t>
            </a:r>
          </a:p>
          <a:p>
            <a:pPr marL="271463" indent="-271463">
              <a:lnSpc>
                <a:spcPts val="3400"/>
              </a:lnSpc>
              <a:spcBef>
                <a:spcPts val="3600"/>
              </a:spcBef>
              <a:spcAft>
                <a:spcPts val="0"/>
              </a:spcAft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Integração da </a:t>
            </a:r>
            <a:r>
              <a:rPr lang="pt-PT" sz="2400" i="1" dirty="0" smtClean="0">
                <a:solidFill>
                  <a:schemeClr val="tx1"/>
                </a:solidFill>
              </a:rPr>
              <a:t>framework </a:t>
            </a:r>
            <a:r>
              <a:rPr lang="pt-PT" sz="2400" dirty="0" smtClean="0">
                <a:solidFill>
                  <a:schemeClr val="tx1"/>
                </a:solidFill>
              </a:rPr>
              <a:t>com soluções </a:t>
            </a:r>
            <a:r>
              <a:rPr lang="pt-PT" sz="2400" i="1" dirty="0" smtClean="0">
                <a:solidFill>
                  <a:schemeClr val="tx1"/>
                </a:solidFill>
              </a:rPr>
              <a:t>open source</a:t>
            </a:r>
            <a:r>
              <a:rPr lang="pt-PT" sz="2400" dirty="0" smtClean="0">
                <a:solidFill>
                  <a:schemeClr val="tx1"/>
                </a:solidFill>
              </a:rPr>
              <a:t>.</a:t>
            </a:r>
            <a:endParaRPr lang="pt-PT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9506"/>
              </p:ext>
            </p:extLst>
          </p:nvPr>
        </p:nvGraphicFramePr>
        <p:xfrm>
          <a:off x="862432" y="4076536"/>
          <a:ext cx="7419136" cy="201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432"/>
                <a:gridCol w="2808312"/>
                <a:gridCol w="1512168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b="1" dirty="0" smtClean="0">
                          <a:solidFill>
                            <a:schemeClr val="bg1"/>
                          </a:solidFill>
                        </a:rPr>
                        <a:t>Sujeito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C2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bg1"/>
                          </a:solidFill>
                        </a:rPr>
                        <a:t>Aplicação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C2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bg1"/>
                          </a:solidFill>
                        </a:rPr>
                        <a:t>Funcional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C2D1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 smtClean="0">
                          <a:solidFill>
                            <a:schemeClr val="bg1"/>
                          </a:solidFill>
                        </a:rPr>
                        <a:t>Multi-Utilizador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C2D1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smtClean="0"/>
                        <a:t>A</a:t>
                      </a:r>
                      <a:endParaRPr lang="pt-PT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Jogo da Forca</a:t>
                      </a:r>
                      <a:endParaRPr lang="pt-PT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Sim</a:t>
                      </a:r>
                      <a:endParaRPr lang="pt-PT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Não</a:t>
                      </a:r>
                      <a:endParaRPr lang="pt-PT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smtClean="0"/>
                        <a:t>B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Corrida de Automóveis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Sim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Sim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PT" dirty="0" smtClean="0"/>
                        <a:t>C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Tetris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Sim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Não</a:t>
                      </a:r>
                      <a:endParaRPr lang="pt-PT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C2D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Testes Públicos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84784"/>
            <a:ext cx="7543801" cy="4023360"/>
          </a:xfrm>
        </p:spPr>
        <p:txBody>
          <a:bodyPr anchor="ctr"/>
          <a:lstStyle/>
          <a:p>
            <a:pPr>
              <a:buNone/>
            </a:pPr>
            <a:endParaRPr lang="pt-PT" dirty="0" smtClean="0"/>
          </a:p>
          <a:p>
            <a:pPr marL="271463" indent="-271463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Testar a aplicação exemplo em ambiente público;</a:t>
            </a:r>
          </a:p>
          <a:p>
            <a:pPr marL="271463" indent="-271463"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sz="2400" dirty="0" smtClean="0">
              <a:solidFill>
                <a:schemeClr val="tx1"/>
              </a:solidFill>
            </a:endParaRPr>
          </a:p>
          <a:p>
            <a:pPr marL="271463" indent="-271463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Avaliação do desempenho do utilizador;</a:t>
            </a:r>
          </a:p>
          <a:p>
            <a:pPr marL="271463" indent="-271463"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sz="2400" dirty="0">
              <a:solidFill>
                <a:schemeClr val="tx1"/>
              </a:solidFill>
            </a:endParaRPr>
          </a:p>
          <a:p>
            <a:pPr marL="271463" indent="-271463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Não realizados por falta de tempo.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Desafios – Respostas</a:t>
            </a:r>
            <a:endParaRPr lang="pt-P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22960" y="1268760"/>
            <a:ext cx="3703320" cy="736282"/>
          </a:xfrm>
        </p:spPr>
        <p:txBody>
          <a:bodyPr/>
          <a:lstStyle/>
          <a:p>
            <a:r>
              <a:rPr lang="pt-PT" b="1" i="1" dirty="0" smtClean="0">
                <a:solidFill>
                  <a:srgbClr val="8C2D19"/>
                </a:solidFill>
              </a:rPr>
              <a:t>Programador: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22960" y="2005042"/>
            <a:ext cx="3703320" cy="4238720"/>
          </a:xfrm>
        </p:spPr>
        <p:txBody>
          <a:bodyPr/>
          <a:lstStyle/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Que controlos devem estar disponíveis?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Quem decide qual o controlo que deve ser usado?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63440" y="1268760"/>
            <a:ext cx="3703320" cy="736282"/>
          </a:xfrm>
        </p:spPr>
        <p:txBody>
          <a:bodyPr/>
          <a:lstStyle/>
          <a:p>
            <a:r>
              <a:rPr lang="pt-PT" b="1" i="1" dirty="0" smtClean="0">
                <a:solidFill>
                  <a:srgbClr val="8C2D19"/>
                </a:solidFill>
              </a:rPr>
              <a:t>Utilizador final: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63440" y="2005042"/>
            <a:ext cx="3703320" cy="4238720"/>
          </a:xfrm>
        </p:spPr>
        <p:txBody>
          <a:bodyPr>
            <a:noAutofit/>
          </a:bodyPr>
          <a:lstStyle/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Do que preciso para interagir com o ecrã?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Como me posso ligar ao ecrã?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Como utilizo a presente aplicação?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Como sei quem sou durante a utilização?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27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PT" dirty="0" smtClean="0"/>
              <a:t>Trabalho Futuro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565880"/>
            <a:ext cx="7543801" cy="4023360"/>
          </a:xfrm>
        </p:spPr>
        <p:txBody>
          <a:bodyPr anchor="ctr">
            <a:normAutofit/>
          </a:bodyPr>
          <a:lstStyle/>
          <a:p>
            <a:pPr marL="271463" indent="-271463">
              <a:spcBef>
                <a:spcPts val="36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Submissão </a:t>
            </a:r>
            <a:r>
              <a:rPr lang="pt-PT" sz="2400" dirty="0">
                <a:solidFill>
                  <a:schemeClr val="tx1"/>
                </a:solidFill>
              </a:rPr>
              <a:t>de um </a:t>
            </a:r>
            <a:r>
              <a:rPr lang="pt-PT" sz="2400" dirty="0" smtClean="0">
                <a:solidFill>
                  <a:schemeClr val="tx1"/>
                </a:solidFill>
              </a:rPr>
              <a:t>artigo;</a:t>
            </a:r>
          </a:p>
          <a:p>
            <a:pPr marL="271463" indent="-271463">
              <a:spcBef>
                <a:spcPts val="36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Realizar testes públicos;</a:t>
            </a:r>
          </a:p>
          <a:p>
            <a:pPr marL="271463" indent="-271463">
              <a:spcBef>
                <a:spcPts val="36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Definir novos tipos de controlo;</a:t>
            </a:r>
          </a:p>
          <a:p>
            <a:pPr marL="271463" indent="-271463">
              <a:spcBef>
                <a:spcPts val="36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Implementar mais exemplos de aplicações;</a:t>
            </a:r>
          </a:p>
          <a:p>
            <a:pPr marL="271463" indent="-271463">
              <a:spcBef>
                <a:spcPts val="36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400" dirty="0" smtClean="0">
                <a:solidFill>
                  <a:schemeClr val="tx1"/>
                </a:solidFill>
              </a:rPr>
              <a:t>Encontrar novas soluções para os desafios.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19</a:t>
            </a:fld>
            <a:endParaRPr lang="pt-PT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14400" y="2348880"/>
            <a:ext cx="8229600" cy="1143000"/>
          </a:xfrm>
        </p:spPr>
        <p:txBody>
          <a:bodyPr anchor="ctr">
            <a:normAutofit/>
          </a:bodyPr>
          <a:lstStyle/>
          <a:p>
            <a:r>
              <a:rPr lang="pt-PT" sz="3600" dirty="0" smtClean="0"/>
              <a:t>OBRIGADA!</a:t>
            </a:r>
            <a:endParaRPr lang="pt-PT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5" name="TextBox 4"/>
          <p:cNvSpPr txBox="1"/>
          <p:nvPr/>
        </p:nvSpPr>
        <p:spPr>
          <a:xfrm>
            <a:off x="3203848" y="4941168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+mj-lt"/>
              </a:rPr>
              <a:t>“Sometimes </a:t>
            </a:r>
            <a:r>
              <a:rPr lang="en-US" b="1" i="1" dirty="0">
                <a:latin typeface="+mj-lt"/>
              </a:rPr>
              <a:t>when you innovate, you make mistakes. It is best to admit them quickly, and get on with improving your other innovations</a:t>
            </a:r>
            <a:r>
              <a:rPr lang="en-US" b="1" i="1" dirty="0" smtClean="0">
                <a:latin typeface="+mj-lt"/>
              </a:rPr>
              <a:t>.</a:t>
            </a:r>
            <a:r>
              <a:rPr lang="pt-PT" i="1" dirty="0" smtClean="0">
                <a:latin typeface="+mj-lt"/>
              </a:rPr>
              <a:t>”</a:t>
            </a:r>
          </a:p>
          <a:p>
            <a:pPr algn="r"/>
            <a:r>
              <a:rPr lang="pt-PT" b="1" dirty="0" smtClean="0">
                <a:latin typeface="+mj-lt"/>
              </a:rPr>
              <a:t>—</a:t>
            </a:r>
            <a:r>
              <a:rPr lang="en-US" b="1" i="1" dirty="0" smtClean="0">
                <a:latin typeface="+mj-lt"/>
              </a:rPr>
              <a:t> Steve Jobs</a:t>
            </a:r>
            <a:endParaRPr lang="en-US" b="1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Contexto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 dirty="0"/>
          </a:p>
        </p:txBody>
      </p:sp>
      <p:pic>
        <p:nvPicPr>
          <p:cNvPr id="1026" name="Picture 2" descr="http://eandt.theiet.org/magazine/2011/08/images/640_int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3598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62" y="1603598"/>
            <a:ext cx="3411838" cy="405765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885089" y="5506703"/>
            <a:ext cx="3373822" cy="730609"/>
          </a:xfrm>
        </p:spPr>
        <p:txBody>
          <a:bodyPr anchor="ctr"/>
          <a:lstStyle/>
          <a:p>
            <a:pPr algn="ctr"/>
            <a:r>
              <a:rPr lang="pt-PT" i="1" dirty="0" smtClean="0">
                <a:solidFill>
                  <a:schemeClr val="tx1"/>
                </a:solidFill>
              </a:rPr>
              <a:t>Ecrãs públicos digitais</a:t>
            </a:r>
            <a:endParaRPr lang="pt-PT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Motivação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3</a:t>
            </a:fld>
            <a:endParaRPr lang="pt-PT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480111"/>
              </p:ext>
            </p:extLst>
          </p:nvPr>
        </p:nvGraphicFramePr>
        <p:xfrm>
          <a:off x="3851920" y="1889255"/>
          <a:ext cx="5392487" cy="337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499992" y="5301208"/>
            <a:ext cx="4292081" cy="0"/>
          </a:xfrm>
          <a:prstGeom prst="line">
            <a:avLst/>
          </a:prstGeom>
          <a:ln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644008" y="5223285"/>
            <a:ext cx="4032448" cy="50997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i="1" dirty="0" smtClean="0">
                <a:solidFill>
                  <a:schemeClr val="tx1"/>
                </a:solidFill>
              </a:rPr>
              <a:t>Posse de smartphones (maio 2013)</a:t>
            </a:r>
            <a:endParaRPr lang="pt-PT" sz="1400" i="1" dirty="0">
              <a:solidFill>
                <a:schemeClr val="tx1"/>
              </a:solidFill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half" idx="4294967295"/>
          </p:nvPr>
        </p:nvSpPr>
        <p:spPr>
          <a:xfrm>
            <a:off x="822960" y="1356970"/>
            <a:ext cx="3389000" cy="4664318"/>
          </a:xfrm>
          <a:prstGeom prst="rect">
            <a:avLst/>
          </a:prstGeom>
        </p:spPr>
        <p:txBody>
          <a:bodyPr/>
          <a:lstStyle/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A maioria da população possui um </a:t>
            </a:r>
            <a:r>
              <a:rPr lang="pt-PT" i="1" dirty="0" smtClean="0">
                <a:solidFill>
                  <a:schemeClr val="tx1"/>
                </a:solidFill>
              </a:rPr>
              <a:t>smartphone;</a:t>
            </a:r>
            <a:endParaRPr lang="pt-PT" i="1" dirty="0">
              <a:solidFill>
                <a:schemeClr val="tx1"/>
              </a:solidFill>
            </a:endParaRP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i="1" dirty="0" smtClean="0">
                <a:solidFill>
                  <a:schemeClr val="tx1"/>
                </a:solidFill>
              </a:rPr>
              <a:t>80% do tempo com o telemóvel é usado em aplicações;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i="1" dirty="0" smtClean="0">
                <a:solidFill>
                  <a:schemeClr val="tx1"/>
                </a:solidFill>
              </a:rPr>
              <a:t>50% dos utilizadores usam o seu telemóvel como meio principal de acesso à internet.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i="1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6093296"/>
            <a:ext cx="514806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1">
                    <a:lumMod val="50000"/>
                  </a:schemeClr>
                </a:solidFill>
              </a:rPr>
              <a:t>http://www.supermonitoring.com/blog/state-of-mobile-2013-infographic/</a:t>
            </a:r>
          </a:p>
        </p:txBody>
      </p:sp>
    </p:spTree>
    <p:extLst>
      <p:ext uri="{BB962C8B-B14F-4D97-AF65-F5344CB8AC3E}">
        <p14:creationId xmlns:p14="http://schemas.microsoft.com/office/powerpoint/2010/main" val="21571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Objetivos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55600" indent="-355600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3200" dirty="0" smtClean="0">
                <a:solidFill>
                  <a:schemeClr val="tx1"/>
                </a:solidFill>
              </a:rPr>
              <a:t>Criação de uma </a:t>
            </a:r>
            <a:r>
              <a:rPr lang="pt-PT" sz="3200" i="1" dirty="0" smtClean="0">
                <a:solidFill>
                  <a:schemeClr val="tx1"/>
                </a:solidFill>
              </a:rPr>
              <a:t>framework</a:t>
            </a:r>
            <a:r>
              <a:rPr lang="pt-PT" sz="3200" dirty="0" smtClean="0">
                <a:solidFill>
                  <a:schemeClr val="tx1"/>
                </a:solidFill>
              </a:rPr>
              <a:t>;</a:t>
            </a:r>
          </a:p>
          <a:p>
            <a:pPr marL="355600" indent="-355600"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sz="3200" dirty="0" smtClean="0">
              <a:solidFill>
                <a:schemeClr val="tx1"/>
              </a:solidFill>
            </a:endParaRPr>
          </a:p>
          <a:p>
            <a:pPr marL="355600" indent="-355600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3200" dirty="0" smtClean="0">
                <a:solidFill>
                  <a:schemeClr val="tx1"/>
                </a:solidFill>
              </a:rPr>
              <a:t>Implementação de uma aplicação exemplo.</a:t>
            </a:r>
            <a:endParaRPr lang="pt-PT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Desafios</a:t>
            </a:r>
            <a:endParaRPr lang="pt-P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22960" y="1268760"/>
            <a:ext cx="3703320" cy="736282"/>
          </a:xfrm>
        </p:spPr>
        <p:txBody>
          <a:bodyPr/>
          <a:lstStyle/>
          <a:p>
            <a:r>
              <a:rPr lang="pt-PT" b="1" i="1" dirty="0" smtClean="0">
                <a:solidFill>
                  <a:srgbClr val="8C2D19"/>
                </a:solidFill>
              </a:rPr>
              <a:t>Programador: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22960" y="2005042"/>
            <a:ext cx="3703320" cy="4238720"/>
          </a:xfrm>
        </p:spPr>
        <p:txBody>
          <a:bodyPr/>
          <a:lstStyle/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Que controlos devem estar disponíveis?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Quem decide qual o controlo que deve ser usado?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63440" y="1268760"/>
            <a:ext cx="3703320" cy="736282"/>
          </a:xfrm>
        </p:spPr>
        <p:txBody>
          <a:bodyPr/>
          <a:lstStyle/>
          <a:p>
            <a:r>
              <a:rPr lang="pt-PT" b="1" i="1" dirty="0" smtClean="0">
                <a:solidFill>
                  <a:srgbClr val="8C2D19"/>
                </a:solidFill>
              </a:rPr>
              <a:t>Utilizador final:</a:t>
            </a:r>
            <a:endParaRPr lang="pt-PT" b="1" i="1" dirty="0">
              <a:solidFill>
                <a:srgbClr val="8C2D19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63440" y="2005042"/>
            <a:ext cx="3703320" cy="4238720"/>
          </a:xfrm>
        </p:spPr>
        <p:txBody>
          <a:bodyPr>
            <a:noAutofit/>
          </a:bodyPr>
          <a:lstStyle/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Do que preciso para interagir com o ecrã?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Como me posso ligar ao ecrã?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Como utilizo a presente aplicação?</a:t>
            </a:r>
          </a:p>
          <a:p>
            <a:pPr marL="271463" indent="-271463">
              <a:lnSpc>
                <a:spcPts val="3400"/>
              </a:lnSpc>
              <a:spcBef>
                <a:spcPts val="3000"/>
              </a:spcBef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tx1"/>
                </a:solidFill>
              </a:rPr>
              <a:t>Como sei quem sou durante a utilização?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22960" y="1556792"/>
            <a:ext cx="3703320" cy="695882"/>
          </a:xfrm>
        </p:spPr>
        <p:txBody>
          <a:bodyPr>
            <a:normAutofit/>
          </a:bodyPr>
          <a:lstStyle/>
          <a:p>
            <a:pPr marL="263525" indent="-263525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800" dirty="0" smtClean="0">
                <a:solidFill>
                  <a:schemeClr val="tx1"/>
                </a:solidFill>
              </a:rPr>
              <a:t>Stripnight Race</a:t>
            </a:r>
          </a:p>
          <a:p>
            <a:pPr marL="263525" indent="-263525"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sz="2800" dirty="0">
              <a:solidFill>
                <a:schemeClr val="tx1"/>
              </a:solidFill>
            </a:endParaRPr>
          </a:p>
          <a:p>
            <a:pPr marL="263525" indent="-263525">
              <a:buClr>
                <a:srgbClr val="8C2D19"/>
              </a:buClr>
              <a:buFont typeface="Wingdings" panose="05000000000000000000" pitchFamily="2" charset="2"/>
              <a:buChar char="§"/>
            </a:pPr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22960" y="4005064"/>
            <a:ext cx="3703320" cy="695880"/>
          </a:xfrm>
        </p:spPr>
        <p:txBody>
          <a:bodyPr>
            <a:normAutofit/>
          </a:bodyPr>
          <a:lstStyle/>
          <a:p>
            <a:pPr marL="263525" indent="-263525">
              <a:buClr>
                <a:srgbClr val="8C2D19"/>
              </a:buClr>
              <a:buFont typeface="Wingdings" panose="05000000000000000000" pitchFamily="2" charset="2"/>
              <a:buChar char="§"/>
            </a:pPr>
            <a:r>
              <a:rPr lang="pt-PT" sz="2800" dirty="0" smtClean="0">
                <a:solidFill>
                  <a:schemeClr val="tx1"/>
                </a:solidFill>
              </a:rPr>
              <a:t>Super Sync Sports</a:t>
            </a:r>
            <a:endParaRPr lang="pt-PT" sz="2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1516529"/>
            <a:ext cx="3978000" cy="19765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4005064"/>
            <a:ext cx="3976766" cy="2106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Solução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sp>
        <p:nvSpPr>
          <p:cNvPr id="6" name="Rounded Rectangle 5"/>
          <p:cNvSpPr/>
          <p:nvPr/>
        </p:nvSpPr>
        <p:spPr>
          <a:xfrm>
            <a:off x="1767269" y="2278800"/>
            <a:ext cx="1721031" cy="1080120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Servidor</a:t>
            </a:r>
            <a:endParaRPr lang="pt-PT" b="1" dirty="0">
              <a:solidFill>
                <a:srgbClr val="8C2D19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27708" y="2276872"/>
            <a:ext cx="1721031" cy="1080120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Cliente</a:t>
            </a:r>
          </a:p>
          <a:p>
            <a:pPr algn="ctr"/>
            <a:r>
              <a:rPr lang="pt-PT" sz="1400" i="1" dirty="0">
                <a:solidFill>
                  <a:srgbClr val="8C2D19"/>
                </a:solidFill>
              </a:rPr>
              <a:t>Web  </a:t>
            </a:r>
            <a:r>
              <a:rPr lang="pt-PT" sz="1400" i="1" dirty="0" smtClean="0">
                <a:solidFill>
                  <a:srgbClr val="8C2D19"/>
                </a:solidFill>
              </a:rPr>
              <a:t>Browser</a:t>
            </a:r>
            <a:endParaRPr lang="pt-PT" sz="1400" i="1" dirty="0">
              <a:solidFill>
                <a:srgbClr val="8C2D19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67268" y="5013176"/>
            <a:ext cx="1721031" cy="1080120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 smtClean="0">
                <a:solidFill>
                  <a:srgbClr val="8C2D19"/>
                </a:solidFill>
              </a:rPr>
              <a:t>Aplicação</a:t>
            </a:r>
          </a:p>
          <a:p>
            <a:pPr algn="ctr"/>
            <a:r>
              <a:rPr lang="pt-PT" sz="1400" i="1" dirty="0" smtClean="0">
                <a:solidFill>
                  <a:srgbClr val="8C2D19"/>
                </a:solidFill>
              </a:rPr>
              <a:t>Web  Browser</a:t>
            </a:r>
            <a:endParaRPr lang="pt-PT" sz="1400" i="1" dirty="0">
              <a:solidFill>
                <a:srgbClr val="8C2D19"/>
              </a:solidFill>
            </a:endParaRPr>
          </a:p>
        </p:txBody>
      </p:sp>
      <p:cxnSp>
        <p:nvCxnSpPr>
          <p:cNvPr id="10" name="Elbow Connector 9"/>
          <p:cNvCxnSpPr>
            <a:stCxn id="6" idx="2"/>
            <a:endCxn id="8" idx="0"/>
          </p:cNvCxnSpPr>
          <p:nvPr/>
        </p:nvCxnSpPr>
        <p:spPr>
          <a:xfrm rot="5400000">
            <a:off x="1800657" y="4186048"/>
            <a:ext cx="1654256" cy="1"/>
          </a:xfrm>
          <a:prstGeom prst="bentConnector3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3"/>
            <a:endCxn id="7" idx="1"/>
          </p:cNvCxnSpPr>
          <p:nvPr/>
        </p:nvCxnSpPr>
        <p:spPr>
          <a:xfrm flipV="1">
            <a:off x="3488300" y="2816932"/>
            <a:ext cx="2239408" cy="1928"/>
          </a:xfrm>
          <a:prstGeom prst="bentConnector3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5261" y="4129335"/>
            <a:ext cx="18722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Web Socket</a:t>
            </a:r>
            <a:endParaRPr lang="pt-PT" sz="1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43533" y="2651151"/>
            <a:ext cx="10584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400" i="1" dirty="0" smtClean="0"/>
              <a:t>Web Socket</a:t>
            </a:r>
            <a:endParaRPr lang="pt-PT" sz="1400" i="1" dirty="0"/>
          </a:p>
        </p:txBody>
      </p:sp>
      <p:pic>
        <p:nvPicPr>
          <p:cNvPr id="21" name="Content Placeholder 3" descr="nodejs-light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027" b="15387"/>
          <a:stretch/>
        </p:blipFill>
        <p:spPr>
          <a:xfrm>
            <a:off x="1624101" y="1213892"/>
            <a:ext cx="2007364" cy="698418"/>
          </a:xfrm>
        </p:spPr>
      </p:pic>
      <p:grpSp>
        <p:nvGrpSpPr>
          <p:cNvPr id="25" name="Group 24"/>
          <p:cNvGrpSpPr/>
          <p:nvPr/>
        </p:nvGrpSpPr>
        <p:grpSpPr>
          <a:xfrm>
            <a:off x="5492276" y="5059836"/>
            <a:ext cx="2191895" cy="986801"/>
            <a:chOff x="4900385" y="4351336"/>
            <a:chExt cx="3466375" cy="1560577"/>
          </a:xfrm>
        </p:grpSpPr>
        <p:pic>
          <p:nvPicPr>
            <p:cNvPr id="22" name="Picture 21" descr="html5+css3+javascript+responsive+icon-log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4639" y="4448164"/>
              <a:ext cx="3217867" cy="1366921"/>
            </a:xfrm>
            <a:prstGeom prst="rect">
              <a:avLst/>
            </a:prstGeom>
          </p:spPr>
        </p:pic>
        <p:sp>
          <p:nvSpPr>
            <p:cNvPr id="23" name="Rounded Rectangle 22"/>
            <p:cNvSpPr/>
            <p:nvPr/>
          </p:nvSpPr>
          <p:spPr>
            <a:xfrm>
              <a:off x="4900385" y="4351336"/>
              <a:ext cx="3466375" cy="1560577"/>
            </a:xfrm>
            <a:prstGeom prst="roundRect">
              <a:avLst>
                <a:gd name="adj" fmla="val 7261"/>
              </a:avLst>
            </a:prstGeom>
            <a:noFill/>
            <a:ln>
              <a:solidFill>
                <a:srgbClr val="8C2D1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b="1" dirty="0" smtClean="0">
                <a:solidFill>
                  <a:srgbClr val="8C2D19"/>
                </a:solidFill>
              </a:endParaRP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1596677" y="1223357"/>
            <a:ext cx="2062212" cy="714050"/>
          </a:xfrm>
          <a:prstGeom prst="roundRect">
            <a:avLst>
              <a:gd name="adj" fmla="val 7261"/>
            </a:avLst>
          </a:prstGeom>
          <a:noFill/>
          <a:ln>
            <a:solidFill>
              <a:srgbClr val="8C2D1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dirty="0" smtClean="0">
              <a:solidFill>
                <a:srgbClr val="8C2D19"/>
              </a:solidFill>
            </a:endParaRPr>
          </a:p>
        </p:txBody>
      </p:sp>
      <p:cxnSp>
        <p:nvCxnSpPr>
          <p:cNvPr id="27" name="Straight Connector 26"/>
          <p:cNvCxnSpPr>
            <a:stCxn id="24" idx="2"/>
            <a:endCxn id="6" idx="0"/>
          </p:cNvCxnSpPr>
          <p:nvPr/>
        </p:nvCxnSpPr>
        <p:spPr>
          <a:xfrm>
            <a:off x="2627783" y="1937407"/>
            <a:ext cx="2" cy="341393"/>
          </a:xfrm>
          <a:prstGeom prst="line">
            <a:avLst/>
          </a:prstGeom>
          <a:ln w="15875">
            <a:solidFill>
              <a:srgbClr val="8C2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  <a:endCxn id="23" idx="0"/>
          </p:cNvCxnSpPr>
          <p:nvPr/>
        </p:nvCxnSpPr>
        <p:spPr>
          <a:xfrm>
            <a:off x="6588224" y="3356992"/>
            <a:ext cx="0" cy="1702844"/>
          </a:xfrm>
          <a:prstGeom prst="line">
            <a:avLst/>
          </a:prstGeom>
          <a:ln w="15875">
            <a:solidFill>
              <a:srgbClr val="8C2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23" idx="1"/>
          </p:cNvCxnSpPr>
          <p:nvPr/>
        </p:nvCxnSpPr>
        <p:spPr>
          <a:xfrm>
            <a:off x="3488299" y="5553236"/>
            <a:ext cx="2003977" cy="1"/>
          </a:xfrm>
          <a:prstGeom prst="line">
            <a:avLst/>
          </a:prstGeom>
          <a:ln w="15875">
            <a:solidFill>
              <a:srgbClr val="8C2D1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i="1" dirty="0" smtClean="0"/>
              <a:t>Framework</a:t>
            </a:r>
            <a:endParaRPr lang="pt-PT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grpSp>
        <p:nvGrpSpPr>
          <p:cNvPr id="22" name="Group 21"/>
          <p:cNvGrpSpPr/>
          <p:nvPr/>
        </p:nvGrpSpPr>
        <p:grpSpPr>
          <a:xfrm>
            <a:off x="1547664" y="1872333"/>
            <a:ext cx="6048672" cy="3356867"/>
            <a:chOff x="35496" y="1150929"/>
            <a:chExt cx="6048672" cy="3356867"/>
          </a:xfrm>
        </p:grpSpPr>
        <p:sp>
          <p:nvSpPr>
            <p:cNvPr id="7" name="Rounded Rectangle 6"/>
            <p:cNvSpPr/>
            <p:nvPr/>
          </p:nvSpPr>
          <p:spPr>
            <a:xfrm>
              <a:off x="2186086" y="1150929"/>
              <a:ext cx="1721031" cy="1080120"/>
            </a:xfrm>
            <a:prstGeom prst="roundRect">
              <a:avLst>
                <a:gd name="adj" fmla="val 7261"/>
              </a:avLst>
            </a:prstGeom>
            <a:noFill/>
            <a:ln>
              <a:solidFill>
                <a:srgbClr val="8C2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rgbClr val="8C2D19"/>
                  </a:solidFill>
                </a:rPr>
                <a:t>Widget</a:t>
              </a:r>
              <a:endParaRPr lang="pt-PT" b="1" dirty="0">
                <a:solidFill>
                  <a:srgbClr val="8C2D19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363137" y="3427676"/>
              <a:ext cx="1721031" cy="1080120"/>
            </a:xfrm>
            <a:prstGeom prst="roundRect">
              <a:avLst>
                <a:gd name="adj" fmla="val 7261"/>
              </a:avLst>
            </a:prstGeom>
            <a:noFill/>
            <a:ln>
              <a:solidFill>
                <a:srgbClr val="8C2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rgbClr val="8C2D19"/>
                  </a:solidFill>
                </a:rPr>
                <a:t>Swipe</a:t>
              </a:r>
              <a:endParaRPr lang="pt-PT" b="1" dirty="0">
                <a:solidFill>
                  <a:srgbClr val="8C2D19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86087" y="3427676"/>
              <a:ext cx="1721031" cy="1080120"/>
            </a:xfrm>
            <a:prstGeom prst="roundRect">
              <a:avLst>
                <a:gd name="adj" fmla="val 7261"/>
              </a:avLst>
            </a:prstGeom>
            <a:noFill/>
            <a:ln>
              <a:solidFill>
                <a:srgbClr val="8C2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rgbClr val="8C2D19"/>
                  </a:solidFill>
                </a:rPr>
                <a:t>InputText</a:t>
              </a:r>
              <a:endParaRPr lang="pt-PT" b="1" dirty="0">
                <a:solidFill>
                  <a:srgbClr val="8C2D19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5496" y="3427676"/>
              <a:ext cx="1721031" cy="1080120"/>
            </a:xfrm>
            <a:prstGeom prst="roundRect">
              <a:avLst>
                <a:gd name="adj" fmla="val 7261"/>
              </a:avLst>
            </a:prstGeom>
            <a:noFill/>
            <a:ln>
              <a:solidFill>
                <a:srgbClr val="8C2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rgbClr val="8C2D19"/>
                  </a:solidFill>
                </a:rPr>
                <a:t>Joystick</a:t>
              </a:r>
              <a:endParaRPr lang="pt-PT" b="1" dirty="0">
                <a:solidFill>
                  <a:srgbClr val="8C2D19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5496" y="1404072"/>
              <a:ext cx="1311972" cy="573835"/>
            </a:xfrm>
            <a:prstGeom prst="roundRect">
              <a:avLst>
                <a:gd name="adj" fmla="val 7261"/>
              </a:avLst>
            </a:prstGeom>
            <a:noFill/>
            <a:ln>
              <a:solidFill>
                <a:srgbClr val="8C2D1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b="1" i="1" dirty="0" smtClean="0">
                  <a:solidFill>
                    <a:srgbClr val="8C2D19"/>
                  </a:solidFill>
                </a:rPr>
                <a:t>Socket.io</a:t>
              </a:r>
            </a:p>
          </p:txBody>
        </p:sp>
        <p:cxnSp>
          <p:nvCxnSpPr>
            <p:cNvPr id="12" name="Straight Arrow Connector 11"/>
            <p:cNvCxnSpPr>
              <a:stCxn id="9" idx="0"/>
              <a:endCxn id="7" idx="2"/>
            </p:cNvCxnSpPr>
            <p:nvPr/>
          </p:nvCxnSpPr>
          <p:spPr>
            <a:xfrm flipH="1" flipV="1">
              <a:off x="3046602" y="2231049"/>
              <a:ext cx="1" cy="1196627"/>
            </a:xfrm>
            <a:prstGeom prst="straightConnector1">
              <a:avLst/>
            </a:prstGeom>
            <a:ln w="15875">
              <a:solidFill>
                <a:srgbClr val="8C2D1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1372994" y="1754068"/>
              <a:ext cx="1196627" cy="2150590"/>
            </a:xfrm>
            <a:prstGeom prst="bentConnector3">
              <a:avLst/>
            </a:prstGeom>
            <a:ln w="15875">
              <a:solidFill>
                <a:srgbClr val="8C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8" idx="0"/>
              <a:endCxn id="7" idx="2"/>
            </p:cNvCxnSpPr>
            <p:nvPr/>
          </p:nvCxnSpPr>
          <p:spPr>
            <a:xfrm rot="16200000" flipV="1">
              <a:off x="3536815" y="1740837"/>
              <a:ext cx="1196627" cy="2177051"/>
            </a:xfrm>
            <a:prstGeom prst="bentConnector3">
              <a:avLst/>
            </a:prstGeom>
            <a:ln w="15875">
              <a:solidFill>
                <a:srgbClr val="8C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3"/>
              <a:endCxn id="7" idx="1"/>
            </p:cNvCxnSpPr>
            <p:nvPr/>
          </p:nvCxnSpPr>
          <p:spPr>
            <a:xfrm flipV="1">
              <a:off x="1347468" y="1690989"/>
              <a:ext cx="838618" cy="1"/>
            </a:xfrm>
            <a:prstGeom prst="line">
              <a:avLst/>
            </a:prstGeom>
            <a:ln w="15875">
              <a:solidFill>
                <a:srgbClr val="8C2D1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/>
            <p:cNvSpPr/>
            <p:nvPr/>
          </p:nvSpPr>
          <p:spPr>
            <a:xfrm>
              <a:off x="2917860" y="2244094"/>
              <a:ext cx="257482" cy="206926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8C2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 smtClean="0"/>
              <a:t>Tipos de Controlo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EC61-EC35-4F4E-A4C5-E540E7318424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Maria João Barreira - DISSERTAÇÃO</a:t>
            </a:r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32" y="1124744"/>
            <a:ext cx="5097760" cy="50977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1124744"/>
            <a:ext cx="5097760" cy="5097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20" y="1124744"/>
            <a:ext cx="5097760" cy="509776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83568" y="5805264"/>
            <a:ext cx="2160240" cy="50997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i="1" dirty="0" smtClean="0">
                <a:solidFill>
                  <a:schemeClr val="tx1"/>
                </a:solidFill>
              </a:rPr>
              <a:t>Joystick</a:t>
            </a:r>
            <a:endParaRPr lang="pt-PT" i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57288" y="5800750"/>
            <a:ext cx="2160240" cy="50997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i="1" dirty="0" smtClean="0">
                <a:solidFill>
                  <a:schemeClr val="tx1"/>
                </a:solidFill>
              </a:rPr>
              <a:t>InputText</a:t>
            </a:r>
            <a:endParaRPr lang="pt-PT" i="1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34847" y="5756641"/>
            <a:ext cx="2160240" cy="50997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8C2D19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i="1" dirty="0" smtClean="0">
                <a:solidFill>
                  <a:schemeClr val="tx1"/>
                </a:solidFill>
              </a:rPr>
              <a:t>Swipe</a:t>
            </a:r>
            <a:endParaRPr lang="pt-PT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2814</TotalTime>
  <Words>2468</Words>
  <Application>Microsoft Office PowerPoint</Application>
  <PresentationFormat>On-screen Show (4:3)</PresentationFormat>
  <Paragraphs>247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Lato</vt:lpstr>
      <vt:lpstr>Wingdings</vt:lpstr>
      <vt:lpstr>Retrospect</vt:lpstr>
      <vt:lpstr>Remote,  direct-manipulation interaction for multi-user,  web-based public display applications</vt:lpstr>
      <vt:lpstr>Contexto</vt:lpstr>
      <vt:lpstr>Motivação</vt:lpstr>
      <vt:lpstr>Objetivos</vt:lpstr>
      <vt:lpstr>Desafios</vt:lpstr>
      <vt:lpstr>Estado de arte</vt:lpstr>
      <vt:lpstr>Solução</vt:lpstr>
      <vt:lpstr>Framework</vt:lpstr>
      <vt:lpstr>Tipos de Controlo</vt:lpstr>
      <vt:lpstr>Exemplo Implementado</vt:lpstr>
      <vt:lpstr>Exemplo Implementado</vt:lpstr>
      <vt:lpstr>Exemplo Implementado</vt:lpstr>
      <vt:lpstr>Testes</vt:lpstr>
      <vt:lpstr>Testes Iterativos</vt:lpstr>
      <vt:lpstr>Testes à Framework</vt:lpstr>
      <vt:lpstr>Testes Públicos</vt:lpstr>
      <vt:lpstr>Desafios – Respostas</vt:lpstr>
      <vt:lpstr>Trabalho Futuro</vt:lpstr>
      <vt:lpstr>OBRIGADA!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Remote,  direct-manipulation interaction for multi-user,  web-based public display APPLICATIONS</dc:title>
  <dc:creator>Maria João</dc:creator>
  <cp:lastModifiedBy>Maria João</cp:lastModifiedBy>
  <cp:revision>250</cp:revision>
  <dcterms:created xsi:type="dcterms:W3CDTF">2014-07-11T14:20:38Z</dcterms:created>
  <dcterms:modified xsi:type="dcterms:W3CDTF">2014-07-18T13:12:08Z</dcterms:modified>
</cp:coreProperties>
</file>