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6F9BA1-B11B-4653-8AB9-25DCCBE8E98B}">
  <a:tblStyle styleId="{D96F9BA1-B11B-4653-8AB9-25DCCBE8E9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Average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font" Target="fonts/Oswald-bold.fntdata"/><Relationship Id="rId12" Type="http://schemas.openxmlformats.org/officeDocument/2006/relationships/slide" Target="slides/slide6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aws.amazon.com/AmazonRDS/latest/AuroraUserGuide/AuroraMySQL.Integrating.Lambda.html" TargetMode="External"/><Relationship Id="rId3" Type="http://schemas.openxmlformats.org/officeDocument/2006/relationships/hyperlink" Target="https://docs.aws.amazon.com/lambda/latest/dg/services-rds.html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ikhail.io/serverless/coldstarts/aws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jeremydaly.com/reuse-database-connections-aws-lambda/" TargetMode="External"/><Relationship Id="rId3" Type="http://schemas.openxmlformats.org/officeDocument/2006/relationships/hyperlink" Target="https://www.jeremydaly.com/manage-rds-connections-aws-lambda/" TargetMode="External"/><Relationship Id="rId4" Type="http://schemas.openxmlformats.org/officeDocument/2006/relationships/hyperlink" Target="https://docs.aws.amazon.com/AmazonRDS/latest/AuroraUserGuide/data-api.html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1.awsstatic.com/training-and-certification/docs-sa-assoc/AWS-Certified-Solutions-Architect-Associate_Sample-Questions.pdf" TargetMode="External"/><Relationship Id="rId3" Type="http://schemas.openxmlformats.org/officeDocument/2006/relationships/hyperlink" Target="https://awscoach.net/aws-lambda-certification-questions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ubscription.packtpub.com/book/big_data_and_business_intelligence/9781838551605/1/ch01lvl1sec11/traditional-versus-serverless-architecture-using-lambda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aws.amazon.com/lambda/latest/dg/nodejs-handler.html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aws.amazon.com/lambda/latest/dg/lambda-services.htm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6905ca4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6905ca4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6905ca4a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6905ca4a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Aurora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https://docs.aws.amazon.com/AmazonRDS/latest/AuroraUserGuide/AuroraMySQL.Integrating.Lambda.html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https://docs.aws.amazon.com/lambda/latest/dg/services-rds.html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e485e1c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e485e1c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https://mikhail.io/serverless/coldstarts/aws/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f917819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f917819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https://www.jeremydaly.com/reuse-database-connections-aws-lambda/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https://www.jeremydaly.com/manage-rds-connections-aws-lambda/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https://docs.aws.amazon.com/AmazonRDS/latest/AuroraUserGuide/data-api.html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21d2c428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21d2c428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0634423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0634423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#8 from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https://d1.awsstatic.com/training-and-certification/docs-sa-assoc/AWS-Certified-Solutions-Architect-Associate_Sample-Questions.pdf</a:t>
            </a:r>
            <a:br>
              <a:rPr lang="en"/>
            </a:br>
            <a:r>
              <a:rPr lang="en"/>
              <a:t>A company’s security team requires that all data stored in the cloud be encrypted at rest at all times using encryption keys stored on-premises. Which encryption options meet these requirements? (Select TWO.)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A) Use Server-Side Encryption with Amazon S3 Managed Keys (SSE-S3).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B) Use Server-Side Encryption with AWS KMS Managed Keys (SSE-KMS).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C) Use Server-Side Encryption with Customer Provided Keys (SSE-C).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D) Use client-side encryption to provide at-rest encryption.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E) Use an AWS Lambda function triggered by Amazon S3 events to encrypt the data using the customer’s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question set, with some wrong answers: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https://awscoach.net/aws-lambda-certification-questions/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21d2c428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21d2c428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21d2c428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21d2c42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6905ca4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6905ca4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https://subscription.packtpub.com/book/big_data_and_business_intelligence/9781838551605/1/ch01lvl1sec11/traditional-versus-serverless-architecture-using-lambda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21d2c428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21d2c428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cae984e2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cae984e2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handler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https://docs.aws.amazon.com/lambda/latest/dg/nodejs-handler.html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21d2c428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21d2c428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f9178198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f917819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MSK = Managed Kafka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triggers/events: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https://docs.aws.amazon.com/lambda/latest/dg/lambda-services.html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6905ca4a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6905ca4a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0" Type="http://schemas.openxmlformats.org/officeDocument/2006/relationships/image" Target="../media/image12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andscape.cncf.io/format=serverles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-461450" y="119775"/>
            <a:ext cx="7801500" cy="12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Serverless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00" y="1733300"/>
            <a:ext cx="6669026" cy="333452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 rot="5400000">
            <a:off x="6246650" y="486175"/>
            <a:ext cx="2632500" cy="2418000"/>
          </a:xfrm>
          <a:prstGeom prst="wedgeRoundRectCallout">
            <a:avLst>
              <a:gd fmla="val 38805" name="adj1"/>
              <a:gd fmla="val 13780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285" y="683181"/>
            <a:ext cx="1563625" cy="202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</a:t>
            </a:r>
            <a:endParaRPr/>
          </a:p>
        </p:txBody>
      </p:sp>
      <p:graphicFrame>
        <p:nvGraphicFramePr>
          <p:cNvPr id="138" name="Google Shape;138;p22"/>
          <p:cNvGraphicFramePr/>
          <p:nvPr/>
        </p:nvGraphicFramePr>
        <p:xfrm>
          <a:off x="2188000" y="67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{D96F9BA1-B11B-4653-8AB9-25DCCBE8E98B}</a:tableStyleId>
              </a:tblPr>
              <a:tblGrid>
                <a:gridCol w="2384000"/>
                <a:gridCol w="4260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memory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128 MB ~ 3008 MB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timeout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 sec ~ 15 min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pricing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$0.20 = 1 mil requests</a:t>
                      </a:r>
                      <a:b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$0.00001667 per GB-sec</a:t>
                      </a:r>
                      <a:b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 </a:t>
                      </a:r>
                      <a:r>
                        <a:rPr b="1"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100ms</a:t>
                      </a: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increments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payload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 MB (sync)</a:t>
                      </a:r>
                      <a:b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256 KB (async)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/tmp disk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512 MB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Services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EC2 is not supported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RDS -&gt; SNS -&gt; Lambda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RDS Aurora Serverless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 MySQL, Postgres versions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Enable Data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MySQL native functions trigger lambda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Lambda can trigger lambda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lambda container can expire after 30 ~ 45 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Cold start is usually 0.2 ~ 1.0 sec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Cold</a:t>
            </a:r>
            <a:r>
              <a:rPr lang="en"/>
              <a:t> Starts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250" y="1963950"/>
            <a:ext cx="5364475" cy="31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 Connections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395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if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RDS Aurora Serverless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enable the Data API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RDS non-Aurora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code outside handler can “freeze” for reuse</a:t>
            </a:r>
            <a:endParaRPr sz="1600"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152" y="2752857"/>
            <a:ext cx="4835848" cy="239064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/>
          <p:nvPr/>
        </p:nvSpPr>
        <p:spPr>
          <a:xfrm>
            <a:off x="4263000" y="2705975"/>
            <a:ext cx="3017400" cy="13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VPC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Lambda has a default VPC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lambda VPC when interacting with other services in VPCs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Certification Questions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See Jason’s list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Exam 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Serverless?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Event-driven, scheduled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Automatic horizontal scaling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Billed by usage, starting at $0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47750" y="10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617050"/>
            <a:ext cx="5815519" cy="24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0" y="62350"/>
            <a:ext cx="5814726" cy="24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7516600" y="1213400"/>
            <a:ext cx="708600" cy="115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7200" y="1213400"/>
            <a:ext cx="507396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8350200" y="1062025"/>
            <a:ext cx="507300" cy="136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846050" y="793175"/>
            <a:ext cx="92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ELB</a:t>
            </a:r>
            <a:endParaRPr sz="1800">
              <a:highlight>
                <a:srgbClr val="FFFFFF"/>
              </a:highlight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6099175" y="138550"/>
            <a:ext cx="2743200" cy="236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3175" y="968075"/>
            <a:ext cx="860492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7900" y="638361"/>
            <a:ext cx="608000" cy="88233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6143175" y="2655150"/>
            <a:ext cx="2743200" cy="236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53776" y="3762649"/>
            <a:ext cx="708600" cy="91720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4769850" y="2065350"/>
            <a:ext cx="860400" cy="42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6"/>
          <p:cNvCxnSpPr/>
          <p:nvPr/>
        </p:nvCxnSpPr>
        <p:spPr>
          <a:xfrm>
            <a:off x="6099167" y="4296400"/>
            <a:ext cx="738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/>
          <p:nvPr/>
        </p:nvCxnSpPr>
        <p:spPr>
          <a:xfrm>
            <a:off x="7589867" y="4296400"/>
            <a:ext cx="429300" cy="2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4" name="Google Shape;94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80950" y="3126041"/>
            <a:ext cx="738600" cy="958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46675" y="4342075"/>
            <a:ext cx="764589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6"/>
          <p:cNvCxnSpPr/>
          <p:nvPr/>
        </p:nvCxnSpPr>
        <p:spPr>
          <a:xfrm>
            <a:off x="7003667" y="1547975"/>
            <a:ext cx="738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7" name="Google Shape;9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49600" y="1681450"/>
            <a:ext cx="76458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>
            <a:off x="4467000" y="343625"/>
            <a:ext cx="3232200" cy="457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Serverless?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No</a:t>
            </a:r>
            <a:r>
              <a:rPr b="1" lang="en" sz="1900"/>
              <a:t> </a:t>
            </a:r>
            <a:r>
              <a:rPr lang="en" sz="1900"/>
              <a:t>server maintenance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No sys admin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No load balancing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No scaling</a:t>
            </a:r>
            <a:endParaRPr sz="1900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922" y="1017725"/>
            <a:ext cx="3500875" cy="39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Serverless?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50" y="1371159"/>
            <a:ext cx="8520601" cy="3186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Offerings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AWS Lambda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We are here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AWS Fargate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(containers)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AWS RDS Aurora Serverless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(relational database)</a:t>
            </a:r>
            <a:endParaRPr sz="1900"/>
          </a:p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Google Cloud Functions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Azure Functions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Link: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frameworks, platforms chart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75" y="168300"/>
            <a:ext cx="8246774" cy="21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501151" y="2571750"/>
            <a:ext cx="2991300" cy="26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Node.js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Java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Python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.NET (C#, PowerShell)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Go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Ruby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custom runtimes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150350" y="1868425"/>
            <a:ext cx="2523600" cy="27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Events: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SQS</a:t>
            </a:r>
            <a:r>
              <a:rPr lang="en">
                <a:solidFill>
                  <a:srgbClr val="000000"/>
                </a:solidFill>
              </a:rPr>
              <a:t>, Kinesis, DynamoDB, MSK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Triggers: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API Gateway</a:t>
            </a:r>
            <a:r>
              <a:rPr lang="en">
                <a:solidFill>
                  <a:srgbClr val="000000"/>
                </a:solidFill>
              </a:rPr>
              <a:t>, AWS IoT, Alexa, ELB, </a:t>
            </a:r>
            <a:r>
              <a:rPr b="1" lang="en">
                <a:solidFill>
                  <a:srgbClr val="000000"/>
                </a:solidFill>
              </a:rPr>
              <a:t>CloudFront</a:t>
            </a:r>
            <a:r>
              <a:rPr lang="en">
                <a:solidFill>
                  <a:srgbClr val="000000"/>
                </a:solidFill>
              </a:rPr>
              <a:t>, CloudWatch, CodeCommit, Cognito, </a:t>
            </a:r>
            <a:r>
              <a:rPr b="1" lang="en">
                <a:solidFill>
                  <a:srgbClr val="000000"/>
                </a:solidFill>
              </a:rPr>
              <a:t>S3, SNS, </a:t>
            </a:r>
            <a:r>
              <a:rPr lang="en">
                <a:solidFill>
                  <a:srgbClr val="000000"/>
                </a:solidFill>
              </a:rPr>
              <a:t>SES, …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Remember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Lambda scales horizontally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event calls 1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 with AWS X-Ray, CloudWatch, CloudTrails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VPC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