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9" r:id="rId6"/>
    <p:sldId id="271" r:id="rId7"/>
    <p:sldId id="269" r:id="rId8"/>
    <p:sldId id="258" r:id="rId9"/>
    <p:sldId id="260" r:id="rId10"/>
    <p:sldId id="261" r:id="rId11"/>
    <p:sldId id="272" r:id="rId12"/>
    <p:sldId id="273" r:id="rId13"/>
    <p:sldId id="262" r:id="rId14"/>
    <p:sldId id="276" r:id="rId15"/>
    <p:sldId id="264" r:id="rId16"/>
    <p:sldId id="268" r:id="rId17"/>
    <p:sldId id="274" r:id="rId18"/>
    <p:sldId id="265" r:id="rId19"/>
    <p:sldId id="266" r:id="rId20"/>
    <p:sldId id="275" r:id="rId21"/>
    <p:sldId id="267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87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4E38D-2156-47A9-87F0-E3D38333C6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EA6B15-FFFD-4E1E-BBFB-47C08176FB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existing storage account</a:t>
          </a:r>
        </a:p>
      </dgm:t>
    </dgm:pt>
    <dgm:pt modelId="{6BD78A5B-73F7-47E3-9544-30F5A233BB73}" type="parTrans" cxnId="{AF2442F9-99F4-40C3-A0FA-01D62A98DE31}">
      <dgm:prSet/>
      <dgm:spPr/>
      <dgm:t>
        <a:bodyPr/>
        <a:lstStyle/>
        <a:p>
          <a:endParaRPr lang="en-US"/>
        </a:p>
      </dgm:t>
    </dgm:pt>
    <dgm:pt modelId="{4F1F6B38-DD6A-4911-B36D-DD63933962E4}" type="sibTrans" cxnId="{AF2442F9-99F4-40C3-A0FA-01D62A98DE31}">
      <dgm:prSet/>
      <dgm:spPr/>
      <dgm:t>
        <a:bodyPr/>
        <a:lstStyle/>
        <a:p>
          <a:endParaRPr lang="en-US"/>
        </a:p>
      </dgm:t>
    </dgm:pt>
    <dgm:pt modelId="{FD3168B0-9D89-4B6D-817C-CC1E41B1E1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custom ACI name</a:t>
          </a:r>
        </a:p>
      </dgm:t>
    </dgm:pt>
    <dgm:pt modelId="{ED99E659-30B6-453E-AD5B-82D35B1C3B39}" type="parTrans" cxnId="{CCDD9258-6694-4F3B-92AE-2824B41E9630}">
      <dgm:prSet/>
      <dgm:spPr/>
      <dgm:t>
        <a:bodyPr/>
        <a:lstStyle/>
        <a:p>
          <a:endParaRPr lang="en-US"/>
        </a:p>
      </dgm:t>
    </dgm:pt>
    <dgm:pt modelId="{0232AF47-E086-4347-8501-29AC72C8215A}" type="sibTrans" cxnId="{CCDD9258-6694-4F3B-92AE-2824B41E9630}">
      <dgm:prSet/>
      <dgm:spPr/>
      <dgm:t>
        <a:bodyPr/>
        <a:lstStyle/>
        <a:p>
          <a:endParaRPr lang="en-US"/>
        </a:p>
      </dgm:t>
    </dgm:pt>
    <dgm:pt modelId="{F291049F-4102-4EFB-AEEA-3E817C62A00D}" type="pres">
      <dgm:prSet presAssocID="{9484E38D-2156-47A9-87F0-E3D38333C690}" presName="root" presStyleCnt="0">
        <dgm:presLayoutVars>
          <dgm:dir/>
          <dgm:resizeHandles val="exact"/>
        </dgm:presLayoutVars>
      </dgm:prSet>
      <dgm:spPr/>
    </dgm:pt>
    <dgm:pt modelId="{C42668F1-7D0E-4D6F-90AF-01F27A056A84}" type="pres">
      <dgm:prSet presAssocID="{DCEA6B15-FFFD-4E1E-BBFB-47C08176FB47}" presName="compNode" presStyleCnt="0"/>
      <dgm:spPr/>
    </dgm:pt>
    <dgm:pt modelId="{292E63E6-799A-4430-BA69-DECEA4E86442}" type="pres">
      <dgm:prSet presAssocID="{DCEA6B15-FFFD-4E1E-BBFB-47C08176FB47}" presName="bgRect" presStyleLbl="bgShp" presStyleIdx="0" presStyleCnt="2"/>
      <dgm:spPr/>
    </dgm:pt>
    <dgm:pt modelId="{827B2432-02BE-4AB6-9737-A4CBF3092D39}" type="pres">
      <dgm:prSet presAssocID="{DCEA6B15-FFFD-4E1E-BBFB-47C08176FB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2F81A84-531F-49E9-B358-7B3CCF380146}" type="pres">
      <dgm:prSet presAssocID="{DCEA6B15-FFFD-4E1E-BBFB-47C08176FB47}" presName="spaceRect" presStyleCnt="0"/>
      <dgm:spPr/>
    </dgm:pt>
    <dgm:pt modelId="{CEC54FBF-E6D6-440E-9274-90FB01FCC8D2}" type="pres">
      <dgm:prSet presAssocID="{DCEA6B15-FFFD-4E1E-BBFB-47C08176FB47}" presName="parTx" presStyleLbl="revTx" presStyleIdx="0" presStyleCnt="2">
        <dgm:presLayoutVars>
          <dgm:chMax val="0"/>
          <dgm:chPref val="0"/>
        </dgm:presLayoutVars>
      </dgm:prSet>
      <dgm:spPr/>
    </dgm:pt>
    <dgm:pt modelId="{09F18CE2-CC20-46A3-9B00-04D97B1D7616}" type="pres">
      <dgm:prSet presAssocID="{4F1F6B38-DD6A-4911-B36D-DD63933962E4}" presName="sibTrans" presStyleCnt="0"/>
      <dgm:spPr/>
    </dgm:pt>
    <dgm:pt modelId="{DB64F197-5FCD-426C-95DA-B5070265F8A2}" type="pres">
      <dgm:prSet presAssocID="{FD3168B0-9D89-4B6D-817C-CC1E41B1E139}" presName="compNode" presStyleCnt="0"/>
      <dgm:spPr/>
    </dgm:pt>
    <dgm:pt modelId="{875A9AD3-9F05-4266-8EC5-220DB782267C}" type="pres">
      <dgm:prSet presAssocID="{FD3168B0-9D89-4B6D-817C-CC1E41B1E139}" presName="bgRect" presStyleLbl="bgShp" presStyleIdx="1" presStyleCnt="2"/>
      <dgm:spPr/>
    </dgm:pt>
    <dgm:pt modelId="{83344C41-F75B-4F8A-A0EA-C73EAB9ABBF1}" type="pres">
      <dgm:prSet presAssocID="{FD3168B0-9D89-4B6D-817C-CC1E41B1E1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5E9B45-219D-49E0-910E-8787E0C8F6BB}" type="pres">
      <dgm:prSet presAssocID="{FD3168B0-9D89-4B6D-817C-CC1E41B1E139}" presName="spaceRect" presStyleCnt="0"/>
      <dgm:spPr/>
    </dgm:pt>
    <dgm:pt modelId="{37EE63F7-2BCE-4AF0-A7E4-E68DBB3CEF78}" type="pres">
      <dgm:prSet presAssocID="{FD3168B0-9D89-4B6D-817C-CC1E41B1E1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CDD9258-6694-4F3B-92AE-2824B41E9630}" srcId="{9484E38D-2156-47A9-87F0-E3D38333C690}" destId="{FD3168B0-9D89-4B6D-817C-CC1E41B1E139}" srcOrd="1" destOrd="0" parTransId="{ED99E659-30B6-453E-AD5B-82D35B1C3B39}" sibTransId="{0232AF47-E086-4347-8501-29AC72C8215A}"/>
    <dgm:cxn modelId="{D9C80A89-DED1-4965-AB46-51D5E48A54C5}" type="presOf" srcId="{DCEA6B15-FFFD-4E1E-BBFB-47C08176FB47}" destId="{CEC54FBF-E6D6-440E-9274-90FB01FCC8D2}" srcOrd="0" destOrd="0" presId="urn:microsoft.com/office/officeart/2018/2/layout/IconVerticalSolidList"/>
    <dgm:cxn modelId="{4A5E51C9-25C5-4B9F-A209-52E2DC6AADD1}" type="presOf" srcId="{FD3168B0-9D89-4B6D-817C-CC1E41B1E139}" destId="{37EE63F7-2BCE-4AF0-A7E4-E68DBB3CEF78}" srcOrd="0" destOrd="0" presId="urn:microsoft.com/office/officeart/2018/2/layout/IconVerticalSolidList"/>
    <dgm:cxn modelId="{4DED6CD4-128D-431F-8F7B-F2E141F69D14}" type="presOf" srcId="{9484E38D-2156-47A9-87F0-E3D38333C690}" destId="{F291049F-4102-4EFB-AEEA-3E817C62A00D}" srcOrd="0" destOrd="0" presId="urn:microsoft.com/office/officeart/2018/2/layout/IconVerticalSolidList"/>
    <dgm:cxn modelId="{AF2442F9-99F4-40C3-A0FA-01D62A98DE31}" srcId="{9484E38D-2156-47A9-87F0-E3D38333C690}" destId="{DCEA6B15-FFFD-4E1E-BBFB-47C08176FB47}" srcOrd="0" destOrd="0" parTransId="{6BD78A5B-73F7-47E3-9544-30F5A233BB73}" sibTransId="{4F1F6B38-DD6A-4911-B36D-DD63933962E4}"/>
    <dgm:cxn modelId="{CC699B38-1F75-45CD-8EB8-AB3B75E1CD00}" type="presParOf" srcId="{F291049F-4102-4EFB-AEEA-3E817C62A00D}" destId="{C42668F1-7D0E-4D6F-90AF-01F27A056A84}" srcOrd="0" destOrd="0" presId="urn:microsoft.com/office/officeart/2018/2/layout/IconVerticalSolidList"/>
    <dgm:cxn modelId="{C2F6E6BD-485A-4588-97C8-73113FB2C768}" type="presParOf" srcId="{C42668F1-7D0E-4D6F-90AF-01F27A056A84}" destId="{292E63E6-799A-4430-BA69-DECEA4E86442}" srcOrd="0" destOrd="0" presId="urn:microsoft.com/office/officeart/2018/2/layout/IconVerticalSolidList"/>
    <dgm:cxn modelId="{590D40A6-EF21-4689-99DB-911D588B7301}" type="presParOf" srcId="{C42668F1-7D0E-4D6F-90AF-01F27A056A84}" destId="{827B2432-02BE-4AB6-9737-A4CBF3092D39}" srcOrd="1" destOrd="0" presId="urn:microsoft.com/office/officeart/2018/2/layout/IconVerticalSolidList"/>
    <dgm:cxn modelId="{1D8246C7-FD01-4971-8D21-B50488964A62}" type="presParOf" srcId="{C42668F1-7D0E-4D6F-90AF-01F27A056A84}" destId="{72F81A84-531F-49E9-B358-7B3CCF380146}" srcOrd="2" destOrd="0" presId="urn:microsoft.com/office/officeart/2018/2/layout/IconVerticalSolidList"/>
    <dgm:cxn modelId="{71690E11-310A-4A9B-86F8-C0DE0BCCCAFE}" type="presParOf" srcId="{C42668F1-7D0E-4D6F-90AF-01F27A056A84}" destId="{CEC54FBF-E6D6-440E-9274-90FB01FCC8D2}" srcOrd="3" destOrd="0" presId="urn:microsoft.com/office/officeart/2018/2/layout/IconVerticalSolidList"/>
    <dgm:cxn modelId="{2D5E2D06-F4D6-43E7-A3D0-45757E219B3F}" type="presParOf" srcId="{F291049F-4102-4EFB-AEEA-3E817C62A00D}" destId="{09F18CE2-CC20-46A3-9B00-04D97B1D7616}" srcOrd="1" destOrd="0" presId="urn:microsoft.com/office/officeart/2018/2/layout/IconVerticalSolidList"/>
    <dgm:cxn modelId="{5660C64D-B7DA-4F8D-A49D-3401C0478D4B}" type="presParOf" srcId="{F291049F-4102-4EFB-AEEA-3E817C62A00D}" destId="{DB64F197-5FCD-426C-95DA-B5070265F8A2}" srcOrd="2" destOrd="0" presId="urn:microsoft.com/office/officeart/2018/2/layout/IconVerticalSolidList"/>
    <dgm:cxn modelId="{A483C7B0-EAA5-4A30-AFAC-10C914F1593D}" type="presParOf" srcId="{DB64F197-5FCD-426C-95DA-B5070265F8A2}" destId="{875A9AD3-9F05-4266-8EC5-220DB782267C}" srcOrd="0" destOrd="0" presId="urn:microsoft.com/office/officeart/2018/2/layout/IconVerticalSolidList"/>
    <dgm:cxn modelId="{F8DC131A-811B-4BD3-8DD7-BEBC17349F45}" type="presParOf" srcId="{DB64F197-5FCD-426C-95DA-B5070265F8A2}" destId="{83344C41-F75B-4F8A-A0EA-C73EAB9ABBF1}" srcOrd="1" destOrd="0" presId="urn:microsoft.com/office/officeart/2018/2/layout/IconVerticalSolidList"/>
    <dgm:cxn modelId="{AFF1281F-3732-4613-835E-35917BB0EA5F}" type="presParOf" srcId="{DB64F197-5FCD-426C-95DA-B5070265F8A2}" destId="{015E9B45-219D-49E0-910E-8787E0C8F6BB}" srcOrd="2" destOrd="0" presId="urn:microsoft.com/office/officeart/2018/2/layout/IconVerticalSolidList"/>
    <dgm:cxn modelId="{02AED91B-EC0E-4CC0-92E4-571676B5E781}" type="presParOf" srcId="{DB64F197-5FCD-426C-95DA-B5070265F8A2}" destId="{37EE63F7-2BCE-4AF0-A7E4-E68DBB3CEF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98FEB7-893B-4CE1-9A5D-8F1769DD40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C192BC-85B2-4051-ACCA-23FDEBAE53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Service endpoint</a:t>
          </a:r>
        </a:p>
      </dgm:t>
    </dgm:pt>
    <dgm:pt modelId="{A560378A-ADC8-4C8F-BF3C-EF7F361CAA2F}" type="parTrans" cxnId="{A43AC907-3D89-4D9F-AE3B-12DE908C8419}">
      <dgm:prSet/>
      <dgm:spPr/>
      <dgm:t>
        <a:bodyPr/>
        <a:lstStyle/>
        <a:p>
          <a:endParaRPr lang="en-US"/>
        </a:p>
      </dgm:t>
    </dgm:pt>
    <dgm:pt modelId="{C38A147B-F4E9-459E-B40B-14F202FB655D}" type="sibTrans" cxnId="{A43AC907-3D89-4D9F-AE3B-12DE908C84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1312BA-B4E6-407B-BB75-2D1B205CAE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Token forwarding (OBO)</a:t>
          </a:r>
        </a:p>
      </dgm:t>
    </dgm:pt>
    <dgm:pt modelId="{D9028A27-A2DC-4209-8840-F95E220A9525}" type="parTrans" cxnId="{BDCB6A9C-48D0-41F2-8941-81E466DF1B42}">
      <dgm:prSet/>
      <dgm:spPr/>
      <dgm:t>
        <a:bodyPr/>
        <a:lstStyle/>
        <a:p>
          <a:endParaRPr lang="en-US"/>
        </a:p>
      </dgm:t>
    </dgm:pt>
    <dgm:pt modelId="{B69BA1E5-9492-4BA4-B666-FAEF8E41FBDD}" type="sibTrans" cxnId="{BDCB6A9C-48D0-41F2-8941-81E466DF1B42}">
      <dgm:prSet/>
      <dgm:spPr/>
      <dgm:t>
        <a:bodyPr/>
        <a:lstStyle/>
        <a:p>
          <a:endParaRPr lang="en-US"/>
        </a:p>
      </dgm:t>
    </dgm:pt>
    <dgm:pt modelId="{43C867AC-A990-42DF-BD7E-063168EAD802}" type="pres">
      <dgm:prSet presAssocID="{E398FEB7-893B-4CE1-9A5D-8F1769DD40BD}" presName="root" presStyleCnt="0">
        <dgm:presLayoutVars>
          <dgm:dir/>
          <dgm:resizeHandles val="exact"/>
        </dgm:presLayoutVars>
      </dgm:prSet>
      <dgm:spPr/>
    </dgm:pt>
    <dgm:pt modelId="{7B6ACDCF-7BC0-4EC7-814C-E3A44ADCE0B3}" type="pres">
      <dgm:prSet presAssocID="{DEC192BC-85B2-4051-ACCA-23FDEBAE5305}" presName="compNode" presStyleCnt="0"/>
      <dgm:spPr/>
    </dgm:pt>
    <dgm:pt modelId="{81B03D71-98D2-40F7-A1F2-A1299F633708}" type="pres">
      <dgm:prSet presAssocID="{DEC192BC-85B2-4051-ACCA-23FDEBAE5305}" presName="bgRect" presStyleLbl="bgShp" presStyleIdx="0" presStyleCnt="2"/>
      <dgm:spPr/>
    </dgm:pt>
    <dgm:pt modelId="{22C7D3A3-8AF9-4CAE-8160-677A3FD3C3B4}" type="pres">
      <dgm:prSet presAssocID="{DEC192BC-85B2-4051-ACCA-23FDEBAE53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34CB6A3B-7100-463C-A6F1-46E3904A14C3}" type="pres">
      <dgm:prSet presAssocID="{DEC192BC-85B2-4051-ACCA-23FDEBAE5305}" presName="spaceRect" presStyleCnt="0"/>
      <dgm:spPr/>
    </dgm:pt>
    <dgm:pt modelId="{15D5982C-61AF-4CEA-AA4B-C84D438E606B}" type="pres">
      <dgm:prSet presAssocID="{DEC192BC-85B2-4051-ACCA-23FDEBAE5305}" presName="parTx" presStyleLbl="revTx" presStyleIdx="0" presStyleCnt="2">
        <dgm:presLayoutVars>
          <dgm:chMax val="0"/>
          <dgm:chPref val="0"/>
        </dgm:presLayoutVars>
      </dgm:prSet>
      <dgm:spPr/>
    </dgm:pt>
    <dgm:pt modelId="{7B1354E2-2094-4140-9B07-1AB57B09656C}" type="pres">
      <dgm:prSet presAssocID="{C38A147B-F4E9-459E-B40B-14F202FB655D}" presName="sibTrans" presStyleCnt="0"/>
      <dgm:spPr/>
    </dgm:pt>
    <dgm:pt modelId="{E6C63FF3-2ACC-4463-8622-88D386D6F063}" type="pres">
      <dgm:prSet presAssocID="{811312BA-B4E6-407B-BB75-2D1B205CAEC0}" presName="compNode" presStyleCnt="0"/>
      <dgm:spPr/>
    </dgm:pt>
    <dgm:pt modelId="{0177782F-600C-46AA-8495-BD7E3DC3ED85}" type="pres">
      <dgm:prSet presAssocID="{811312BA-B4E6-407B-BB75-2D1B205CAEC0}" presName="bgRect" presStyleLbl="bgShp" presStyleIdx="1" presStyleCnt="2"/>
      <dgm:spPr/>
    </dgm:pt>
    <dgm:pt modelId="{C998F70C-0D8D-49A9-900D-1F396D178526}" type="pres">
      <dgm:prSet presAssocID="{811312BA-B4E6-407B-BB75-2D1B205CAE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18A816A-31F8-4D28-8FDA-96182D862D94}" type="pres">
      <dgm:prSet presAssocID="{811312BA-B4E6-407B-BB75-2D1B205CAEC0}" presName="spaceRect" presStyleCnt="0"/>
      <dgm:spPr/>
    </dgm:pt>
    <dgm:pt modelId="{E3138FA2-A154-4815-B9BB-DC9B8E64B39D}" type="pres">
      <dgm:prSet presAssocID="{811312BA-B4E6-407B-BB75-2D1B205CAE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43AC907-3D89-4D9F-AE3B-12DE908C8419}" srcId="{E398FEB7-893B-4CE1-9A5D-8F1769DD40BD}" destId="{DEC192BC-85B2-4051-ACCA-23FDEBAE5305}" srcOrd="0" destOrd="0" parTransId="{A560378A-ADC8-4C8F-BF3C-EF7F361CAA2F}" sibTransId="{C38A147B-F4E9-459E-B40B-14F202FB655D}"/>
    <dgm:cxn modelId="{C837B22F-AD9C-4671-A524-D5935A0591B1}" type="presOf" srcId="{DEC192BC-85B2-4051-ACCA-23FDEBAE5305}" destId="{15D5982C-61AF-4CEA-AA4B-C84D438E606B}" srcOrd="0" destOrd="0" presId="urn:microsoft.com/office/officeart/2018/2/layout/IconVerticalSolidList"/>
    <dgm:cxn modelId="{796B774F-132E-479E-9C43-E04365ECA74F}" type="presOf" srcId="{811312BA-B4E6-407B-BB75-2D1B205CAEC0}" destId="{E3138FA2-A154-4815-B9BB-DC9B8E64B39D}" srcOrd="0" destOrd="0" presId="urn:microsoft.com/office/officeart/2018/2/layout/IconVerticalSolidList"/>
    <dgm:cxn modelId="{BDCB6A9C-48D0-41F2-8941-81E466DF1B42}" srcId="{E398FEB7-893B-4CE1-9A5D-8F1769DD40BD}" destId="{811312BA-B4E6-407B-BB75-2D1B205CAEC0}" srcOrd="1" destOrd="0" parTransId="{D9028A27-A2DC-4209-8840-F95E220A9525}" sibTransId="{B69BA1E5-9492-4BA4-B666-FAEF8E41FBDD}"/>
    <dgm:cxn modelId="{E48F46E3-9119-4846-A8A6-C5AC6B276029}" type="presOf" srcId="{E398FEB7-893B-4CE1-9A5D-8F1769DD40BD}" destId="{43C867AC-A990-42DF-BD7E-063168EAD802}" srcOrd="0" destOrd="0" presId="urn:microsoft.com/office/officeart/2018/2/layout/IconVerticalSolidList"/>
    <dgm:cxn modelId="{41021E15-4677-4B8E-BFF4-0635F78A96B8}" type="presParOf" srcId="{43C867AC-A990-42DF-BD7E-063168EAD802}" destId="{7B6ACDCF-7BC0-4EC7-814C-E3A44ADCE0B3}" srcOrd="0" destOrd="0" presId="urn:microsoft.com/office/officeart/2018/2/layout/IconVerticalSolidList"/>
    <dgm:cxn modelId="{EA178832-C69A-4AEC-92CA-3C671737A0B8}" type="presParOf" srcId="{7B6ACDCF-7BC0-4EC7-814C-E3A44ADCE0B3}" destId="{81B03D71-98D2-40F7-A1F2-A1299F633708}" srcOrd="0" destOrd="0" presId="urn:microsoft.com/office/officeart/2018/2/layout/IconVerticalSolidList"/>
    <dgm:cxn modelId="{8B3F8889-4591-404E-BA70-244E6C7BB9FA}" type="presParOf" srcId="{7B6ACDCF-7BC0-4EC7-814C-E3A44ADCE0B3}" destId="{22C7D3A3-8AF9-4CAE-8160-677A3FD3C3B4}" srcOrd="1" destOrd="0" presId="urn:microsoft.com/office/officeart/2018/2/layout/IconVerticalSolidList"/>
    <dgm:cxn modelId="{D4B58D80-1BC9-493F-B758-1D574058042F}" type="presParOf" srcId="{7B6ACDCF-7BC0-4EC7-814C-E3A44ADCE0B3}" destId="{34CB6A3B-7100-463C-A6F1-46E3904A14C3}" srcOrd="2" destOrd="0" presId="urn:microsoft.com/office/officeart/2018/2/layout/IconVerticalSolidList"/>
    <dgm:cxn modelId="{71746E61-589A-487B-9000-DB0AA922AFBD}" type="presParOf" srcId="{7B6ACDCF-7BC0-4EC7-814C-E3A44ADCE0B3}" destId="{15D5982C-61AF-4CEA-AA4B-C84D438E606B}" srcOrd="3" destOrd="0" presId="urn:microsoft.com/office/officeart/2018/2/layout/IconVerticalSolidList"/>
    <dgm:cxn modelId="{3110F142-A1FA-4BE3-8068-1DC273D0A441}" type="presParOf" srcId="{43C867AC-A990-42DF-BD7E-063168EAD802}" destId="{7B1354E2-2094-4140-9B07-1AB57B09656C}" srcOrd="1" destOrd="0" presId="urn:microsoft.com/office/officeart/2018/2/layout/IconVerticalSolidList"/>
    <dgm:cxn modelId="{9CC99DD1-7226-4E11-B595-C26C935482F6}" type="presParOf" srcId="{43C867AC-A990-42DF-BD7E-063168EAD802}" destId="{E6C63FF3-2ACC-4463-8622-88D386D6F063}" srcOrd="2" destOrd="0" presId="urn:microsoft.com/office/officeart/2018/2/layout/IconVerticalSolidList"/>
    <dgm:cxn modelId="{6C899D61-D9D1-448E-8333-2C149557CA2C}" type="presParOf" srcId="{E6C63FF3-2ACC-4463-8622-88D386D6F063}" destId="{0177782F-600C-46AA-8495-BD7E3DC3ED85}" srcOrd="0" destOrd="0" presId="urn:microsoft.com/office/officeart/2018/2/layout/IconVerticalSolidList"/>
    <dgm:cxn modelId="{16A51B22-2622-4C51-9E64-EB546D7CDF87}" type="presParOf" srcId="{E6C63FF3-2ACC-4463-8622-88D386D6F063}" destId="{C998F70C-0D8D-49A9-900D-1F396D178526}" srcOrd="1" destOrd="0" presId="urn:microsoft.com/office/officeart/2018/2/layout/IconVerticalSolidList"/>
    <dgm:cxn modelId="{47D6361C-3F0E-4525-B860-0C3576AEC576}" type="presParOf" srcId="{E6C63FF3-2ACC-4463-8622-88D386D6F063}" destId="{718A816A-31F8-4D28-8FDA-96182D862D94}" srcOrd="2" destOrd="0" presId="urn:microsoft.com/office/officeart/2018/2/layout/IconVerticalSolidList"/>
    <dgm:cxn modelId="{E2E3104B-7037-4F93-BEBD-464E06476DE5}" type="presParOf" srcId="{E6C63FF3-2ACC-4463-8622-88D386D6F063}" destId="{E3138FA2-A154-4815-B9BB-DC9B8E64B3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FD7729-1F68-4387-803C-A3B6BD41FF48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CFC587-391C-4585-A8F3-C33CBDB9E8B6}">
      <dgm:prSet/>
      <dgm:spPr/>
      <dgm:t>
        <a:bodyPr/>
        <a:lstStyle/>
        <a:p>
          <a:r>
            <a:rPr lang="en-US"/>
            <a:t>Upload deployment script</a:t>
          </a:r>
        </a:p>
      </dgm:t>
    </dgm:pt>
    <dgm:pt modelId="{BA17C7E4-D7A4-4783-AA68-B8597B5410AE}" type="parTrans" cxnId="{4093993B-4C1C-45A3-8A80-89D284C9E0A5}">
      <dgm:prSet/>
      <dgm:spPr/>
      <dgm:t>
        <a:bodyPr/>
        <a:lstStyle/>
        <a:p>
          <a:endParaRPr lang="en-US"/>
        </a:p>
      </dgm:t>
    </dgm:pt>
    <dgm:pt modelId="{02A992DF-D93D-426B-9054-4860E6901672}" type="sibTrans" cxnId="{4093993B-4C1C-45A3-8A80-89D284C9E0A5}">
      <dgm:prSet/>
      <dgm:spPr/>
      <dgm:t>
        <a:bodyPr/>
        <a:lstStyle/>
        <a:p>
          <a:endParaRPr lang="en-US"/>
        </a:p>
      </dgm:t>
    </dgm:pt>
    <dgm:pt modelId="{EE93FA73-E7BF-4DC8-83AB-1EA4A46DA883}">
      <dgm:prSet/>
      <dgm:spPr/>
      <dgm:t>
        <a:bodyPr/>
        <a:lstStyle/>
        <a:p>
          <a:r>
            <a:rPr lang="en-US"/>
            <a:t>Deploy deployment script</a:t>
          </a:r>
        </a:p>
      </dgm:t>
    </dgm:pt>
    <dgm:pt modelId="{669E1E08-1227-43A3-8E12-E65BEC824E49}" type="parTrans" cxnId="{B7F05048-DB68-4DE7-8A58-11C0283CD1C9}">
      <dgm:prSet/>
      <dgm:spPr/>
      <dgm:t>
        <a:bodyPr/>
        <a:lstStyle/>
        <a:p>
          <a:endParaRPr lang="en-US"/>
        </a:p>
      </dgm:t>
    </dgm:pt>
    <dgm:pt modelId="{4EC7E2CA-57F2-49F3-BB96-27DEAE4899CA}" type="sibTrans" cxnId="{B7F05048-DB68-4DE7-8A58-11C0283CD1C9}">
      <dgm:prSet/>
      <dgm:spPr/>
      <dgm:t>
        <a:bodyPr/>
        <a:lstStyle/>
        <a:p>
          <a:endParaRPr lang="en-US"/>
        </a:p>
      </dgm:t>
    </dgm:pt>
    <dgm:pt modelId="{66C78197-5E80-473A-BD73-F575DD10EC90}" type="pres">
      <dgm:prSet presAssocID="{B2FD7729-1F68-4387-803C-A3B6BD41FF48}" presName="cycle" presStyleCnt="0">
        <dgm:presLayoutVars>
          <dgm:dir/>
          <dgm:resizeHandles val="exact"/>
        </dgm:presLayoutVars>
      </dgm:prSet>
      <dgm:spPr/>
    </dgm:pt>
    <dgm:pt modelId="{949A59B1-6E3E-48D6-A340-FFC6A90B2F5C}" type="pres">
      <dgm:prSet presAssocID="{80CFC587-391C-4585-A8F3-C33CBDB9E8B6}" presName="node" presStyleLbl="node1" presStyleIdx="0" presStyleCnt="2">
        <dgm:presLayoutVars>
          <dgm:bulletEnabled val="1"/>
        </dgm:presLayoutVars>
      </dgm:prSet>
      <dgm:spPr/>
    </dgm:pt>
    <dgm:pt modelId="{CE093AAF-00B7-437F-8D61-AB1BA285A05C}" type="pres">
      <dgm:prSet presAssocID="{80CFC587-391C-4585-A8F3-C33CBDB9E8B6}" presName="spNode" presStyleCnt="0"/>
      <dgm:spPr/>
    </dgm:pt>
    <dgm:pt modelId="{6AB2EF09-38F6-4CE8-B4F0-8E100F771359}" type="pres">
      <dgm:prSet presAssocID="{02A992DF-D93D-426B-9054-4860E6901672}" presName="sibTrans" presStyleLbl="sibTrans1D1" presStyleIdx="0" presStyleCnt="2"/>
      <dgm:spPr/>
    </dgm:pt>
    <dgm:pt modelId="{176006B8-74CE-4622-AC19-1AA2299D6357}" type="pres">
      <dgm:prSet presAssocID="{EE93FA73-E7BF-4DC8-83AB-1EA4A46DA883}" presName="node" presStyleLbl="node1" presStyleIdx="1" presStyleCnt="2">
        <dgm:presLayoutVars>
          <dgm:bulletEnabled val="1"/>
        </dgm:presLayoutVars>
      </dgm:prSet>
      <dgm:spPr/>
    </dgm:pt>
    <dgm:pt modelId="{F39C4EB5-0FC6-44BD-A14F-15BF22B6DDCA}" type="pres">
      <dgm:prSet presAssocID="{EE93FA73-E7BF-4DC8-83AB-1EA4A46DA883}" presName="spNode" presStyleCnt="0"/>
      <dgm:spPr/>
    </dgm:pt>
    <dgm:pt modelId="{565531C1-2203-40E3-A69A-D99ECB67A053}" type="pres">
      <dgm:prSet presAssocID="{4EC7E2CA-57F2-49F3-BB96-27DEAE4899CA}" presName="sibTrans" presStyleLbl="sibTrans1D1" presStyleIdx="1" presStyleCnt="2"/>
      <dgm:spPr/>
    </dgm:pt>
  </dgm:ptLst>
  <dgm:cxnLst>
    <dgm:cxn modelId="{3E18660D-489C-4BBF-8F9A-9619271B16C4}" type="presOf" srcId="{EE93FA73-E7BF-4DC8-83AB-1EA4A46DA883}" destId="{176006B8-74CE-4622-AC19-1AA2299D6357}" srcOrd="0" destOrd="0" presId="urn:microsoft.com/office/officeart/2005/8/layout/cycle6"/>
    <dgm:cxn modelId="{C1B58B1E-E04E-4632-88BE-D2D9496060BA}" type="presOf" srcId="{80CFC587-391C-4585-A8F3-C33CBDB9E8B6}" destId="{949A59B1-6E3E-48D6-A340-FFC6A90B2F5C}" srcOrd="0" destOrd="0" presId="urn:microsoft.com/office/officeart/2005/8/layout/cycle6"/>
    <dgm:cxn modelId="{4093993B-4C1C-45A3-8A80-89D284C9E0A5}" srcId="{B2FD7729-1F68-4387-803C-A3B6BD41FF48}" destId="{80CFC587-391C-4585-A8F3-C33CBDB9E8B6}" srcOrd="0" destOrd="0" parTransId="{BA17C7E4-D7A4-4783-AA68-B8597B5410AE}" sibTransId="{02A992DF-D93D-426B-9054-4860E6901672}"/>
    <dgm:cxn modelId="{B7F05048-DB68-4DE7-8A58-11C0283CD1C9}" srcId="{B2FD7729-1F68-4387-803C-A3B6BD41FF48}" destId="{EE93FA73-E7BF-4DC8-83AB-1EA4A46DA883}" srcOrd="1" destOrd="0" parTransId="{669E1E08-1227-43A3-8E12-E65BEC824E49}" sibTransId="{4EC7E2CA-57F2-49F3-BB96-27DEAE4899CA}"/>
    <dgm:cxn modelId="{12C0FD9B-B910-4C47-A3B8-3E82C985AA67}" type="presOf" srcId="{4EC7E2CA-57F2-49F3-BB96-27DEAE4899CA}" destId="{565531C1-2203-40E3-A69A-D99ECB67A053}" srcOrd="0" destOrd="0" presId="urn:microsoft.com/office/officeart/2005/8/layout/cycle6"/>
    <dgm:cxn modelId="{1A6ED1CB-4312-43E7-A38C-33F695F031C8}" type="presOf" srcId="{B2FD7729-1F68-4387-803C-A3B6BD41FF48}" destId="{66C78197-5E80-473A-BD73-F575DD10EC90}" srcOrd="0" destOrd="0" presId="urn:microsoft.com/office/officeart/2005/8/layout/cycle6"/>
    <dgm:cxn modelId="{F52944E3-90DD-41A6-8DAE-FA0987060392}" type="presOf" srcId="{02A992DF-D93D-426B-9054-4860E6901672}" destId="{6AB2EF09-38F6-4CE8-B4F0-8E100F771359}" srcOrd="0" destOrd="0" presId="urn:microsoft.com/office/officeart/2005/8/layout/cycle6"/>
    <dgm:cxn modelId="{D9C74FC5-8096-4A02-90E4-BAC51BF388A2}" type="presParOf" srcId="{66C78197-5E80-473A-BD73-F575DD10EC90}" destId="{949A59B1-6E3E-48D6-A340-FFC6A90B2F5C}" srcOrd="0" destOrd="0" presId="urn:microsoft.com/office/officeart/2005/8/layout/cycle6"/>
    <dgm:cxn modelId="{32AB50A9-7FBC-47AE-BF1B-233DC0EA34AB}" type="presParOf" srcId="{66C78197-5E80-473A-BD73-F575DD10EC90}" destId="{CE093AAF-00B7-437F-8D61-AB1BA285A05C}" srcOrd="1" destOrd="0" presId="urn:microsoft.com/office/officeart/2005/8/layout/cycle6"/>
    <dgm:cxn modelId="{B9C7D12A-8F91-4F5C-839E-82B5B8DB6268}" type="presParOf" srcId="{66C78197-5E80-473A-BD73-F575DD10EC90}" destId="{6AB2EF09-38F6-4CE8-B4F0-8E100F771359}" srcOrd="2" destOrd="0" presId="urn:microsoft.com/office/officeart/2005/8/layout/cycle6"/>
    <dgm:cxn modelId="{A35B89B2-2D47-432F-8A40-7EBD4A529FAB}" type="presParOf" srcId="{66C78197-5E80-473A-BD73-F575DD10EC90}" destId="{176006B8-74CE-4622-AC19-1AA2299D6357}" srcOrd="3" destOrd="0" presId="urn:microsoft.com/office/officeart/2005/8/layout/cycle6"/>
    <dgm:cxn modelId="{71CD5C0A-B516-4D4B-A958-2CD328A0C2CF}" type="presParOf" srcId="{66C78197-5E80-473A-BD73-F575DD10EC90}" destId="{F39C4EB5-0FC6-44BD-A14F-15BF22B6DDCA}" srcOrd="4" destOrd="0" presId="urn:microsoft.com/office/officeart/2005/8/layout/cycle6"/>
    <dgm:cxn modelId="{3C112FEC-6EE6-4629-9C7A-833E933C5DB4}" type="presParOf" srcId="{66C78197-5E80-473A-BD73-F575DD10EC90}" destId="{565531C1-2203-40E3-A69A-D99ECB67A053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E63E6-799A-4430-BA69-DECEA4E86442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B2432-02BE-4AB6-9737-A4CBF3092D39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54FBF-E6D6-440E-9274-90FB01FCC8D2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existing storage account</a:t>
          </a:r>
        </a:p>
      </dsp:txBody>
      <dsp:txXfrm>
        <a:off x="2043221" y="958220"/>
        <a:ext cx="4545469" cy="1769022"/>
      </dsp:txXfrm>
    </dsp:sp>
    <dsp:sp modelId="{875A9AD3-9F05-4266-8EC5-220DB782267C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44C41-F75B-4F8A-A0EA-C73EAB9ABBF1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63F7-2BCE-4AF0-A7E4-E68DBB3CEF78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custom ACI name</a:t>
          </a:r>
        </a:p>
      </dsp:txBody>
      <dsp:txXfrm>
        <a:off x="2043221" y="3169499"/>
        <a:ext cx="4545469" cy="176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03D71-98D2-40F7-A1F2-A1299F63370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7D3A3-8AF9-4CAE-8160-677A3FD3C3B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5982C-61AF-4CEA-AA4B-C84D438E606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Service endpoint</a:t>
          </a:r>
        </a:p>
      </dsp:txBody>
      <dsp:txXfrm>
        <a:off x="2039300" y="956381"/>
        <a:ext cx="4474303" cy="1765627"/>
      </dsp:txXfrm>
    </dsp:sp>
    <dsp:sp modelId="{0177782F-600C-46AA-8495-BD7E3DC3ED8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8F70C-0D8D-49A9-900D-1F396D178526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38FA2-A154-4815-B9BB-DC9B8E64B39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Token forwarding (OBO)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A59B1-6E3E-48D6-A340-FFC6A90B2F5C}">
      <dsp:nvSpPr>
        <dsp:cNvPr id="0" name=""/>
        <dsp:cNvSpPr/>
      </dsp:nvSpPr>
      <dsp:spPr>
        <a:xfrm>
          <a:off x="524" y="1862344"/>
          <a:ext cx="2971651" cy="193157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Upload deployment script</a:t>
          </a:r>
        </a:p>
      </dsp:txBody>
      <dsp:txXfrm>
        <a:off x="94816" y="1956636"/>
        <a:ext cx="2783067" cy="1742989"/>
      </dsp:txXfrm>
    </dsp:sp>
    <dsp:sp modelId="{6AB2EF09-38F6-4CE8-B4F0-8E100F771359}">
      <dsp:nvSpPr>
        <dsp:cNvPr id="0" name=""/>
        <dsp:cNvSpPr/>
      </dsp:nvSpPr>
      <dsp:spPr>
        <a:xfrm>
          <a:off x="1486349" y="1190281"/>
          <a:ext cx="3275700" cy="3275700"/>
        </a:xfrm>
        <a:custGeom>
          <a:avLst/>
          <a:gdLst/>
          <a:ahLst/>
          <a:cxnLst/>
          <a:rect l="0" t="0" r="0" b="0"/>
          <a:pathLst>
            <a:path>
              <a:moveTo>
                <a:pt x="330818" y="650823"/>
              </a:moveTo>
              <a:arcTo wR="1637850" hR="1637850" stAng="13023533" swAng="635293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006B8-74CE-4622-AC19-1AA2299D6357}">
      <dsp:nvSpPr>
        <dsp:cNvPr id="0" name=""/>
        <dsp:cNvSpPr/>
      </dsp:nvSpPr>
      <dsp:spPr>
        <a:xfrm>
          <a:off x="3276224" y="1862344"/>
          <a:ext cx="2971651" cy="193157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Deploy deployment script</a:t>
          </a:r>
        </a:p>
      </dsp:txBody>
      <dsp:txXfrm>
        <a:off x="3370516" y="1956636"/>
        <a:ext cx="2783067" cy="1742989"/>
      </dsp:txXfrm>
    </dsp:sp>
    <dsp:sp modelId="{565531C1-2203-40E3-A69A-D99ECB67A053}">
      <dsp:nvSpPr>
        <dsp:cNvPr id="0" name=""/>
        <dsp:cNvSpPr/>
      </dsp:nvSpPr>
      <dsp:spPr>
        <a:xfrm>
          <a:off x="1486349" y="1190281"/>
          <a:ext cx="3275700" cy="3275700"/>
        </a:xfrm>
        <a:custGeom>
          <a:avLst/>
          <a:gdLst/>
          <a:ahLst/>
          <a:cxnLst/>
          <a:rect l="0" t="0" r="0" b="0"/>
          <a:pathLst>
            <a:path>
              <a:moveTo>
                <a:pt x="2944881" y="2624877"/>
              </a:moveTo>
              <a:arcTo wR="1637850" hR="1637850" stAng="2223533" swAng="6352933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BCF65-6C49-4FBE-8719-EBDE74AB299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DD7BE-84A4-40A5-897E-2DF42A00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7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Resource group as a logical grouping to manage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Networking resources and manage access to certain team or team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single resource by itself not super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D7BE-84A4-40A5-897E-2DF42A00B3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19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ACI service endpoint in the 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Support with managed identities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OBO, use logged in user credentials to create supporting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Managed identity of </a:t>
            </a:r>
            <a:r>
              <a:rPr lang="en-US" dirty="0" err="1"/>
              <a:t>DeploymentScripts</a:t>
            </a:r>
            <a:r>
              <a:rPr lang="en-US" dirty="0"/>
              <a:t> scoped to what it needs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D7BE-84A4-40A5-897E-2DF42A00B3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1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AKS in one big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Challenges: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Azure can access template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Replicate template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Storage Account CDN for global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D7BE-84A4-40A5-897E-2DF42A00B3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18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D7BE-84A4-40A5-897E-2DF42A00B3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5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tool gets to deploy new RPs first?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RPs goes through ARM so usually their PUT operations are supported as part of an ARM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 and </a:t>
            </a:r>
            <a:r>
              <a:rPr lang="en-US" dirty="0" err="1"/>
              <a:t>Powershell</a:t>
            </a:r>
            <a:r>
              <a:rPr lang="en-US" dirty="0"/>
              <a:t> -&gt; Swagger – SDK – Tooling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Swagger is a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 and </a:t>
            </a:r>
            <a:r>
              <a:rPr lang="en-US" dirty="0" err="1"/>
              <a:t>Powershell</a:t>
            </a:r>
            <a:r>
              <a:rPr lang="en-US" dirty="0"/>
              <a:t> works with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Limit on PUT calls – unlikely to hit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Multi-cloud – Azure Arc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D7BE-84A4-40A5-897E-2DF42A00B3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For example CSS to style your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D7BE-84A4-40A5-897E-2DF42A00B3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provision an AKS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about when you start adding functions()? Not too declarative anymore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Functions moves toward imperative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D7BE-84A4-40A5-897E-2DF42A00B3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access control and data plane operations not available through ARM 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Usually POST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D7BE-84A4-40A5-897E-2DF42A00B3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Creates supporting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Locally Redundant - LRS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Compliance purposes (think about Azure DevOps and self-hosted agents)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want your scripts executed in a Microsoft managed tenant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ACI runs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storage account hosts your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D7BE-84A4-40A5-897E-2DF42A00B3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9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User managed identity is the one creating ACI and the storage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D7BE-84A4-40A5-897E-2DF42A00B3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Bootstrap orchestrates your script execution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Script fails, container in running state for 1 hour (debug)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CleanupPreference</a:t>
            </a:r>
            <a:r>
              <a:rPr lang="en-US" dirty="0"/>
              <a:t> -&gt; deletes supporting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OnSuccess</a:t>
            </a:r>
            <a:r>
              <a:rPr lang="en-US" dirty="0"/>
              <a:t> and script fails -&gt; keeps supporting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OnExpiration</a:t>
            </a:r>
            <a:r>
              <a:rPr lang="en-US" dirty="0"/>
              <a:t> -&gt; deletes supporting resources after some period of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System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Escaping -&gt; C# escapes your string, we need double escaping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ForceUpdateTag</a:t>
            </a:r>
            <a:r>
              <a:rPr lang="en-US" dirty="0"/>
              <a:t> -&gt; Using supporting script, no way for the RP to detect a change, results in no-op (no operation)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DeploymentScripts</a:t>
            </a:r>
            <a:r>
              <a:rPr lang="en-US" dirty="0"/>
              <a:t> to provision an entire Azure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D7BE-84A4-40A5-897E-2DF42A00B3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8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your own storage account -&gt; Policy enforcing naming convention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 ACI name -&gt; Policy enforcing naming convention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Delete file shares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ACI name -&gt; race condition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wait for a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D7BE-84A4-40A5-897E-2DF42A00B3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752C-5921-4F53-AD9B-F6B71471B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BB54E-0E36-48E9-B5FD-68C7F08DB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D175-104C-40DD-B55A-5FD91AC5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E83-722B-4EAF-95D2-394E074D73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E254-EE8D-4B36-A2CB-0EF7792F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08FC-2E07-4884-809C-90744BF4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6200-13E3-4131-A0BC-766D176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4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777F-C949-44F6-9BAC-C800BB5C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213A7-105F-419C-906D-F58C6271A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B99D-88D4-4DD6-BD3F-0765F3EE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E83-722B-4EAF-95D2-394E074D73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9019-3985-4B2F-A06D-E480CC48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AB2A-F29F-49D3-9E0F-CB685AC3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6200-13E3-4131-A0BC-766D176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9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9142C-0BB2-41F9-8EA6-43595C5B6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4F6A4-3835-4248-B2B0-0C75B15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5D0CB-0C6D-49A7-820D-369409C4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E83-722B-4EAF-95D2-394E074D73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194C-1F3A-4E34-AE42-263CD38A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1BE9-7244-4291-BE99-999C141D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6200-13E3-4131-A0BC-766D176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F659-FFC5-4E43-9D89-7ACDD685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D816-ACED-46EF-9F31-C82669FD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6C9B-D400-4BB2-9F2F-80D026A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E83-722B-4EAF-95D2-394E074D73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5C5B-C208-48CB-BD48-D640070D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F6C3-6CD8-4E0F-8249-AAF949F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6200-13E3-4131-A0BC-766D176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08D-ABBF-4F60-BF7D-96AAC5E4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1FF61-BC32-431D-8D8E-6CEC6551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3163B-2E99-4300-A63E-02BF0A4E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E83-722B-4EAF-95D2-394E074D73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D58B-FD5E-4E42-933A-ED4A8903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B2C6-D1BE-4417-BF4B-07E3910D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6200-13E3-4131-A0BC-766D176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2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6004-8CBE-41D1-8A66-7B9524FB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58E4-5C97-4652-8B74-DC6CBAC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3522F-8612-4AD9-9B30-BC2FBB2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370B-8A80-4AF9-B599-17B8F58E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E83-722B-4EAF-95D2-394E074D73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5B278-14C6-4CBC-A0FD-4FFC80B0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C3694-5A1C-49BF-9697-4019A917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6200-13E3-4131-A0BC-766D176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8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A4A6-324D-4D57-8429-550966F3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8A98-0091-4EBF-9444-1E95344C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EA95E-DF02-4343-885F-80D943940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B3ED4-C003-4015-94E1-A3980F60E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9C9FB-16AB-4325-AC78-CE0E8CEFF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43535-C940-46FD-9E11-AC8331D2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E83-722B-4EAF-95D2-394E074D73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4316E-B84D-410C-A644-05B00CEC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823DB-FA82-43D4-A99F-45528529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6200-13E3-4131-A0BC-766D176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8432-E474-4CD1-BBCE-4A0038E6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8CCA0-0F9B-4604-8DD0-C083E7ED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E83-722B-4EAF-95D2-394E074D73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BCA54-EAB2-4FAC-B8EC-8A9407DE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AF6C8-05FA-43FB-A713-690625DD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6200-13E3-4131-A0BC-766D176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57E4-2893-4D6B-AB78-8C3AB7F1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E83-722B-4EAF-95D2-394E074D73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48A61-E514-4D5C-AF19-B5081BE0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AECCE-D8B7-471D-8D46-55736CB7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6200-13E3-4131-A0BC-766D176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6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DD97-9F43-4FF7-9D3D-4E95E24A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7387-A32A-4963-B911-5FC218B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F65FE-C1F0-4ECF-85A9-59C6C6C2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228BF-C2D1-4330-A7C2-586F1C50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E83-722B-4EAF-95D2-394E074D73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54F15-EB78-4979-8D92-570C1523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0EA0-07D8-43D3-B9D0-EF51A6FB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6200-13E3-4131-A0BC-766D176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D175-B41C-42CD-90F6-60F2C63C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345BC-71F5-46FB-9283-F4FCFB57D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9FC3D-B803-46E5-B207-54AFE032E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FE54D-084B-4A35-9E59-4D2579D5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E83-722B-4EAF-95D2-394E074D73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1A28-C53E-48CF-AC97-CEEF0B8A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D3723-8341-4898-A574-70EC6CDF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6200-13E3-4131-A0BC-766D176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2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ADF35-6CE5-4964-9380-A67B20D5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8D462-B2A9-4495-A6DA-5349F6B2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E28C-93DF-4692-98E2-DD69EA14C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4E83-722B-4EAF-95D2-394E074D73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6228-AAEB-4A0A-AFA2-2EFE2EFD0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2337-0F29-4889-964F-46A4A2764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6200-13E3-4131-A0BC-766D176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4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shellapi/nf-shellapi-commandlinetoargvw#remark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sonescaper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templateSpecOnboarding" TargetMode="External"/><Relationship Id="rId7" Type="http://schemas.openxmlformats.org/officeDocument/2006/relationships/hyperlink" Target="mailto:jcotillo@microsoft.com" TargetMode="External"/><Relationship Id="rId2" Type="http://schemas.openxmlformats.org/officeDocument/2006/relationships/hyperlink" Target="https://github.com/Azure/azure-rest-api-spe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rgecotillo/boston_azure_2020" TargetMode="External"/><Relationship Id="rId5" Type="http://schemas.openxmlformats.org/officeDocument/2006/relationships/hyperlink" Target="https://github.com/Azure/template-specs" TargetMode="External"/><Relationship Id="rId4" Type="http://schemas.openxmlformats.org/officeDocument/2006/relationships/hyperlink" Target="https://docs.microsoft.com/en-us/azure/azure-resource-manager/templates/deployment-script-templ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852F4F-4A7E-444E-BC99-C0CADA9B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2FE984-5918-4CB5-8087-DE60EDDC0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4B960DD-8968-418D-A06C-436CB677B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2D09607-6CF6-492B-9F82-ACE6B07A8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067204-A66E-4D3B-9BDE-F8E0AFF5E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DBA1EE3-8D95-42A0-A32A-AA9D0E771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3B2B9ED-844B-4364-AD69-BF0F9B93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681487-52C8-4C69-A95E-1FB85B86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0936"/>
            <a:ext cx="6168062" cy="2819399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Infra as Code using ARM Templates, Deployment Scripts &amp; </a:t>
            </a:r>
            <a:r>
              <a:rPr lang="en-US" sz="4800" dirty="0" err="1">
                <a:solidFill>
                  <a:schemeClr val="bg1"/>
                </a:solidFill>
              </a:rPr>
              <a:t>TemplateSpecs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392166" y="107183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9383479-A4F3-459F-A2B1-EB48DF734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F29CF72-E293-4F0A-9506-ED0F55499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3618911"/>
            <a:ext cx="6168062" cy="2577833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Jorge Cotillo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Senior Software Engineer  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Microsoft Azure – ARM Deployments Team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9C2F3242-4265-4D80-B421-5A690587F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055" y="1377348"/>
            <a:ext cx="4134103" cy="413410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068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A01AF-8318-4330-8626-4E694CAA6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9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61AD8-7069-4937-8208-AE2556D3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sz="4100" dirty="0"/>
              <a:t>Deployment Scripts using </a:t>
            </a:r>
            <a:r>
              <a:rPr lang="en-US" sz="4100" dirty="0" err="1"/>
              <a:t>Powershell</a:t>
            </a:r>
            <a:r>
              <a:rPr lang="en-US" sz="4100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20C7-071F-4275-B848-C30052EC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2000" dirty="0" err="1"/>
              <a:t>Azure_pwsh_executes_inline_script_no_outputs_deploy.json</a:t>
            </a:r>
            <a:endParaRPr lang="en-US" sz="2000" dirty="0"/>
          </a:p>
          <a:p>
            <a:r>
              <a:rPr lang="en-US" sz="2000" dirty="0" err="1"/>
              <a:t>Azure_pwsh_executes_inline_script_with_outputs_deploy.json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1576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A01AF-8318-4330-8626-4E694CAA6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9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61AD8-7069-4937-8208-AE2556D3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Deployment Scripts using Bash demo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20C7-071F-4275-B848-C30052EC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2000" dirty="0" err="1"/>
              <a:t>Azure_cli_executes_inline_throws_error_deploy.json</a:t>
            </a:r>
            <a:endParaRPr lang="en-US" sz="2000" dirty="0"/>
          </a:p>
          <a:p>
            <a:r>
              <a:rPr lang="en-US" sz="2000" dirty="0" err="1"/>
              <a:t>Azure_cli_executes_inline</a:t>
            </a:r>
            <a:r>
              <a:rPr lang="en-US" sz="2000" dirty="0"/>
              <a:t> _</a:t>
            </a:r>
            <a:r>
              <a:rPr lang="en-US" sz="2000" dirty="0" err="1"/>
              <a:t>with_outputs_deploy.json</a:t>
            </a:r>
            <a:endParaRPr lang="en-US" sz="2000" dirty="0"/>
          </a:p>
          <a:p>
            <a:r>
              <a:rPr lang="en-US" sz="2000" dirty="0" err="1"/>
              <a:t>Azure_cli_executes_python_deploy.json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0295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B1418-CF35-4D41-B788-C03A2C2D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/>
              <a:t>Deployment Scripts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D59E-7A3E-4BBC-858F-C5E9D924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Bootstrap script (</a:t>
            </a:r>
            <a:r>
              <a:rPr lang="en-US" sz="2100" dirty="0" err="1">
                <a:solidFill>
                  <a:schemeClr val="bg1"/>
                </a:solidFill>
              </a:rPr>
              <a:t>Powershell</a:t>
            </a:r>
            <a:r>
              <a:rPr lang="en-US" sz="2100" dirty="0">
                <a:solidFill>
                  <a:schemeClr val="bg1"/>
                </a:solidFill>
              </a:rPr>
              <a:t> and Bash)</a:t>
            </a:r>
          </a:p>
          <a:p>
            <a:r>
              <a:rPr lang="en-US" sz="2100" dirty="0" err="1">
                <a:solidFill>
                  <a:schemeClr val="bg1"/>
                </a:solidFill>
              </a:rPr>
              <a:t>CleanupPreference</a:t>
            </a:r>
            <a:endParaRPr lang="en-US" sz="2100" dirty="0">
              <a:solidFill>
                <a:schemeClr val="bg1"/>
              </a:solidFill>
            </a:endParaRPr>
          </a:p>
          <a:p>
            <a:pPr lvl="1"/>
            <a:r>
              <a:rPr lang="en-US" sz="2100" dirty="0" err="1">
                <a:solidFill>
                  <a:schemeClr val="bg1"/>
                </a:solidFill>
              </a:rPr>
              <a:t>OnSuccess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OnExpiration</a:t>
            </a:r>
            <a:r>
              <a:rPr lang="en-US" sz="2100" dirty="0">
                <a:solidFill>
                  <a:schemeClr val="bg1"/>
                </a:solidFill>
              </a:rPr>
              <a:t>, Always</a:t>
            </a:r>
          </a:p>
          <a:p>
            <a:r>
              <a:rPr lang="en-US" sz="2100" dirty="0">
                <a:solidFill>
                  <a:schemeClr val="bg1"/>
                </a:solidFill>
              </a:rPr>
              <a:t>Escaping arguments</a:t>
            </a:r>
          </a:p>
          <a:p>
            <a:pPr lvl="1"/>
            <a:r>
              <a:rPr lang="en-US" sz="2100" dirty="0">
                <a:solidFill>
                  <a:schemeClr val="bg1"/>
                </a:solidFill>
              </a:rPr>
              <a:t>ACI expects a command as a string array</a:t>
            </a:r>
          </a:p>
          <a:p>
            <a:pPr lvl="1"/>
            <a:r>
              <a:rPr lang="en-US" sz="2100" dirty="0">
                <a:solidFill>
                  <a:schemeClr val="bg1"/>
                </a:solidFill>
              </a:rPr>
              <a:t>We follow this escaping model: </a:t>
            </a:r>
            <a:r>
              <a:rPr lang="en-US" sz="2100" dirty="0">
                <a:solidFill>
                  <a:schemeClr val="bg1"/>
                </a:solidFill>
                <a:hlinkClick r:id="rId3"/>
              </a:rPr>
              <a:t>https://docs.microsoft.com/en-us/windows/win32/api/shellapi/nf-shellapi-commandlinetoargvw#remarks</a:t>
            </a:r>
            <a:endParaRPr lang="en-US" sz="2100" dirty="0">
              <a:solidFill>
                <a:schemeClr val="bg1"/>
              </a:solidFill>
            </a:endParaRPr>
          </a:p>
          <a:p>
            <a:pPr lvl="1"/>
            <a:r>
              <a:rPr lang="en-US" sz="2100" dirty="0">
                <a:solidFill>
                  <a:schemeClr val="bg1"/>
                </a:solidFill>
              </a:rPr>
              <a:t>Use this to double escape: </a:t>
            </a:r>
            <a:r>
              <a:rPr lang="en-US" sz="2100" dirty="0">
                <a:solidFill>
                  <a:schemeClr val="bg1"/>
                </a:solidFill>
                <a:hlinkClick r:id="rId4"/>
              </a:rPr>
              <a:t>https://www.jsonescaper.com/</a:t>
            </a:r>
            <a:endParaRPr lang="en-US" sz="2100" dirty="0">
              <a:solidFill>
                <a:schemeClr val="bg1"/>
              </a:solidFill>
            </a:endParaRPr>
          </a:p>
          <a:p>
            <a:r>
              <a:rPr lang="en-US" sz="2100" dirty="0">
                <a:solidFill>
                  <a:schemeClr val="bg1"/>
                </a:solidFill>
              </a:rPr>
              <a:t>Timeout</a:t>
            </a:r>
          </a:p>
          <a:p>
            <a:r>
              <a:rPr lang="en-US" sz="2100" dirty="0" err="1">
                <a:solidFill>
                  <a:schemeClr val="bg1"/>
                </a:solidFill>
              </a:rPr>
              <a:t>ForceUpdateTag</a:t>
            </a:r>
            <a:r>
              <a:rPr lang="en-US" sz="2100" dirty="0">
                <a:solidFill>
                  <a:schemeClr val="bg1"/>
                </a:solidFill>
              </a:rPr>
              <a:t> to force a script update</a:t>
            </a:r>
          </a:p>
          <a:p>
            <a:r>
              <a:rPr lang="en-US" sz="2100" dirty="0">
                <a:solidFill>
                  <a:schemeClr val="bg1"/>
                </a:solidFill>
              </a:rPr>
              <a:t>Job timeout (1 hour)</a:t>
            </a:r>
          </a:p>
          <a:p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80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F2CC2-6F43-40C3-8A41-2346902F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Deployment Scripts – Meet compliance regulations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C4935F-79DA-4E40-A3A4-601169C64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89344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393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DE00A-4527-4D3D-9F0C-434AD77D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Deployment Scripts – Meet compliance regulations - WIP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B447BD-2059-4026-9985-BF31AE9C5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7556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638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F0090A-63B9-4569-B0AE-0C2F36B1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1670172-E58B-4379-8CAB-388DE8291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5CE15D-1C77-4DD7-8BC5-6AF01261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53C102-47CF-4055-918A-46D0A267C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3F60C4-674D-446A-819C-71543D06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337444-A0B9-4D1E-9583-920F517CE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128D67-B4DF-41F0-A694-277C26ABA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B6FA10-7486-4783-843F-6756ABBF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5867716" cy="3050025"/>
          </a:xfrm>
          <a:noFill/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Monolithic vs Modularized Templates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7C48-77B2-4B48-98F5-83A078D9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952890"/>
            <a:ext cx="5867720" cy="2305002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AKS Example …</a:t>
            </a:r>
          </a:p>
          <a:p>
            <a:r>
              <a:rPr lang="en-US" sz="1800" dirty="0">
                <a:solidFill>
                  <a:schemeClr val="bg1"/>
                </a:solidFill>
              </a:rPr>
              <a:t>Linked templates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Linked templates challenges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Stage them in a public location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Synchronize them with your SCM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7" name="Picture 2" descr="VDC-AKS-WORKLOAD">
            <a:extLst>
              <a:ext uri="{FF2B5EF4-FFF2-40B4-BE49-F238E27FC236}">
                <a16:creationId xmlns:a16="http://schemas.microsoft.com/office/drawing/2014/main" id="{4C2A0680-5CC2-4BE6-A40B-9865C8051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81" y="1578701"/>
            <a:ext cx="5692140" cy="409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45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E5891-60D3-4739-B04E-36E0C401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Share and modularize your Templates - </a:t>
            </a:r>
            <a:r>
              <a:rPr lang="en-US" dirty="0" err="1"/>
              <a:t>TemplateSpecs</a:t>
            </a:r>
            <a:endParaRPr lang="en-US" dirty="0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8A3AFB87-A731-4942-8DFC-B157F589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New way to stage your templates</a:t>
            </a:r>
          </a:p>
          <a:p>
            <a:r>
              <a:rPr lang="en-US" sz="2000" dirty="0"/>
              <a:t>Is a first-class Azure Resource</a:t>
            </a:r>
          </a:p>
          <a:p>
            <a:pPr lvl="1"/>
            <a:r>
              <a:rPr lang="en-US" sz="2000" dirty="0"/>
              <a:t>You can apply Azure Policy, RBAC</a:t>
            </a:r>
          </a:p>
          <a:p>
            <a:r>
              <a:rPr lang="en-US" sz="2400" dirty="0"/>
              <a:t>Reside in a Resource Group</a:t>
            </a:r>
          </a:p>
          <a:p>
            <a:r>
              <a:rPr lang="en-US" sz="2000" dirty="0"/>
              <a:t>Replaces Azure Blueprint definitions</a:t>
            </a:r>
          </a:p>
          <a:p>
            <a:r>
              <a:rPr lang="en-US" sz="2000" dirty="0"/>
              <a:t>CLI for now</a:t>
            </a:r>
          </a:p>
          <a:p>
            <a:pPr lvl="1"/>
            <a:r>
              <a:rPr lang="en-US" sz="2000" dirty="0"/>
              <a:t>Soon will be in Azure </a:t>
            </a:r>
            <a:r>
              <a:rPr lang="en-US" sz="2000" dirty="0" err="1"/>
              <a:t>Powershell</a:t>
            </a:r>
            <a:r>
              <a:rPr lang="en-US" sz="2000" dirty="0"/>
              <a:t> and Azure CLI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ABB9EFE-7DAB-487A-9975-AB035D6BE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3141" y="2191807"/>
            <a:ext cx="3985156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91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264B5-00AA-4F2B-A9F0-D6B55280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TemplateSpecs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Demo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55248352-0147-483C-B509-F6BD03952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71343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12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F3DAD-ABFD-4695-9D57-FB2D93F8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096" y="609600"/>
            <a:ext cx="676865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60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4F8930-C46B-4306-B2FE-FF1FDBD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104A-D537-481A-98B2-0D77A849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200" dirty="0"/>
              <a:t>Azure rest-</a:t>
            </a:r>
            <a:r>
              <a:rPr lang="en-US" sz="2200" dirty="0" err="1"/>
              <a:t>api</a:t>
            </a:r>
            <a:r>
              <a:rPr lang="en-US" sz="2200" dirty="0"/>
              <a:t>: </a:t>
            </a:r>
            <a:r>
              <a:rPr lang="en-US" sz="2200" dirty="0">
                <a:hlinkClick r:id="rId2"/>
              </a:rPr>
              <a:t>https://github.com/Azure/azure-rest-api-specs</a:t>
            </a:r>
            <a:endParaRPr lang="en-US" sz="2200" dirty="0"/>
          </a:p>
          <a:p>
            <a:r>
              <a:rPr lang="en-US" sz="2200" dirty="0"/>
              <a:t>Signup for </a:t>
            </a:r>
            <a:r>
              <a:rPr lang="en-US" sz="2200" dirty="0" err="1"/>
              <a:t>TemplateSpecs</a:t>
            </a:r>
            <a:r>
              <a:rPr lang="en-US" sz="2200" dirty="0"/>
              <a:t> – Private preview: </a:t>
            </a:r>
            <a:r>
              <a:rPr lang="en-US" sz="2200" dirty="0">
                <a:hlinkClick r:id="rId3" tooltip="https://aka.ms/templatespeconboarding"/>
              </a:rPr>
              <a:t>https://aka.ms/templateSpecOnboarding</a:t>
            </a:r>
            <a:endParaRPr lang="en-US" sz="2200" dirty="0"/>
          </a:p>
          <a:p>
            <a:r>
              <a:rPr lang="en-US" sz="2200" dirty="0"/>
              <a:t>Deployment Scripts doc - </a:t>
            </a:r>
            <a:r>
              <a:rPr lang="en-US" sz="2200" dirty="0">
                <a:hlinkClick r:id="rId4"/>
              </a:rPr>
              <a:t>https://docs.microsoft.com/en-us/azure/azure-resource-manager/templates/deployment-script-template</a:t>
            </a:r>
            <a:endParaRPr lang="en-US" sz="2200" dirty="0"/>
          </a:p>
          <a:p>
            <a:r>
              <a:rPr lang="en-US" sz="2200" dirty="0"/>
              <a:t>Template Specs </a:t>
            </a:r>
            <a:r>
              <a:rPr lang="en-US" sz="2200" dirty="0" err="1"/>
              <a:t>quickstart</a:t>
            </a:r>
            <a:r>
              <a:rPr lang="en-US" sz="2200" dirty="0"/>
              <a:t> repo: </a:t>
            </a:r>
            <a:r>
              <a:rPr lang="en-US" sz="2400" dirty="0">
                <a:hlinkClick r:id="rId5"/>
              </a:rPr>
              <a:t>https://github.com/Azure/template-specs</a:t>
            </a:r>
            <a:endParaRPr lang="en-US" sz="2400" dirty="0"/>
          </a:p>
          <a:p>
            <a:r>
              <a:rPr lang="en-US" sz="2200" dirty="0" err="1"/>
              <a:t>Github</a:t>
            </a:r>
            <a:r>
              <a:rPr lang="en-US" sz="2200"/>
              <a:t> repo: </a:t>
            </a:r>
            <a:r>
              <a:rPr lang="en-US" sz="2400">
                <a:hlinkClick r:id="rId6"/>
              </a:rPr>
              <a:t>https://github.com/jorgecotillo/boston_azure_2020</a:t>
            </a:r>
            <a:endParaRPr lang="en-US" sz="2200" dirty="0"/>
          </a:p>
          <a:p>
            <a:r>
              <a:rPr lang="en-US" sz="2200" dirty="0"/>
              <a:t>Email: </a:t>
            </a:r>
            <a:r>
              <a:rPr lang="en-US" sz="2200" dirty="0">
                <a:hlinkClick r:id="rId7"/>
              </a:rPr>
              <a:t>jcotillo@microsoft.com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413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3D3AEB-8AA3-481D-9F6F-B80FE58DD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9FE98-387B-4EC6-A44D-C6F92303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FB420D-223A-4357-AA4A-003C6C2A7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9B6719-4A3A-4DEC-A190-6611A41B4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65BFA3-0719-427B-8870-26748E61E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B203FB-4E3E-4392-BC79-3EA2FEE31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C2D5BB-49AB-47DE-BA4F-97FAA5437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05D069A-295F-435F-8B39-14D44D986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500000">
            <a:off x="99103" y="203612"/>
            <a:ext cx="6233807" cy="62338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FFF67-98BF-4B19-BF99-8A8F6B68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98" y="1913353"/>
            <a:ext cx="4782199" cy="3567072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25E00-1519-483D-BEDE-3DB84074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6A47AA-3999-4EE6-BC5C-502DAE57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1D1278-3E86-430E-AC17-ECC407520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A6D283-6CA9-43BF-B874-D4398E7B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0A4FFB-2DB0-4461-87AD-20DBE6BCE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8731F8-C740-4802-8967-656BE04E9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C26F14B-F98B-4B7D-AF0B-24D840F6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745027-6B11-4363-8A2E-CB8EB38E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55DA09-A260-44A9-B1D9-FAC678AD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D6225A-20C6-43EE-9E11-2D9FC119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1E7EE-ABBB-40C5-AD9F-7228BA656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A5D5FF-9E03-4A84-8627-0E744F5F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7F0E-EB4D-4D98-B941-02556949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693" y="1913352"/>
            <a:ext cx="5191051" cy="3652807"/>
          </a:xfrm>
          <a:noFill/>
        </p:spPr>
        <p:txBody>
          <a:bodyPr anchor="ctr">
            <a:normAutofit fontScale="92500"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What is an ARM Template?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IaC</a:t>
            </a:r>
            <a:r>
              <a:rPr lang="en-US" sz="1800" dirty="0">
                <a:solidFill>
                  <a:schemeClr val="bg1"/>
                </a:solidFill>
              </a:rPr>
              <a:t> a declarative approach</a:t>
            </a:r>
          </a:p>
          <a:p>
            <a:r>
              <a:rPr lang="en-US" sz="1800" dirty="0">
                <a:solidFill>
                  <a:schemeClr val="bg1"/>
                </a:solidFill>
              </a:rPr>
              <a:t>What is Deployment Scripts?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Deployment Scripts – </a:t>
            </a:r>
            <a:r>
              <a:rPr lang="en-US" sz="1800" dirty="0" err="1">
                <a:solidFill>
                  <a:schemeClr val="bg1"/>
                </a:solidFill>
              </a:rPr>
              <a:t>Powershell</a:t>
            </a:r>
            <a:r>
              <a:rPr lang="en-US" sz="1800" dirty="0">
                <a:solidFill>
                  <a:schemeClr val="bg1"/>
                </a:solidFill>
              </a:rPr>
              <a:t> demo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Deployment Scripts – Bash demo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Deployment Scripts considerations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Deployment Scripts – Meet compliance regulations</a:t>
            </a:r>
          </a:p>
          <a:p>
            <a:r>
              <a:rPr lang="en-US" sz="1800" dirty="0">
                <a:solidFill>
                  <a:schemeClr val="bg1"/>
                </a:solidFill>
              </a:rPr>
              <a:t>Monolithic vs Modularized Templates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Share and modularize your Templates – </a:t>
            </a:r>
            <a:r>
              <a:rPr lang="en-US" sz="1800" dirty="0" err="1">
                <a:solidFill>
                  <a:schemeClr val="bg1"/>
                </a:solidFill>
              </a:rPr>
              <a:t>TemplateSpecs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5444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5567F-321E-4749-8B66-721CDF60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What is an ARM Template?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4925-F7A5-4765-B830-220034FE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500593"/>
          </a:xfrm>
        </p:spPr>
        <p:txBody>
          <a:bodyPr>
            <a:normAutofit/>
          </a:bodyPr>
          <a:lstStyle/>
          <a:p>
            <a:r>
              <a:rPr lang="en-US" sz="2000" dirty="0"/>
              <a:t>Building blocks to create an environment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223298-6B13-4545-A553-308995359464}"/>
              </a:ext>
            </a:extLst>
          </p:cNvPr>
          <p:cNvGrpSpPr/>
          <p:nvPr/>
        </p:nvGrpSpPr>
        <p:grpSpPr>
          <a:xfrm>
            <a:off x="2138044" y="3470910"/>
            <a:ext cx="1767206" cy="2025014"/>
            <a:chOff x="4633594" y="2952750"/>
            <a:chExt cx="1767206" cy="2025014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99E9729-DBAA-4023-AF02-6E7747E9D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19750" y="2952750"/>
              <a:ext cx="476250" cy="47625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3B5DB4-C481-4484-BB29-F4696630E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33594" y="3038474"/>
              <a:ext cx="893445" cy="89344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88410FD-5D30-4F9B-9E72-F1981E186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72150" y="3105150"/>
              <a:ext cx="476250" cy="47625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D0064A1-9DA8-4BC8-9318-1B697A9EE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4550" y="3257550"/>
              <a:ext cx="476250" cy="47625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8561CFE-2FA5-45DB-B6E8-288387E06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19750" y="3998595"/>
              <a:ext cx="476250" cy="47625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F9AE741-904B-4377-9411-E6DAD2361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33594" y="4084319"/>
              <a:ext cx="893445" cy="893445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376C30F-97A0-4720-AE25-B638AF5F0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72150" y="4150995"/>
              <a:ext cx="476250" cy="47625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09140A7-92D1-4536-A7F5-64CDBAE1D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4550" y="4303395"/>
              <a:ext cx="476250" cy="476250"/>
            </a:xfrm>
            <a:prstGeom prst="rect">
              <a:avLst/>
            </a:prstGeom>
          </p:spPr>
        </p:pic>
      </p:grpSp>
      <p:pic>
        <p:nvPicPr>
          <p:cNvPr id="17" name="Picture 2" descr="VDC-AKS-WORKLOAD">
            <a:extLst>
              <a:ext uri="{FF2B5EF4-FFF2-40B4-BE49-F238E27FC236}">
                <a16:creationId xmlns:a16="http://schemas.microsoft.com/office/drawing/2014/main" id="{1F1BF380-EA29-499C-BE83-9C77FF1D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40" y="2467584"/>
            <a:ext cx="5692140" cy="409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09766DF-5933-4E11-B120-13A05E0C5D5F}"/>
              </a:ext>
            </a:extLst>
          </p:cNvPr>
          <p:cNvSpPr/>
          <p:nvPr/>
        </p:nvSpPr>
        <p:spPr>
          <a:xfrm>
            <a:off x="4474211" y="4150359"/>
            <a:ext cx="1003299" cy="51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5567F-321E-4749-8B66-721CDF60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ARM Template || Azure CLI || Azure Powershell ||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4925-F7A5-4765-B830-220034FE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All acceptable approaches</a:t>
            </a:r>
          </a:p>
          <a:p>
            <a:r>
              <a:rPr lang="en-US" sz="2000" dirty="0"/>
              <a:t>Depends on Team knowledge</a:t>
            </a:r>
          </a:p>
          <a:p>
            <a:r>
              <a:rPr lang="en-US" sz="2000" dirty="0"/>
              <a:t>Be aware of Pros and Cons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4A17E0-09B9-4CC1-87F8-9C4E24FB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81306"/>
              </p:ext>
            </p:extLst>
          </p:nvPr>
        </p:nvGraphicFramePr>
        <p:xfrm>
          <a:off x="6417734" y="2374525"/>
          <a:ext cx="4935972" cy="361972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2781">
                  <a:extLst>
                    <a:ext uri="{9D8B030D-6E8A-4147-A177-3AD203B41FA5}">
                      <a16:colId xmlns:a16="http://schemas.microsoft.com/office/drawing/2014/main" val="2372831527"/>
                    </a:ext>
                  </a:extLst>
                </a:gridCol>
                <a:gridCol w="985259">
                  <a:extLst>
                    <a:ext uri="{9D8B030D-6E8A-4147-A177-3AD203B41FA5}">
                      <a16:colId xmlns:a16="http://schemas.microsoft.com/office/drawing/2014/main" val="531289349"/>
                    </a:ext>
                  </a:extLst>
                </a:gridCol>
                <a:gridCol w="710117">
                  <a:extLst>
                    <a:ext uri="{9D8B030D-6E8A-4147-A177-3AD203B41FA5}">
                      <a16:colId xmlns:a16="http://schemas.microsoft.com/office/drawing/2014/main" val="1350649867"/>
                    </a:ext>
                  </a:extLst>
                </a:gridCol>
                <a:gridCol w="1111077">
                  <a:extLst>
                    <a:ext uri="{9D8B030D-6E8A-4147-A177-3AD203B41FA5}">
                      <a16:colId xmlns:a16="http://schemas.microsoft.com/office/drawing/2014/main" val="609729801"/>
                    </a:ext>
                  </a:extLst>
                </a:gridCol>
                <a:gridCol w="1026738">
                  <a:extLst>
                    <a:ext uri="{9D8B030D-6E8A-4147-A177-3AD203B41FA5}">
                      <a16:colId xmlns:a16="http://schemas.microsoft.com/office/drawing/2014/main" val="2419194984"/>
                    </a:ext>
                  </a:extLst>
                </a:gridCol>
              </a:tblGrid>
              <a:tr h="5260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ARM Template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Azure CLI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Azure Powershell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Terraform</a:t>
                      </a:r>
                    </a:p>
                  </a:txBody>
                  <a:tcPr marL="69409" marR="69409" marT="34705" marB="34705"/>
                </a:tc>
                <a:extLst>
                  <a:ext uri="{0D108BD9-81ED-4DB2-BD59-A6C34878D82A}">
                    <a16:rowId xmlns:a16="http://schemas.microsoft.com/office/drawing/2014/main" val="1546918618"/>
                  </a:ext>
                </a:extLst>
              </a:tr>
              <a:tr h="950749">
                <a:tc>
                  <a:txBody>
                    <a:bodyPr/>
                    <a:lstStyle/>
                    <a:p>
                      <a:r>
                        <a:rPr lang="en-US" sz="1400"/>
                        <a:t>Gets new Resource Providers (RPs)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L="69409" marR="69409" marT="34705" marB="34705"/>
                </a:tc>
                <a:extLst>
                  <a:ext uri="{0D108BD9-81ED-4DB2-BD59-A6C34878D82A}">
                    <a16:rowId xmlns:a16="http://schemas.microsoft.com/office/drawing/2014/main" val="841733216"/>
                  </a:ext>
                </a:extLst>
              </a:tr>
              <a:tr h="950749">
                <a:tc>
                  <a:txBody>
                    <a:bodyPr/>
                    <a:lstStyle/>
                    <a:p>
                      <a:r>
                        <a:rPr lang="en-US" sz="1400"/>
                        <a:t>Single API Call to provision resources 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L="69409" marR="69409" marT="34705" marB="34705"/>
                </a:tc>
                <a:extLst>
                  <a:ext uri="{0D108BD9-81ED-4DB2-BD59-A6C34878D82A}">
                    <a16:rowId xmlns:a16="http://schemas.microsoft.com/office/drawing/2014/main" val="3189623984"/>
                  </a:ext>
                </a:extLst>
              </a:tr>
              <a:tr h="526008">
                <a:tc>
                  <a:txBody>
                    <a:bodyPr/>
                    <a:lstStyle/>
                    <a:p>
                      <a:r>
                        <a:rPr lang="en-US" sz="1400"/>
                        <a:t>Learning curve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Easy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Easy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 marL="69409" marR="69409" marT="34705" marB="34705"/>
                </a:tc>
                <a:extLst>
                  <a:ext uri="{0D108BD9-81ED-4DB2-BD59-A6C34878D82A}">
                    <a16:rowId xmlns:a16="http://schemas.microsoft.com/office/drawing/2014/main" val="3084568818"/>
                  </a:ext>
                </a:extLst>
              </a:tr>
              <a:tr h="313637">
                <a:tc>
                  <a:txBody>
                    <a:bodyPr/>
                    <a:lstStyle/>
                    <a:p>
                      <a:r>
                        <a:rPr lang="en-US" sz="1400"/>
                        <a:t>Multi-cloud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Sort of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L="69409" marR="69409" marT="34705" marB="34705"/>
                </a:tc>
                <a:extLst>
                  <a:ext uri="{0D108BD9-81ED-4DB2-BD59-A6C34878D82A}">
                    <a16:rowId xmlns:a16="http://schemas.microsoft.com/office/drawing/2014/main" val="261738567"/>
                  </a:ext>
                </a:extLst>
              </a:tr>
              <a:tr h="3525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409" marR="69409" marT="34705" marB="3470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409" marR="69409" marT="34705" marB="34705"/>
                </a:tc>
                <a:extLst>
                  <a:ext uri="{0D108BD9-81ED-4DB2-BD59-A6C34878D82A}">
                    <a16:rowId xmlns:a16="http://schemas.microsoft.com/office/drawing/2014/main" val="12627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91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31F9FF-4DE3-410F-9F80-C529D805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IaC a declarative approach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0E40-5B04-4573-8AD5-F905436F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Declare the state of a resource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What you see is what you get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Like HTML, you know what components you will get but you don’t know how they’ll look</a:t>
            </a:r>
          </a:p>
        </p:txBody>
      </p:sp>
    </p:spTree>
    <p:extLst>
      <p:ext uri="{BB962C8B-B14F-4D97-AF65-F5344CB8AC3E}">
        <p14:creationId xmlns:p14="http://schemas.microsoft.com/office/powerpoint/2010/main" val="320933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4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C306A-D415-4145-8FEB-E21A2114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Is a declarative approach sufficient to provision resources?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C5A5-01C5-4B17-AF96-73101F9E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AKS Example …</a:t>
            </a:r>
          </a:p>
          <a:p>
            <a:r>
              <a:rPr lang="en-US" sz="2000" dirty="0"/>
              <a:t>If(), copy(), …</a:t>
            </a:r>
          </a:p>
          <a:p>
            <a:endParaRPr lang="en-US" sz="2000" dirty="0"/>
          </a:p>
        </p:txBody>
      </p:sp>
      <p:pic>
        <p:nvPicPr>
          <p:cNvPr id="73" name="Picture 2" descr="VDC-AKS-WORKLOAD">
            <a:extLst>
              <a:ext uri="{FF2B5EF4-FFF2-40B4-BE49-F238E27FC236}">
                <a16:creationId xmlns:a16="http://schemas.microsoft.com/office/drawing/2014/main" id="{7C0F9D03-8A72-455B-B474-02BCA471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60" y="1773816"/>
            <a:ext cx="5692140" cy="409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9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A6DB23-0C0E-401A-9D98-117AB6A50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73BFBE-FE1A-435E-AE56-7D2E9578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D31599-5200-49B2-A785-795398976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41AED9-5BC7-47E7-941C-35EB0BAC6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2C2828F-069F-445B-9379-0747EA8AC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CEFDED-5260-44F3-A4DD-57D42112A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90D502-4A5F-49FF-806A-67337B8BC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C05AF6-B4C3-4395-A42B-D07762C5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5464447" cy="3050025"/>
          </a:xfrm>
          <a:noFill/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is Deployment Scripts?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B3E0B648-D0F2-433A-83D3-3AC6F3A53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4292" y="630936"/>
            <a:ext cx="2691517" cy="269151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98B576C-FDA2-46DE-8408-3A76DCF5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774915"/>
            <a:ext cx="304800" cy="429768"/>
            <a:chOff x="215328" y="-46937"/>
            <a:chExt cx="304800" cy="277384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AEA101-943D-4073-AD87-C8D78316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03D701-5E08-4A2A-AE99-626C6463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DF778A-A412-4E7C-9B61-E33D13A53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C28832-D2CA-45C0-9C43-0AF99853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C064-2D08-4CF4-A592-5E5D24820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952890"/>
            <a:ext cx="5464451" cy="2305002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Declarative approach is not sufficient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Resource deployment to finalize an environment configuration (e.g. Azure AD graph API – create </a:t>
            </a:r>
            <a:r>
              <a:rPr lang="en-US" sz="1800" dirty="0" err="1">
                <a:solidFill>
                  <a:schemeClr val="bg1"/>
                </a:solidFill>
              </a:rPr>
              <a:t>KeyVault</a:t>
            </a:r>
            <a:r>
              <a:rPr lang="en-US" sz="1800" dirty="0">
                <a:solidFill>
                  <a:schemeClr val="bg1"/>
                </a:solidFill>
              </a:rPr>
              <a:t> keys, create users, associate K8S RBAC to Azure AD RBAC, etc.)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8BCBD-DE9B-4BF2-AA90-AF51885D0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4292" y="3437988"/>
            <a:ext cx="2691517" cy="269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7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B39286B-772E-4B31-95F0-33484AFAA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84A04-335B-49C3-B6FA-D01C84EA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5930092" cy="2057400"/>
          </a:xfrm>
        </p:spPr>
        <p:txBody>
          <a:bodyPr anchor="b">
            <a:normAutofit/>
          </a:bodyPr>
          <a:lstStyle/>
          <a:p>
            <a:r>
              <a:rPr lang="en-US" sz="4200"/>
              <a:t>How Deployment Scripts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2F01-1970-494E-ADCA-8FBE58590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9" y="2688336"/>
            <a:ext cx="5930092" cy="3474720"/>
          </a:xfrm>
        </p:spPr>
        <p:txBody>
          <a:bodyPr anchor="t">
            <a:normAutofit/>
          </a:bodyPr>
          <a:lstStyle/>
          <a:p>
            <a:r>
              <a:rPr lang="en-US" sz="2100" dirty="0"/>
              <a:t>Creates two supporting resources in Customer’s subscription:</a:t>
            </a:r>
          </a:p>
          <a:p>
            <a:pPr lvl="1"/>
            <a:r>
              <a:rPr lang="en-US" sz="2100" dirty="0"/>
              <a:t>Azure Storage Account – LRS, Standard SKU, Https enabled</a:t>
            </a:r>
          </a:p>
          <a:p>
            <a:pPr lvl="1"/>
            <a:r>
              <a:rPr lang="en-US" sz="2100" dirty="0"/>
              <a:t>Azure Container Instance – Mounts Storage Account as a volume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9C8DBD-F121-4020-B35E-15E2E497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565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6CE68238-945A-43F6-AE57-DAF672BDA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3670" y="557784"/>
            <a:ext cx="2688336" cy="268833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0DD12E2-3061-4473-8D85-E290C7045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3670" y="3529584"/>
            <a:ext cx="2688336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5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26ABD78-11C4-449C-B254-DC9A7A2F1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4446" y="768980"/>
            <a:ext cx="1926449" cy="2534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2F075E-C0AA-458D-B5A8-CE39C4AAB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360" y="4211545"/>
            <a:ext cx="5174711" cy="142725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F1841-7B98-4D8F-BCD9-DB4AE6E6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5095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What about the permissions to create the supporting resources?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E10E-4E77-4415-8ACF-5E76CAA3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33783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Deployment Scripts uses its defined User Managed Identity</a:t>
            </a:r>
          </a:p>
        </p:txBody>
      </p:sp>
    </p:spTree>
    <p:extLst>
      <p:ext uri="{BB962C8B-B14F-4D97-AF65-F5344CB8AC3E}">
        <p14:creationId xmlns:p14="http://schemas.microsoft.com/office/powerpoint/2010/main" val="288400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A2F3421AEF3C4F908169F5936F1988" ma:contentTypeVersion="15" ma:contentTypeDescription="Create a new document." ma:contentTypeScope="" ma:versionID="a039c7ed49106a378900c2449a3bb056">
  <xsd:schema xmlns:xsd="http://www.w3.org/2001/XMLSchema" xmlns:xs="http://www.w3.org/2001/XMLSchema" xmlns:p="http://schemas.microsoft.com/office/2006/metadata/properties" xmlns:ns1="http://schemas.microsoft.com/sharepoint/v3" xmlns:ns3="06185cd8-292f-47cd-9c99-2ace85c8329f" xmlns:ns4="c96253d5-67fd-49b4-ab78-3d7083fafdce" targetNamespace="http://schemas.microsoft.com/office/2006/metadata/properties" ma:root="true" ma:fieldsID="fb33cac59a3201bb45f4c7217e0aca2d" ns1:_="" ns3:_="" ns4:_="">
    <xsd:import namespace="http://schemas.microsoft.com/sharepoint/v3"/>
    <xsd:import namespace="06185cd8-292f-47cd-9c99-2ace85c8329f"/>
    <xsd:import namespace="c96253d5-67fd-49b4-ab78-3d7083fafd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185cd8-292f-47cd-9c99-2ace85c83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253d5-67fd-49b4-ab78-3d7083fafd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CD396E-C78E-4E0D-8003-A127B1512E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91A90F-79DF-4791-9ABE-2F797651CABA}">
  <ds:schemaRefs>
    <ds:schemaRef ds:uri="http://purl.org/dc/terms/"/>
    <ds:schemaRef ds:uri="06185cd8-292f-47cd-9c99-2ace85c8329f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office/infopath/2007/PartnerControls"/>
    <ds:schemaRef ds:uri="c96253d5-67fd-49b4-ab78-3d7083fafdc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C319A41-97B8-4FF7-BE8D-0CE180E24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6185cd8-292f-47cd-9c99-2ace85c8329f"/>
    <ds:schemaRef ds:uri="c96253d5-67fd-49b4-ab78-3d7083fafd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1018</Words>
  <Application>Microsoft Office PowerPoint</Application>
  <PresentationFormat>Widescreen</PresentationFormat>
  <Paragraphs>169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Infra as Code using ARM Templates, Deployment Scripts &amp; TemplateSpecs</vt:lpstr>
      <vt:lpstr>Agenda</vt:lpstr>
      <vt:lpstr>What is an ARM Template?</vt:lpstr>
      <vt:lpstr>ARM Template || Azure CLI || Azure Powershell || Terraform</vt:lpstr>
      <vt:lpstr>IaC a declarative approach</vt:lpstr>
      <vt:lpstr>Is a declarative approach sufficient to provision resources?</vt:lpstr>
      <vt:lpstr>What is Deployment Scripts?</vt:lpstr>
      <vt:lpstr>How Deployment Scripts works?</vt:lpstr>
      <vt:lpstr>What about the permissions to create the supporting resources?</vt:lpstr>
      <vt:lpstr>Deployment Scripts using Powershell demo</vt:lpstr>
      <vt:lpstr>Deployment Scripts using Bash demo</vt:lpstr>
      <vt:lpstr>Deployment Scripts considerations</vt:lpstr>
      <vt:lpstr>Deployment Scripts – Meet compliance regulations</vt:lpstr>
      <vt:lpstr>Deployment Scripts – Meet compliance regulations - WIP</vt:lpstr>
      <vt:lpstr>Monolithic vs Modularized Templates</vt:lpstr>
      <vt:lpstr>Share and modularize your Templates - TemplateSpecs</vt:lpstr>
      <vt:lpstr>TemplateSpecs Demo</vt:lpstr>
      <vt:lpstr>Q&amp;A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 as Code using ARM Templates, Deployment Scripts &amp; Template Specs</dc:title>
  <dc:creator>Jorge Cotillo</dc:creator>
  <cp:lastModifiedBy>Jorge Cotillo</cp:lastModifiedBy>
  <cp:revision>3</cp:revision>
  <dcterms:created xsi:type="dcterms:W3CDTF">2020-07-30T08:55:56Z</dcterms:created>
  <dcterms:modified xsi:type="dcterms:W3CDTF">2020-07-30T23:41:06Z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0x010100E7A2F3421AEF3C4F908169F5936F1988</vt:lpwstr>
  </property>
</Properties>
</file>