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2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4" r:id="rId13"/>
    <p:sldId id="277" r:id="rId14"/>
    <p:sldId id="276" r:id="rId15"/>
    <p:sldId id="265" r:id="rId16"/>
    <p:sldId id="267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72"/>
    <p:restoredTop sz="94729"/>
  </p:normalViewPr>
  <p:slideViewPr>
    <p:cSldViewPr snapToGrid="0" snapToObjects="1">
      <p:cViewPr>
        <p:scale>
          <a:sx n="79" d="100"/>
          <a:sy n="79" d="100"/>
        </p:scale>
        <p:origin x="9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B8301-7761-8D41-8387-625A99F4DB13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02B24-484E-8E48-B951-0F4F2375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02B24-484E-8E48-B951-0F4F23750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jorge.cotillo@centricconsulting.com" TargetMode="External"/><Relationship Id="rId3" Type="http://schemas.openxmlformats.org/officeDocument/2006/relationships/hyperlink" Target="https://twitter.com/jorge_cotill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Jorge </a:t>
            </a:r>
            <a:r>
              <a:rPr lang="en-US" dirty="0" smtClean="0"/>
              <a:t>Cotillo</a:t>
            </a:r>
          </a:p>
          <a:p>
            <a:r>
              <a:rPr lang="en-US" dirty="0" smtClean="0"/>
              <a:t>Technical Architect at Centric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333750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90" y="1561099"/>
            <a:ext cx="3132012" cy="3348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4097" y="2850604"/>
            <a:ext cx="944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&amp;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0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Minimizes: It works on my computer!</a:t>
            </a:r>
          </a:p>
          <a:p>
            <a:r>
              <a:rPr lang="en-US" dirty="0" smtClean="0"/>
              <a:t>JSON representation of the infrastructure</a:t>
            </a:r>
          </a:p>
          <a:p>
            <a:r>
              <a:rPr lang="en-US" dirty="0" smtClean="0"/>
              <a:t>Provisions your infrastructure</a:t>
            </a:r>
          </a:p>
          <a:p>
            <a:r>
              <a:rPr lang="en-US" dirty="0" smtClean="0"/>
              <a:t>Two types: Imperative (JSON file that gets ingested) and Declarative (</a:t>
            </a:r>
            <a:r>
              <a:rPr lang="en-US" dirty="0" err="1" smtClean="0"/>
              <a:t>Powershell</a:t>
            </a:r>
            <a:r>
              <a:rPr lang="en-US" dirty="0" smtClean="0"/>
              <a:t> 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IaC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(C.I.)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75" y="1930400"/>
            <a:ext cx="4214585" cy="42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Continuous Integration (C.I.)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609544" y="1627806"/>
            <a:ext cx="9268994" cy="4651736"/>
            <a:chOff x="609544" y="1627806"/>
            <a:chExt cx="9268994" cy="46517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956" y="1877153"/>
              <a:ext cx="1437447" cy="14374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86" y="1788001"/>
              <a:ext cx="1574252" cy="15742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767" y="1627806"/>
              <a:ext cx="1696653" cy="169665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4" y="1880906"/>
              <a:ext cx="1453757" cy="145375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731" y="4260131"/>
              <a:ext cx="2019411" cy="2019411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0" idx="3"/>
              <a:endCxn id="5" idx="1"/>
            </p:cNvCxnSpPr>
            <p:nvPr/>
          </p:nvCxnSpPr>
          <p:spPr>
            <a:xfrm flipV="1">
              <a:off x="2063301" y="2595877"/>
              <a:ext cx="1296655" cy="11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846390" y="2595876"/>
              <a:ext cx="1103659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980115" y="2660866"/>
              <a:ext cx="1446849" cy="7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67998" y="3394911"/>
              <a:ext cx="0" cy="151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0" idx="2"/>
            </p:cNvCxnSpPr>
            <p:nvPr/>
          </p:nvCxnSpPr>
          <p:spPr>
            <a:xfrm flipH="1" flipV="1">
              <a:off x="1336423" y="3334663"/>
              <a:ext cx="4088432" cy="19721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885448" y="2216701"/>
              <a:ext cx="1499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1. Push / Check-in</a:t>
              </a:r>
              <a:endParaRPr lang="en-US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13442" y="2218168"/>
              <a:ext cx="1454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2. C.I. Server poll</a:t>
              </a:r>
              <a:endParaRPr 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3966" y="221792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3. Creates</a:t>
              </a:r>
              <a:endParaRPr 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32097" y="3817194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4. Sends notification</a:t>
              </a:r>
              <a:endParaRPr 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42002" y="3962329"/>
              <a:ext cx="2415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5. Successful / Failure message</a:t>
              </a:r>
              <a:endParaRPr 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3035" y="2888959"/>
              <a:ext cx="1688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2a. Gets source code</a:t>
              </a:r>
              <a:endParaRPr lang="en-US" sz="1200" b="1" dirty="0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551" y="2186261"/>
              <a:ext cx="579741" cy="579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9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(C.I.)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compilation errors in advanced</a:t>
            </a:r>
          </a:p>
          <a:p>
            <a:r>
              <a:rPr lang="en-US" dirty="0" smtClean="0"/>
              <a:t>Ensures that the quality of the package is not compromised</a:t>
            </a:r>
          </a:p>
          <a:p>
            <a:r>
              <a:rPr lang="en-US" dirty="0" smtClean="0"/>
              <a:t>Goes hand in hand with C.D. - Continuous Deployment </a:t>
            </a:r>
            <a:r>
              <a:rPr lang="mr-IN" dirty="0" smtClean="0"/>
              <a:t>–</a:t>
            </a:r>
            <a:r>
              <a:rPr lang="en-US" dirty="0" smtClean="0"/>
              <a:t> don’t confuse with Continuous Delivery</a:t>
            </a:r>
          </a:p>
          <a:p>
            <a:r>
              <a:rPr lang="en-US" dirty="0" smtClean="0"/>
              <a:t>Orchestration tool of different tasks</a:t>
            </a:r>
          </a:p>
          <a:p>
            <a:r>
              <a:rPr lang="en-US" dirty="0" smtClean="0"/>
              <a:t>Tasks created using Maven, Ant, </a:t>
            </a:r>
            <a:r>
              <a:rPr lang="en-US" dirty="0" err="1" smtClean="0"/>
              <a:t>Nant</a:t>
            </a:r>
            <a:r>
              <a:rPr lang="en-US" dirty="0" smtClean="0"/>
              <a:t> (deprecated),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C.I. tools: Jenkins, Bamboo, TeamCity, VS Team Services, Crucible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UI testing</a:t>
            </a:r>
          </a:p>
          <a:p>
            <a:r>
              <a:rPr lang="en-US" dirty="0" smtClean="0"/>
              <a:t>Code testing tools: </a:t>
            </a:r>
            <a:r>
              <a:rPr lang="en-US" dirty="0" err="1" smtClean="0"/>
              <a:t>Nunit</a:t>
            </a:r>
            <a:r>
              <a:rPr lang="en-US" dirty="0" smtClean="0"/>
              <a:t>, Junit, MSTEST</a:t>
            </a:r>
          </a:p>
          <a:p>
            <a:r>
              <a:rPr lang="en-US" dirty="0" smtClean="0"/>
              <a:t>UI testing tools: Selenium</a:t>
            </a:r>
          </a:p>
          <a:p>
            <a:r>
              <a:rPr lang="en-US" dirty="0" smtClean="0"/>
              <a:t>Increases code coverage</a:t>
            </a:r>
          </a:p>
          <a:p>
            <a:r>
              <a:rPr lang="en-US" dirty="0" smtClean="0"/>
              <a:t>Minimizes the possibility of integration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Deployment (C.D.)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confuse with Continuous Delivery, Continuous Delivery is the process as a whole as it delivers a release</a:t>
            </a:r>
          </a:p>
          <a:p>
            <a:r>
              <a:rPr lang="en-US" dirty="0" smtClean="0"/>
              <a:t>Ensures same source code gets released to different environments</a:t>
            </a:r>
          </a:p>
          <a:p>
            <a:r>
              <a:rPr lang="en-US" dirty="0" smtClean="0"/>
              <a:t>Dev gets auto deployed</a:t>
            </a:r>
          </a:p>
          <a:p>
            <a:r>
              <a:rPr lang="en-US" dirty="0" smtClean="0"/>
              <a:t>Prod usually requires approval of one or multiple parties</a:t>
            </a:r>
          </a:p>
          <a:p>
            <a:r>
              <a:rPr lang="en-US" dirty="0" smtClean="0"/>
              <a:t>Tools: Jenkins, Crucible, VS Team Services, Bamboo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jorge.cotillo@centricconsulting.com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3"/>
              </a:rPr>
              <a:t>@jorge_cotillo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</a:p>
          <a:p>
            <a:r>
              <a:rPr lang="en-US" dirty="0" smtClean="0"/>
              <a:t>DevOps Fundamentals</a:t>
            </a:r>
          </a:p>
          <a:p>
            <a:r>
              <a:rPr lang="en-US" dirty="0" smtClean="0"/>
              <a:t>Infrastructure as Code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C.I.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Automated Testing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Continuous Deployment </a:t>
            </a:r>
            <a:r>
              <a:rPr lang="mr-IN" dirty="0" smtClean="0"/>
              <a:t>–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10313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Bottoms up concept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split DevOps first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19" y="2196306"/>
            <a:ext cx="7112000" cy="3810000"/>
          </a:xfrm>
        </p:spPr>
      </p:pic>
    </p:spTree>
    <p:extLst>
      <p:ext uri="{BB962C8B-B14F-4D97-AF65-F5344CB8AC3E}">
        <p14:creationId xmlns:p14="http://schemas.microsoft.com/office/powerpoint/2010/main" val="2389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high level concept</a:t>
            </a:r>
            <a:endParaRPr lang="en-US" dirty="0"/>
          </a:p>
        </p:txBody>
      </p:sp>
      <p:cxnSp>
        <p:nvCxnSpPr>
          <p:cNvPr id="46" name="Curved Connector 45"/>
          <p:cNvCxnSpPr>
            <a:stCxn id="4" idx="3"/>
            <a:endCxn id="16" idx="0"/>
          </p:cNvCxnSpPr>
          <p:nvPr/>
        </p:nvCxnSpPr>
        <p:spPr>
          <a:xfrm>
            <a:off x="6040059" y="2588514"/>
            <a:ext cx="1664051" cy="89685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6" idx="2"/>
            <a:endCxn id="14" idx="2"/>
          </p:cNvCxnSpPr>
          <p:nvPr/>
        </p:nvCxnSpPr>
        <p:spPr>
          <a:xfrm rot="5400000" flipH="1">
            <a:off x="5130208" y="2730730"/>
            <a:ext cx="891" cy="5146913"/>
          </a:xfrm>
          <a:prstGeom prst="curvedConnector3">
            <a:avLst>
              <a:gd name="adj1" fmla="val -1244343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4" idx="0"/>
            <a:endCxn id="4" idx="1"/>
          </p:cNvCxnSpPr>
          <p:nvPr/>
        </p:nvCxnSpPr>
        <p:spPr>
          <a:xfrm rot="5400000" flipH="1" flipV="1">
            <a:off x="2940569" y="2205142"/>
            <a:ext cx="896858" cy="166360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220800" y="1678884"/>
            <a:ext cx="1819259" cy="2033031"/>
            <a:chOff x="4220800" y="1678884"/>
            <a:chExt cx="1819259" cy="20330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800" y="1678884"/>
              <a:ext cx="1819259" cy="181925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693163" y="3342583"/>
              <a:ext cx="87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People</a:t>
              </a:r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94480" y="3485372"/>
            <a:ext cx="3046041" cy="1819259"/>
            <a:chOff x="6794480" y="3485372"/>
            <a:chExt cx="3046041" cy="181925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480" y="3485372"/>
              <a:ext cx="1819259" cy="181925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8679049" y="3985662"/>
              <a:ext cx="1161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73478" y="3485372"/>
            <a:ext cx="2692903" cy="1818368"/>
            <a:chOff x="773478" y="3485372"/>
            <a:chExt cx="2692903" cy="18183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013" y="3485372"/>
              <a:ext cx="1818368" cy="181836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773478" y="3985662"/>
              <a:ext cx="697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0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dirty="0" smtClean="0"/>
              <a:t>Performance Monitoring</a:t>
            </a:r>
          </a:p>
          <a:p>
            <a:r>
              <a:rPr lang="en-US" dirty="0" smtClean="0"/>
              <a:t>Continuous Deployment</a:t>
            </a:r>
          </a:p>
          <a:p>
            <a:r>
              <a:rPr lang="en-US" dirty="0" smtClean="0"/>
              <a:t>Release Management</a:t>
            </a:r>
          </a:p>
          <a:p>
            <a:r>
              <a:rPr lang="en-US" dirty="0" smtClean="0"/>
              <a:t>Configuration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1930400"/>
            <a:ext cx="423164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10" y="1930400"/>
            <a:ext cx="4213316" cy="38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6897</TotalTime>
  <Words>336</Words>
  <Application>Microsoft Macintosh PowerPoint</Application>
  <PresentationFormat>Widescreen</PresentationFormat>
  <Paragraphs>68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Trebuchet MS</vt:lpstr>
      <vt:lpstr>Wingdings 3</vt:lpstr>
      <vt:lpstr>Arial</vt:lpstr>
      <vt:lpstr>Facet</vt:lpstr>
      <vt:lpstr>DevOps</vt:lpstr>
      <vt:lpstr>Agenda</vt:lpstr>
      <vt:lpstr>What is DevOps?</vt:lpstr>
      <vt:lpstr>Bottoms up concept</vt:lpstr>
      <vt:lpstr>Let’s split DevOps first … </vt:lpstr>
      <vt:lpstr>DevOps high level concept</vt:lpstr>
      <vt:lpstr>DevOps Fundamentals</vt:lpstr>
      <vt:lpstr>Infrastructure as Code (IaC)</vt:lpstr>
      <vt:lpstr>Infrastructure as Code (IaC)</vt:lpstr>
      <vt:lpstr>Infrastructure as Code (IaC)</vt:lpstr>
      <vt:lpstr>Infrastructure as Code (IaC)</vt:lpstr>
      <vt:lpstr>Demo - IaC</vt:lpstr>
      <vt:lpstr>Continuous Integration (C.I.)</vt:lpstr>
      <vt:lpstr>Continuous Integration (C.I.)</vt:lpstr>
      <vt:lpstr>Continuous Integration (C.I.)</vt:lpstr>
      <vt:lpstr>Automated Testing</vt:lpstr>
      <vt:lpstr>Continuous Deployment (C.D.)</vt:lpstr>
      <vt:lpstr>Demo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Jorge Cotillo</dc:creator>
  <cp:lastModifiedBy>Jorge Cotillo</cp:lastModifiedBy>
  <cp:revision>48</cp:revision>
  <dcterms:created xsi:type="dcterms:W3CDTF">2017-04-16T18:45:39Z</dcterms:created>
  <dcterms:modified xsi:type="dcterms:W3CDTF">2017-04-22T18:51:53Z</dcterms:modified>
</cp:coreProperties>
</file>