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Schoolboo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ghMFLVHpWIG0GVm3s4iamyQE6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Schoolbook-italic.fntdata"/><Relationship Id="rId14" Type="http://schemas.openxmlformats.org/officeDocument/2006/relationships/font" Target="fonts/CenturySchoolbook-bold.fntdata"/><Relationship Id="rId17" Type="http://customschemas.google.com/relationships/presentationmetadata" Target="metadata"/><Relationship Id="rId16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2286000" y="2343150"/>
            <a:ext cx="6172200" cy="142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286000" y="3752492"/>
            <a:ext cx="6172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8050371" y="832948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7534469" y="3088246"/>
            <a:ext cx="27432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/>
          <p:nvPr/>
        </p:nvSpPr>
        <p:spPr>
          <a:xfrm>
            <a:off x="381000" y="0"/>
            <a:ext cx="609600" cy="51435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276336" y="0"/>
            <a:ext cx="104664" cy="51435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990600" y="0"/>
            <a:ext cx="181872" cy="51435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141320" y="0"/>
            <a:ext cx="230280" cy="51435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9"/>
          <p:cNvCxnSpPr/>
          <p:nvPr/>
        </p:nvCxnSpPr>
        <p:spPr>
          <a:xfrm>
            <a:off x="106344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9"/>
          <p:cNvCxnSpPr/>
          <p:nvPr/>
        </p:nvCxnSpPr>
        <p:spPr>
          <a:xfrm>
            <a:off x="914400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9"/>
          <p:cNvCxnSpPr/>
          <p:nvPr/>
        </p:nvCxnSpPr>
        <p:spPr>
          <a:xfrm>
            <a:off x="854112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9"/>
          <p:cNvCxnSpPr/>
          <p:nvPr/>
        </p:nvCxnSpPr>
        <p:spPr>
          <a:xfrm>
            <a:off x="1726640" y="0"/>
            <a:ext cx="0" cy="51435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9"/>
          <p:cNvCxnSpPr/>
          <p:nvPr/>
        </p:nvCxnSpPr>
        <p:spPr>
          <a:xfrm>
            <a:off x="10668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9"/>
          <p:cNvCxnSpPr/>
          <p:nvPr/>
        </p:nvCxnSpPr>
        <p:spPr>
          <a:xfrm>
            <a:off x="9113856" y="0"/>
            <a:ext cx="0" cy="51435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9"/>
          <p:cNvSpPr/>
          <p:nvPr/>
        </p:nvSpPr>
        <p:spPr>
          <a:xfrm>
            <a:off x="1219200" y="0"/>
            <a:ext cx="76200" cy="51435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9"/>
          <p:cNvSpPr/>
          <p:nvPr/>
        </p:nvSpPr>
        <p:spPr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9"/>
          <p:cNvSpPr/>
          <p:nvPr/>
        </p:nvSpPr>
        <p:spPr>
          <a:xfrm>
            <a:off x="1309632" y="3650064"/>
            <a:ext cx="641424" cy="481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1091080" y="4125474"/>
            <a:ext cx="137160" cy="10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1664208" y="4341114"/>
            <a:ext cx="274320" cy="2057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325544" y="3696527"/>
            <a:ext cx="609600" cy="388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 rot="5400000">
            <a:off x="2363343" y="-705993"/>
            <a:ext cx="3655314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 rot="5400000">
            <a:off x="5273278" y="1562102"/>
            <a:ext cx="4388644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2286000" y="2171700"/>
            <a:ext cx="6172200" cy="154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2286000" y="3757613"/>
            <a:ext cx="6172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 rot="5400000">
            <a:off x="8049006" y="830199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 rot="5400000">
            <a:off x="7534656" y="3086100"/>
            <a:ext cx="27432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381000" y="0"/>
            <a:ext cx="609600" cy="51435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276336" y="0"/>
            <a:ext cx="104664" cy="51435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990600" y="0"/>
            <a:ext cx="181872" cy="51435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1141320" y="0"/>
            <a:ext cx="230280" cy="51435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9" name="Google Shape;59;p12"/>
          <p:cNvCxnSpPr/>
          <p:nvPr/>
        </p:nvCxnSpPr>
        <p:spPr>
          <a:xfrm>
            <a:off x="106344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2"/>
          <p:cNvCxnSpPr/>
          <p:nvPr/>
        </p:nvCxnSpPr>
        <p:spPr>
          <a:xfrm>
            <a:off x="914400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2"/>
          <p:cNvCxnSpPr/>
          <p:nvPr/>
        </p:nvCxnSpPr>
        <p:spPr>
          <a:xfrm>
            <a:off x="854112" y="0"/>
            <a:ext cx="0" cy="51435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2"/>
          <p:cNvCxnSpPr/>
          <p:nvPr/>
        </p:nvCxnSpPr>
        <p:spPr>
          <a:xfrm>
            <a:off x="1726640" y="0"/>
            <a:ext cx="0" cy="51435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2"/>
          <p:cNvCxnSpPr/>
          <p:nvPr/>
        </p:nvCxnSpPr>
        <p:spPr>
          <a:xfrm>
            <a:off x="10668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2"/>
          <p:cNvSpPr/>
          <p:nvPr/>
        </p:nvSpPr>
        <p:spPr>
          <a:xfrm>
            <a:off x="1219200" y="0"/>
            <a:ext cx="76200" cy="51435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1324704" y="3650064"/>
            <a:ext cx="641424" cy="481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091080" y="4125474"/>
            <a:ext cx="137160" cy="10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1664208" y="4343400"/>
            <a:ext cx="274320" cy="2057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879040" y="3359916"/>
            <a:ext cx="36576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0" name="Google Shape;70;p12"/>
          <p:cNvCxnSpPr/>
          <p:nvPr/>
        </p:nvCxnSpPr>
        <p:spPr>
          <a:xfrm>
            <a:off x="9097944" y="0"/>
            <a:ext cx="0" cy="51435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340616" y="3696527"/>
            <a:ext cx="609600" cy="388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4270248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04788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57200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371975" y="1771650"/>
            <a:ext cx="3657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/>
          <p:nvPr>
            <p:ph idx="3" type="body"/>
          </p:nvPr>
        </p:nvSpPr>
        <p:spPr>
          <a:xfrm>
            <a:off x="457200" y="1177290"/>
            <a:ext cx="3657600" cy="4937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4" type="body"/>
          </p:nvPr>
        </p:nvSpPr>
        <p:spPr>
          <a:xfrm>
            <a:off x="4343400" y="1177290"/>
            <a:ext cx="3657600" cy="4937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4160520" y="2343150"/>
            <a:ext cx="47320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812280" y="205740"/>
            <a:ext cx="1527048" cy="373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16"/>
          <p:cNvCxnSpPr/>
          <p:nvPr/>
        </p:nvCxnSpPr>
        <p:spPr>
          <a:xfrm>
            <a:off x="6248400" y="0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192296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04800" y="205740"/>
            <a:ext cx="5638800" cy="474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7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 rot="5400000">
            <a:off x="4138803" y="2343150"/>
            <a:ext cx="47320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0" y="0"/>
            <a:ext cx="6172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765798" y="198596"/>
            <a:ext cx="1524000" cy="371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248400" y="0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192296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8763000" y="0"/>
            <a:ext cx="0" cy="51435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8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8"/>
          <p:cNvCxnSpPr/>
          <p:nvPr/>
        </p:nvCxnSpPr>
        <p:spPr>
          <a:xfrm>
            <a:off x="76200" y="0"/>
            <a:ext cx="0" cy="51435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8"/>
          <p:cNvCxnSpPr/>
          <p:nvPr/>
        </p:nvCxnSpPr>
        <p:spPr>
          <a:xfrm>
            <a:off x="8991600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8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89154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8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1403648" y="1059582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Schoolbook"/>
              <a:buNone/>
            </a:pPr>
            <a:r>
              <a:rPr lang="es-ES" sz="4800"/>
              <a:t>Clases, objetos y métodos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Clases vs Objetos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611560" y="915566"/>
            <a:ext cx="7200800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i="0" lang="es-ES" sz="2000" u="none" cap="none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 clase define el comportamiento de un determinado tipo de objeto.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i="0" lang="es-ES" sz="2000" u="none" cap="none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clase es el molde y el objeto el elemento “físico” obtenido del molde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475656" y="3273828"/>
            <a:ext cx="1512168" cy="113412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9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547664" y="3291830"/>
            <a:ext cx="14401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----------------------------------------------------------------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5" name="Google Shape;145;p2"/>
          <p:cNvCxnSpPr/>
          <p:nvPr/>
        </p:nvCxnSpPr>
        <p:spPr>
          <a:xfrm flipH="1" rot="10800000">
            <a:off x="3059832" y="3237824"/>
            <a:ext cx="1440160" cy="378042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2"/>
          <p:cNvSpPr/>
          <p:nvPr/>
        </p:nvSpPr>
        <p:spPr>
          <a:xfrm>
            <a:off x="4644008" y="2913788"/>
            <a:ext cx="1800200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9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7" name="Google Shape;147;p2"/>
          <p:cNvCxnSpPr/>
          <p:nvPr/>
        </p:nvCxnSpPr>
        <p:spPr>
          <a:xfrm>
            <a:off x="3059832" y="3723878"/>
            <a:ext cx="1368152" cy="108012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2"/>
          <p:cNvSpPr/>
          <p:nvPr/>
        </p:nvSpPr>
        <p:spPr>
          <a:xfrm>
            <a:off x="4716016" y="3615866"/>
            <a:ext cx="1800200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9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5148064" y="4317944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1547664" y="285978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6516216" y="2805777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Objeto1 de claseA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588224" y="3507855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Objeto2 de claseA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153" name="Google Shape;153;p2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Ejemplos</a:t>
            </a:r>
            <a:endParaRPr/>
          </a:p>
        </p:txBody>
      </p:sp>
      <p:pic>
        <p:nvPicPr>
          <p:cNvPr descr="Resultado de imagen de imagen de un coche"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915566"/>
            <a:ext cx="1481307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de imagen Ford KA" id="160" name="Google Shape;160;p3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161" name="Google Shape;161;p3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162" name="Google Shape;162;p3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163" name="Google Shape;163;p3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923678"/>
            <a:ext cx="1512167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4788024" y="483518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Objetos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403648" y="1563638"/>
            <a:ext cx="2304256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Ford KV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1619672" y="1185595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68" name="Google Shape;168;p3"/>
          <p:cNvCxnSpPr/>
          <p:nvPr/>
        </p:nvCxnSpPr>
        <p:spPr>
          <a:xfrm flipH="1" rot="10800000">
            <a:off x="3707904" y="1203598"/>
            <a:ext cx="1080120" cy="486054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3"/>
          <p:cNvCxnSpPr/>
          <p:nvPr/>
        </p:nvCxnSpPr>
        <p:spPr>
          <a:xfrm>
            <a:off x="3707904" y="1779662"/>
            <a:ext cx="1080120" cy="504056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0" name="Google Shape;170;p3"/>
          <p:cNvSpPr txBox="1"/>
          <p:nvPr/>
        </p:nvSpPr>
        <p:spPr>
          <a:xfrm>
            <a:off x="1619672" y="3939902"/>
            <a:ext cx="2304256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Mesa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835696" y="3561859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4048" y="3075806"/>
            <a:ext cx="1336866" cy="82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064" y="4011910"/>
            <a:ext cx="1234468" cy="98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3"/>
          <p:cNvCxnSpPr>
            <a:endCxn id="172" idx="1"/>
          </p:cNvCxnSpPr>
          <p:nvPr/>
        </p:nvCxnSpPr>
        <p:spPr>
          <a:xfrm flipH="1" rot="10800000">
            <a:off x="3924048" y="3487600"/>
            <a:ext cx="1080000" cy="5244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5" name="Google Shape;175;p3"/>
          <p:cNvCxnSpPr>
            <a:stCxn id="170" idx="3"/>
          </p:cNvCxnSpPr>
          <p:nvPr/>
        </p:nvCxnSpPr>
        <p:spPr>
          <a:xfrm>
            <a:off x="3923928" y="4124568"/>
            <a:ext cx="1224000" cy="2475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611560" y="195486"/>
            <a:ext cx="7498080" cy="781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Estructura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395536" y="771550"/>
            <a:ext cx="8136904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 clase se compone de:</a:t>
            </a:r>
            <a:endParaRPr/>
          </a:p>
          <a:p>
            <a:pPr indent="-1270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Atributos: Variables que representan propiedades del tipo de objeto</a:t>
            </a:r>
            <a:endParaRPr/>
          </a:p>
          <a:p>
            <a:pPr indent="-12700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Métodos: Funciones que definen el comportamiento de los objetos.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182" name="Google Shape;182;p4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835696" y="2715766"/>
            <a:ext cx="2376264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Mesa{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int largo;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int ancho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String color;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int superficie(){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return largo*ancho;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907704" y="3003798"/>
            <a:ext cx="144016" cy="5040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611560" y="2931790"/>
            <a:ext cx="936104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Atributos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6" name="Google Shape;186;p4"/>
          <p:cNvCxnSpPr>
            <a:endCxn id="184" idx="1"/>
          </p:cNvCxnSpPr>
          <p:nvPr/>
        </p:nvCxnSpPr>
        <p:spPr>
          <a:xfrm>
            <a:off x="1117504" y="3149326"/>
            <a:ext cx="790200" cy="1065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7" name="Google Shape;187;p4"/>
          <p:cNvSpPr txBox="1"/>
          <p:nvPr/>
        </p:nvSpPr>
        <p:spPr>
          <a:xfrm>
            <a:off x="683568" y="3507854"/>
            <a:ext cx="792088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8" name="Google Shape;188;p4"/>
          <p:cNvCxnSpPr/>
          <p:nvPr/>
        </p:nvCxnSpPr>
        <p:spPr>
          <a:xfrm flipH="1" rot="10800000">
            <a:off x="1331640" y="3579862"/>
            <a:ext cx="792088" cy="72008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4"/>
          <p:cNvSpPr txBox="1"/>
          <p:nvPr/>
        </p:nvSpPr>
        <p:spPr>
          <a:xfrm>
            <a:off x="5868144" y="2658274"/>
            <a:ext cx="2771800" cy="1569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FordKV{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int potencia;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String color;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void acelerar(int intensidad){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5940152" y="2946306"/>
            <a:ext cx="72008" cy="2880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5436096" y="3090322"/>
            <a:ext cx="504056" cy="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2" name="Google Shape;192;p4"/>
          <p:cNvSpPr txBox="1"/>
          <p:nvPr/>
        </p:nvSpPr>
        <p:spPr>
          <a:xfrm>
            <a:off x="4572000" y="2946306"/>
            <a:ext cx="10116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Atributos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940152" y="3306346"/>
            <a:ext cx="72008" cy="5040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94" name="Google Shape;194;p4"/>
          <p:cNvCxnSpPr/>
          <p:nvPr/>
        </p:nvCxnSpPr>
        <p:spPr>
          <a:xfrm flipH="1" rot="10800000">
            <a:off x="5292080" y="3594378"/>
            <a:ext cx="576064" cy="144016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5" name="Google Shape;195;p4"/>
          <p:cNvSpPr txBox="1"/>
          <p:nvPr/>
        </p:nvSpPr>
        <p:spPr>
          <a:xfrm>
            <a:off x="4644008" y="3666386"/>
            <a:ext cx="7200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395536" y="13093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Sintaxis de método y llamada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467544" y="771550"/>
            <a:ext cx="7200800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Llamada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202" name="Google Shape;202;p5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827584" y="1275606"/>
            <a:ext cx="7776864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tipo_devolucion nombre_metodo(tipo parametro1,  tipo parametro2,..)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1907704" y="3273828"/>
            <a:ext cx="612068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 test(int n){..}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1907704" y="3651870"/>
            <a:ext cx="612068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mostrar(){..}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1835696" y="2463738"/>
            <a:ext cx="612068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nombre_metodo(argumento1, argumento2,..)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1907704" y="4407954"/>
            <a:ext cx="612068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 a=test(25);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1907704" y="4731990"/>
            <a:ext cx="612068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mostrar();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 flipH="1" rot="10800000">
            <a:off x="4355976" y="1563638"/>
            <a:ext cx="936104" cy="1008112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5"/>
          <p:cNvCxnSpPr/>
          <p:nvPr/>
        </p:nvCxnSpPr>
        <p:spPr>
          <a:xfrm flipH="1" rot="10800000">
            <a:off x="5580112" y="1563638"/>
            <a:ext cx="1656184" cy="1008112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Creación de una instancia (objeto)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467544" y="915566"/>
            <a:ext cx="7560840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los objetos creados a partir de su clase se les conoce también como </a:t>
            </a:r>
            <a:r>
              <a:rPr b="1" i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instancia de la clase</a:t>
            </a: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 Para crear instancias utilizamos el operador new: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 vez creada la instancia y asignada a la variable, se utiliza ésta para llamar a sus métodos con el operador punto: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217" name="Google Shape;217;p6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2627784" y="4587974"/>
            <a:ext cx="273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 res=m.superficie();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2355726"/>
            <a:ext cx="432048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/>
        </p:nvSpPr>
        <p:spPr>
          <a:xfrm>
            <a:off x="3059832" y="2067694"/>
            <a:ext cx="273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Mesa m = new Mesa();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s-ES"/>
              <a:t>Organización de clases: paquetes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323528" y="915566"/>
            <a:ext cx="8208912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Las clases se organizan en paquetes. Son directorios donde se almacenan los archivos .class</a:t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sentencia </a:t>
            </a:r>
            <a:r>
              <a:rPr b="1" i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package</a:t>
            </a: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debe ser la primera del archivo .java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E65C01"/>
              </a:buClr>
              <a:buSzPts val="2000"/>
              <a:buFont typeface="Noto Sans Symbols"/>
              <a:buChar char="⮚"/>
            </a:pP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sentencia </a:t>
            </a:r>
            <a:r>
              <a:rPr b="1" i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import</a:t>
            </a:r>
            <a:r>
              <a:rPr b="1" lang="es-ES" sz="20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permite usar clases de otros paquetes: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t/>
            </a:r>
            <a:endParaRPr b="1" i="0" sz="2000" u="none" cap="none" strike="noStrike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descr="Resultado de imagen de imagen Ford KA" id="227" name="Google Shape;227;p7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763688" y="1831925"/>
            <a:ext cx="2016224" cy="954107"/>
          </a:xfrm>
          <a:prstGeom prst="rect">
            <a:avLst/>
          </a:prstGeom>
          <a:solidFill>
            <a:srgbClr val="E2E9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package elementos;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class Mesa{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2267744" y="1615901"/>
            <a:ext cx="13681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Mesa.java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4139952" y="2119957"/>
            <a:ext cx="1080120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9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5724128" y="1923678"/>
            <a:ext cx="1008112" cy="504056"/>
          </a:xfrm>
          <a:prstGeom prst="snip1Rect">
            <a:avLst>
              <a:gd fmla="val 43633" name="adj"/>
            </a:avLst>
          </a:prstGeom>
          <a:noFill/>
          <a:ln cap="flat" cmpd="sng" w="25400">
            <a:solidFill>
              <a:srgbClr val="B9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24128" y="1995686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elementos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>
            <a:off x="6588224" y="2427734"/>
            <a:ext cx="0" cy="288032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7"/>
          <p:cNvSpPr txBox="1"/>
          <p:nvPr/>
        </p:nvSpPr>
        <p:spPr>
          <a:xfrm>
            <a:off x="6300192" y="2715766"/>
            <a:ext cx="1224136" cy="307777"/>
          </a:xfrm>
          <a:prstGeom prst="rect">
            <a:avLst/>
          </a:prstGeom>
          <a:solidFill>
            <a:srgbClr val="E2E9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Mesa.class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2699792" y="4011910"/>
            <a:ext cx="2520280" cy="1015663"/>
          </a:xfrm>
          <a:prstGeom prst="rect">
            <a:avLst/>
          </a:prstGeom>
          <a:solidFill>
            <a:srgbClr val="E2E9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package elementos;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import java.util.Scanner;</a:t>
            </a:r>
            <a:endParaRPr b="1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class Mesa{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Scanner sc;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rador">
  <a:themeElements>
    <a:clrScheme name="Mirador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2017-04-22T22:25:01Z</dcterms:created>
  <dc:creator>antonio martin</dc:creator>
</cp:coreProperties>
</file>