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0" r:id="rId7"/>
    <p:sldId id="259" r:id="rId8"/>
    <p:sldId id="265" r:id="rId9"/>
    <p:sldId id="266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Manipular cadenas con </a:t>
            </a:r>
            <a:r>
              <a:rPr lang="es-ES" dirty="0" err="1" smtClean="0"/>
              <a:t>String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objeto de la clase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una cadena de caracteres inmutable, no se pueden modificar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que operan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devuelven una copia de la cadena modificada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pueden crear: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 de forma simplificada: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331640" y="3075806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n1=new </a:t>
            </a:r>
            <a:r>
              <a:rPr lang="es-ES" sz="1600" dirty="0" err="1" smtClean="0"/>
              <a:t>String</a:t>
            </a:r>
            <a:r>
              <a:rPr lang="es-ES" sz="1600" dirty="0" smtClean="0"/>
              <a:t>(“mi cadena”);</a:t>
            </a:r>
          </a:p>
          <a:p>
            <a:endParaRPr lang="es-ES" sz="1600" dirty="0"/>
          </a:p>
        </p:txBody>
      </p:sp>
      <p:sp>
        <p:nvSpPr>
          <p:cNvPr id="21" name="20 Rectángulo"/>
          <p:cNvSpPr/>
          <p:nvPr/>
        </p:nvSpPr>
        <p:spPr>
          <a:xfrm>
            <a:off x="1357290" y="3929072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n1=“mi cadena”;</a:t>
            </a:r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Operador == con objetos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utiliza para comprobar la igualdad con tipos primitivos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variables de tipo objeto compara referencias, no los objetos: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 apuntar a objetos diferentes, las referencias son diferentes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2139702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smtClean="0"/>
              <a:t>//el resultado es falso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(n1==n2){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6804248" y="2517744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804248" y="25717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2733768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652120" y="24637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5894773" y="2558989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849627" y="3232583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6849627" y="32865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697499" y="3448607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5697499" y="31785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5940152" y="3273828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Igualdad de cadenas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comparar dos cadenas de caracteres utilizamos 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distingue mayúsculas y minúsculas, para ignorar la diferencia, utilizamos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equalsIgnoreCase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75656" y="1707654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smtClean="0"/>
              <a:t>//el resultado es verdadero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(n1.equals(n2)){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Pool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cadenas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Java utiliza un pool de literales de cadenas de caracteres para optimizar memoria: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asignar un literal de cadena, no se crea un nuevo objeto, se comprueba si existe en el pool y si es así se devuelve una referencia al objeto existente. Si no existe, se crea y se graba en el pool.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707654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n1=“cadena”;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n2=“cadena”;</a:t>
            </a:r>
          </a:p>
          <a:p>
            <a:r>
              <a:rPr lang="es-ES" dirty="0" smtClean="0"/>
              <a:t>//el resultado es verdadero</a:t>
            </a:r>
          </a:p>
          <a:p>
            <a:r>
              <a:rPr lang="es-ES" dirty="0" smtClean="0"/>
              <a:t>//apuntan al mismo objeto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(n1==n2){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732240" y="1977684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732240" y="20316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580112" y="2193708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580112" y="19236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5822765" y="2018929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625491" y="2908547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625491" y="26385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7" name="16 Forma libre"/>
          <p:cNvSpPr/>
          <p:nvPr/>
        </p:nvSpPr>
        <p:spPr>
          <a:xfrm>
            <a:off x="5868141" y="2376997"/>
            <a:ext cx="1269507" cy="619217"/>
          </a:xfrm>
          <a:custGeom>
            <a:avLst/>
            <a:gdLst>
              <a:gd name="connsiteX0" fmla="*/ 0 w 1269507"/>
              <a:gd name="connsiteY0" fmla="*/ 825623 h 825623"/>
              <a:gd name="connsiteX1" fmla="*/ 870011 w 1269507"/>
              <a:gd name="connsiteY1" fmla="*/ 630315 h 825623"/>
              <a:gd name="connsiteX2" fmla="*/ 1269507 w 1269507"/>
              <a:gd name="connsiteY2" fmla="*/ 0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507" h="825623">
                <a:moveTo>
                  <a:pt x="0" y="825623"/>
                </a:moveTo>
                <a:cubicBezTo>
                  <a:pt x="329213" y="796771"/>
                  <a:pt x="658427" y="767919"/>
                  <a:pt x="870011" y="630315"/>
                </a:cubicBezTo>
                <a:cubicBezTo>
                  <a:pt x="1081595" y="492711"/>
                  <a:pt x="1175551" y="246355"/>
                  <a:pt x="126950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Inmutabilidad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objetos </a:t>
            </a:r>
            <a:r>
              <a:rPr kumimoji="0" lang="es-E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representa una cadena de caracteres inmutable, es decir, no se puede modificar.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la concatenación,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 se modifica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ningún objeto existente, se crea uno nuevo: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499742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n1=“cadena”;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n2=“ completa”;</a:t>
            </a:r>
          </a:p>
          <a:p>
            <a:r>
              <a:rPr lang="es-ES" dirty="0" smtClean="0"/>
              <a:t>n1=n1+n2;</a:t>
            </a:r>
          </a:p>
        </p:txBody>
      </p:sp>
      <p:sp>
        <p:nvSpPr>
          <p:cNvPr id="13" name="12 Elipse"/>
          <p:cNvSpPr/>
          <p:nvPr/>
        </p:nvSpPr>
        <p:spPr>
          <a:xfrm>
            <a:off x="2771804" y="3450580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771804" y="35045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1619676" y="3666604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619676" y="3396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0" name="19 Forma libre"/>
          <p:cNvSpPr/>
          <p:nvPr/>
        </p:nvSpPr>
        <p:spPr>
          <a:xfrm>
            <a:off x="1862329" y="3491825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665055" y="4381443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665055" y="41114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3" name="22 Forma libre"/>
          <p:cNvSpPr/>
          <p:nvPr/>
        </p:nvSpPr>
        <p:spPr>
          <a:xfrm>
            <a:off x="1907705" y="4434821"/>
            <a:ext cx="1008112" cy="34289"/>
          </a:xfrm>
          <a:custGeom>
            <a:avLst/>
            <a:gdLst>
              <a:gd name="connsiteX0" fmla="*/ 0 w 1269507"/>
              <a:gd name="connsiteY0" fmla="*/ 825623 h 825623"/>
              <a:gd name="connsiteX1" fmla="*/ 870011 w 1269507"/>
              <a:gd name="connsiteY1" fmla="*/ 630315 h 825623"/>
              <a:gd name="connsiteX2" fmla="*/ 1269507 w 1269507"/>
              <a:gd name="connsiteY2" fmla="*/ 0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507" h="825623">
                <a:moveTo>
                  <a:pt x="0" y="825623"/>
                </a:moveTo>
                <a:cubicBezTo>
                  <a:pt x="329213" y="796771"/>
                  <a:pt x="658427" y="767919"/>
                  <a:pt x="870011" y="630315"/>
                </a:cubicBezTo>
                <a:cubicBezTo>
                  <a:pt x="1081595" y="492711"/>
                  <a:pt x="1175551" y="246355"/>
                  <a:pt x="126950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2915816" y="4119922"/>
            <a:ext cx="1368152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2915816" y="4173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“completa”</a:t>
            </a:r>
            <a:endParaRPr lang="es-ES" dirty="0"/>
          </a:p>
        </p:txBody>
      </p:sp>
      <p:cxnSp>
        <p:nvCxnSpPr>
          <p:cNvPr id="27" name="26 Conector recto"/>
          <p:cNvCxnSpPr/>
          <p:nvPr/>
        </p:nvCxnSpPr>
        <p:spPr>
          <a:xfrm flipH="1">
            <a:off x="4860032" y="3417844"/>
            <a:ext cx="288032" cy="124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6732240" y="2931790"/>
            <a:ext cx="2232244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6732244" y="2985796"/>
            <a:ext cx="24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 completa”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580116" y="3774616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5580116" y="3504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33" name="32 Rectángulo"/>
          <p:cNvSpPr/>
          <p:nvPr/>
        </p:nvSpPr>
        <p:spPr>
          <a:xfrm>
            <a:off x="5625495" y="4489455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625495" y="421942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35" name="34 Forma libre"/>
          <p:cNvSpPr/>
          <p:nvPr/>
        </p:nvSpPr>
        <p:spPr>
          <a:xfrm>
            <a:off x="5868145" y="4542833"/>
            <a:ext cx="1008112" cy="34289"/>
          </a:xfrm>
          <a:custGeom>
            <a:avLst/>
            <a:gdLst>
              <a:gd name="connsiteX0" fmla="*/ 0 w 1269507"/>
              <a:gd name="connsiteY0" fmla="*/ 825623 h 825623"/>
              <a:gd name="connsiteX1" fmla="*/ 870011 w 1269507"/>
              <a:gd name="connsiteY1" fmla="*/ 630315 h 825623"/>
              <a:gd name="connsiteX2" fmla="*/ 1269507 w 1269507"/>
              <a:gd name="connsiteY2" fmla="*/ 0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507" h="825623">
                <a:moveTo>
                  <a:pt x="0" y="825623"/>
                </a:moveTo>
                <a:cubicBezTo>
                  <a:pt x="329213" y="796771"/>
                  <a:pt x="658427" y="767919"/>
                  <a:pt x="870011" y="630315"/>
                </a:cubicBezTo>
                <a:cubicBezTo>
                  <a:pt x="1081595" y="492711"/>
                  <a:pt x="1175551" y="246355"/>
                  <a:pt x="126950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6876256" y="4227934"/>
            <a:ext cx="1368152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6876256" y="42819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“completa”</a:t>
            </a:r>
            <a:endParaRPr lang="es-ES" dirty="0"/>
          </a:p>
        </p:txBody>
      </p:sp>
      <p:sp>
        <p:nvSpPr>
          <p:cNvPr id="38" name="37 Elipse"/>
          <p:cNvSpPr/>
          <p:nvPr/>
        </p:nvSpPr>
        <p:spPr>
          <a:xfrm>
            <a:off x="6660232" y="3633868"/>
            <a:ext cx="1368152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6732240" y="36878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40" name="39 Forma libre"/>
          <p:cNvSpPr/>
          <p:nvPr/>
        </p:nvSpPr>
        <p:spPr>
          <a:xfrm>
            <a:off x="5868140" y="3196454"/>
            <a:ext cx="861134" cy="652509"/>
          </a:xfrm>
          <a:custGeom>
            <a:avLst/>
            <a:gdLst>
              <a:gd name="connsiteX0" fmla="*/ 0 w 861134"/>
              <a:gd name="connsiteY0" fmla="*/ 870012 h 870012"/>
              <a:gd name="connsiteX1" fmla="*/ 275208 w 861134"/>
              <a:gd name="connsiteY1" fmla="*/ 337352 h 870012"/>
              <a:gd name="connsiteX2" fmla="*/ 861134 w 861134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870012">
                <a:moveTo>
                  <a:pt x="0" y="870012"/>
                </a:moveTo>
                <a:cubicBezTo>
                  <a:pt x="65843" y="676183"/>
                  <a:pt x="131686" y="482354"/>
                  <a:pt x="275208" y="337352"/>
                </a:cubicBezTo>
                <a:cubicBezTo>
                  <a:pt x="418730" y="192350"/>
                  <a:pt x="639932" y="96175"/>
                  <a:pt x="86113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length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la longitud de la cadena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toLowerCase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toUpperCase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Devuelven la cadena convertida a minúsculas y mayúsculas, respectivamente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substring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b). Devuelve un trozo de cadena comprendido entre las posiciones a y b-1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42976" y="2214560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n1=“cadena”;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(n1.toUpperCase()); //muestra: CADENA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(n1); //muestra: cadena, no ha cambiado</a:t>
            </a:r>
          </a:p>
          <a:p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1115616" y="3705294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(n1.substring(3,9)); //muestra: o es u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pos). Devuelve el carácter que ocupa la posición indicada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indexOf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la posición de la cadena parámetro. Si no existe, devuelve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CharSequence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c1,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CharSequence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c2). Devuelve la cadena resultante de reemplazar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subcadena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c1 por c2.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3003798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(n1.indexOf(“un”)); //muestra: 8</a:t>
            </a:r>
          </a:p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2483768" y="4281358"/>
            <a:ext cx="626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(n1.replace(“</a:t>
            </a:r>
            <a:r>
              <a:rPr lang="es-ES" sz="1400" dirty="0" err="1" smtClean="0"/>
              <a:t>es”,”de</a:t>
            </a:r>
            <a:r>
              <a:rPr lang="es-ES" sz="1400" dirty="0" smtClean="0"/>
              <a:t>”)); //muestra: </a:t>
            </a:r>
            <a:r>
              <a:rPr lang="es-ES" sz="1400" dirty="0" err="1" smtClean="0"/>
              <a:t>deto</a:t>
            </a:r>
            <a:r>
              <a:rPr lang="es-ES" sz="1400" dirty="0" smtClean="0"/>
              <a:t> de un texto</a:t>
            </a:r>
          </a:p>
          <a:p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1500166" y="1643056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(n1.charAt(0)); //muestra: e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(n1.charAt(20));  //</a:t>
            </a:r>
            <a:r>
              <a:rPr lang="es-ES" sz="1400" dirty="0" err="1" smtClean="0"/>
              <a:t>StringIndexOutOfBoundsException</a:t>
            </a:r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51520" y="843558"/>
            <a:ext cx="8640960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startsWith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endsWith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s). Indica si la cadena empieza o termina, respectivamente, por el texto recibido: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trim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la cadena resultante de eliminar espacios al principio y al final de la misma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Mismo efecto que aplicar el operador +</a:t>
            </a: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isEmpty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es una cadena vacía. Equivale: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1563638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(n1.endsWith(“</a:t>
            </a:r>
            <a:r>
              <a:rPr lang="es-ES" sz="1400" dirty="0" err="1" smtClean="0"/>
              <a:t>to</a:t>
            </a:r>
            <a:r>
              <a:rPr lang="es-ES" sz="1400" dirty="0" smtClean="0"/>
              <a:t>”)); //muestra: true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(n1.startsWith(“eso”)); //muestra: false</a:t>
            </a:r>
          </a:p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331640" y="3003798"/>
            <a:ext cx="626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  </a:t>
            </a:r>
            <a:r>
              <a:rPr lang="es-ES" sz="1400" dirty="0" err="1" smtClean="0"/>
              <a:t>cade</a:t>
            </a:r>
            <a:r>
              <a:rPr lang="es-ES" sz="1400" dirty="0" smtClean="0"/>
              <a:t> prueba nueva  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(n1.trim().</a:t>
            </a:r>
            <a:r>
              <a:rPr lang="es-ES" sz="1400" dirty="0" err="1" smtClean="0"/>
              <a:t>length</a:t>
            </a:r>
            <a:r>
              <a:rPr lang="es-ES" sz="1400" dirty="0" smtClean="0"/>
              <a:t>()); //muestra: 17</a:t>
            </a:r>
          </a:p>
          <a:p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3635896" y="449680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cad.equals</a:t>
            </a:r>
            <a:r>
              <a:rPr lang="es-ES" sz="1400" dirty="0" smtClean="0"/>
              <a:t>(“”)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14865</TotalTime>
  <Words>696</Words>
  <Application>Microsoft Office PowerPoint</Application>
  <PresentationFormat>Presentación en pantalla (16:9)</PresentationFormat>
  <Paragraphs>120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Manipular cadenas con String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147</cp:revision>
  <dcterms:created xsi:type="dcterms:W3CDTF">2016-05-07T10:27:15Z</dcterms:created>
  <dcterms:modified xsi:type="dcterms:W3CDTF">2021-09-23T06:53:02Z</dcterms:modified>
</cp:coreProperties>
</file>