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66" r:id="rId4"/>
    <p:sldId id="267" r:id="rId5"/>
    <p:sldId id="268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Aplica </a:t>
            </a:r>
            <a:r>
              <a:rPr lang="es-ES" dirty="0" err="1" smtClean="0"/>
              <a:t>unboxing</a:t>
            </a:r>
            <a:r>
              <a:rPr lang="es-ES" dirty="0" smtClean="0"/>
              <a:t> para</a:t>
            </a:r>
            <a:r>
              <a:rPr lang="es-ES" baseline="0" dirty="0" smtClean="0"/>
              <a:t> calcular la suma y después </a:t>
            </a:r>
            <a:r>
              <a:rPr lang="es-ES" baseline="0" dirty="0" err="1" smtClean="0"/>
              <a:t>autoboxing</a:t>
            </a:r>
            <a:r>
              <a:rPr lang="es-ES" baseline="0" dirty="0" smtClean="0"/>
              <a:t> para generar un nuevo objeto con el valor resultante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21/09/2021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/>
          <a:lstStyle/>
          <a:p>
            <a:pPr algn="ctr"/>
            <a:r>
              <a:rPr lang="es-ES" dirty="0" smtClean="0"/>
              <a:t>Clases de envoltorio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Utilización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91556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Encapsulan tipos primitivos como objetos: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Métodos estáticos para convertir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 tipo primitivo u objeto: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755576" y="1347614"/>
            <a:ext cx="504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Integer</a:t>
            </a:r>
            <a:r>
              <a:rPr lang="es-ES" dirty="0" smtClean="0"/>
              <a:t> </a:t>
            </a:r>
            <a:r>
              <a:rPr lang="es-ES" dirty="0" err="1" smtClean="0"/>
              <a:t>integ</a:t>
            </a:r>
            <a:r>
              <a:rPr lang="es-ES" dirty="0" smtClean="0"/>
              <a:t>=new </a:t>
            </a:r>
            <a:r>
              <a:rPr lang="es-ES" dirty="0" err="1" smtClean="0"/>
              <a:t>Integer</a:t>
            </a:r>
            <a:r>
              <a:rPr lang="es-ES" dirty="0" smtClean="0"/>
              <a:t>(200);</a:t>
            </a:r>
          </a:p>
          <a:p>
            <a:r>
              <a:rPr lang="es-ES" dirty="0" err="1" smtClean="0"/>
              <a:t>Double</a:t>
            </a:r>
            <a:r>
              <a:rPr lang="es-ES" dirty="0" smtClean="0"/>
              <a:t> </a:t>
            </a:r>
            <a:r>
              <a:rPr lang="es-ES" dirty="0" err="1" smtClean="0"/>
              <a:t>db</a:t>
            </a:r>
            <a:r>
              <a:rPr lang="es-ES" dirty="0" smtClean="0"/>
              <a:t>=new </a:t>
            </a:r>
            <a:r>
              <a:rPr lang="es-ES" dirty="0" err="1" smtClean="0"/>
              <a:t>Double</a:t>
            </a:r>
            <a:r>
              <a:rPr lang="es-ES" dirty="0" smtClean="0"/>
              <a:t> (30.4);</a:t>
            </a:r>
          </a:p>
          <a:p>
            <a:r>
              <a:rPr lang="es-ES" dirty="0" smtClean="0"/>
              <a:t>: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k=</a:t>
            </a:r>
            <a:r>
              <a:rPr lang="es-ES" dirty="0" err="1" smtClean="0"/>
              <a:t>integ.intValue</a:t>
            </a:r>
            <a:r>
              <a:rPr lang="es-ES" dirty="0" smtClean="0"/>
              <a:t>();</a:t>
            </a:r>
          </a:p>
          <a:p>
            <a:r>
              <a:rPr lang="es-ES" dirty="0" err="1" smtClean="0"/>
              <a:t>double</a:t>
            </a:r>
            <a:r>
              <a:rPr lang="es-ES" dirty="0" smtClean="0"/>
              <a:t> d=</a:t>
            </a:r>
            <a:r>
              <a:rPr lang="es-ES" dirty="0" err="1" smtClean="0"/>
              <a:t>db.doubleValue</a:t>
            </a:r>
            <a:r>
              <a:rPr lang="es-ES" dirty="0" smtClean="0"/>
              <a:t>();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547664" y="3723878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p=</a:t>
            </a:r>
            <a:r>
              <a:rPr lang="es-ES" dirty="0" err="1" smtClean="0"/>
              <a:t>Integer.parseInt</a:t>
            </a:r>
            <a:r>
              <a:rPr lang="es-ES" dirty="0" smtClean="0"/>
              <a:t>(“300”);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n=</a:t>
            </a:r>
            <a:r>
              <a:rPr lang="es-ES" dirty="0" err="1" smtClean="0"/>
              <a:t>Integer.parseInt</a:t>
            </a:r>
            <a:r>
              <a:rPr lang="es-ES" dirty="0" smtClean="0"/>
              <a:t>(“100011”,2); //35</a:t>
            </a:r>
          </a:p>
          <a:p>
            <a:r>
              <a:rPr lang="es-ES" dirty="0" err="1" smtClean="0"/>
              <a:t>Integer</a:t>
            </a:r>
            <a:r>
              <a:rPr lang="es-ES" dirty="0" smtClean="0"/>
              <a:t> </a:t>
            </a:r>
            <a:r>
              <a:rPr lang="es-ES" dirty="0" err="1" smtClean="0"/>
              <a:t>num</a:t>
            </a:r>
            <a:r>
              <a:rPr lang="es-ES" dirty="0" smtClean="0"/>
              <a:t>=</a:t>
            </a:r>
            <a:r>
              <a:rPr lang="es-ES" dirty="0" err="1" smtClean="0"/>
              <a:t>Integer.valueOf</a:t>
            </a:r>
            <a:r>
              <a:rPr lang="es-ES" dirty="0" smtClean="0"/>
              <a:t>(“100011”,2);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Autoboxing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unboxing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1059582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 asignar directamente el tipo primitivo a la variable objeto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autoboxing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 recuperar el tipo primitivo asignando directamente la variable objeto a la variable primitiva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unboxing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1815667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Integer</a:t>
            </a:r>
            <a:r>
              <a:rPr lang="es-ES" dirty="0" smtClean="0"/>
              <a:t> </a:t>
            </a:r>
            <a:r>
              <a:rPr lang="es-ES" dirty="0" err="1" smtClean="0"/>
              <a:t>ent</a:t>
            </a:r>
            <a:r>
              <a:rPr lang="es-ES" dirty="0" smtClean="0"/>
              <a:t>=200; //</a:t>
            </a:r>
            <a:r>
              <a:rPr lang="es-ES" dirty="0" err="1" smtClean="0"/>
              <a:t>autoboxing</a:t>
            </a:r>
            <a:endParaRPr lang="es-ES" dirty="0" smtClean="0"/>
          </a:p>
          <a:p>
            <a:r>
              <a:rPr lang="es-ES" dirty="0" err="1" smtClean="0"/>
              <a:t>Double</a:t>
            </a:r>
            <a:r>
              <a:rPr lang="es-ES" dirty="0" smtClean="0"/>
              <a:t> </a:t>
            </a:r>
            <a:r>
              <a:rPr lang="es-ES" dirty="0" err="1" smtClean="0"/>
              <a:t>db</a:t>
            </a:r>
            <a:r>
              <a:rPr lang="es-ES" dirty="0" smtClean="0"/>
              <a:t>=45.7; //</a:t>
            </a:r>
            <a:r>
              <a:rPr lang="es-ES" dirty="0" err="1" smtClean="0"/>
              <a:t>autoboxing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3219822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n=</a:t>
            </a:r>
            <a:r>
              <a:rPr lang="es-ES" dirty="0" err="1" smtClean="0"/>
              <a:t>ent</a:t>
            </a:r>
            <a:r>
              <a:rPr lang="es-ES" dirty="0" smtClean="0"/>
              <a:t>; //</a:t>
            </a:r>
            <a:r>
              <a:rPr lang="es-ES" dirty="0" err="1" smtClean="0"/>
              <a:t>unboxing</a:t>
            </a:r>
            <a:endParaRPr lang="es-ES" dirty="0" smtClean="0"/>
          </a:p>
          <a:p>
            <a:r>
              <a:rPr lang="es-ES" dirty="0" err="1" smtClean="0"/>
              <a:t>Integer</a:t>
            </a:r>
            <a:r>
              <a:rPr lang="es-ES" dirty="0" smtClean="0"/>
              <a:t> k=30;//</a:t>
            </a:r>
            <a:r>
              <a:rPr lang="es-ES" dirty="0" err="1" smtClean="0"/>
              <a:t>autoboxing</a:t>
            </a:r>
            <a:endParaRPr lang="es-ES" dirty="0" smtClean="0"/>
          </a:p>
          <a:p>
            <a:r>
              <a:rPr lang="es-ES" dirty="0" smtClean="0"/>
              <a:t>k++; //</a:t>
            </a:r>
            <a:r>
              <a:rPr lang="es-ES" dirty="0" err="1" smtClean="0"/>
              <a:t>unboxing</a:t>
            </a:r>
            <a:r>
              <a:rPr lang="es-ES" dirty="0" smtClean="0"/>
              <a:t> más </a:t>
            </a:r>
            <a:r>
              <a:rPr lang="es-ES" dirty="0" err="1" smtClean="0"/>
              <a:t>autoboxing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Inmutabilidad de objetos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1131590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objetos de las clases de envoltorio son inmutables, no se pueden modificar: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1923679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Integer</a:t>
            </a:r>
            <a:r>
              <a:rPr lang="es-ES" dirty="0" smtClean="0"/>
              <a:t> </a:t>
            </a:r>
            <a:r>
              <a:rPr lang="es-ES" dirty="0" err="1" smtClean="0"/>
              <a:t>ent</a:t>
            </a:r>
            <a:r>
              <a:rPr lang="es-ES" dirty="0" smtClean="0"/>
              <a:t>=200; //</a:t>
            </a:r>
            <a:r>
              <a:rPr lang="es-ES" dirty="0" err="1" smtClean="0"/>
              <a:t>autoboxing</a:t>
            </a:r>
            <a:endParaRPr lang="es-ES" dirty="0" smtClean="0"/>
          </a:p>
          <a:p>
            <a:r>
              <a:rPr lang="es-ES" dirty="0" err="1" smtClean="0"/>
              <a:t>ent</a:t>
            </a:r>
            <a:r>
              <a:rPr lang="es-ES" dirty="0" smtClean="0"/>
              <a:t>=ent+100; //genera un nuevo objeto, </a:t>
            </a:r>
            <a:r>
              <a:rPr lang="es-ES" dirty="0" err="1" smtClean="0"/>
              <a:t>unboxing</a:t>
            </a:r>
            <a:r>
              <a:rPr lang="es-ES" dirty="0" smtClean="0"/>
              <a:t> + </a:t>
            </a:r>
            <a:r>
              <a:rPr lang="es-ES" dirty="0" err="1" smtClean="0"/>
              <a:t>autoboxing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2915816" y="3111810"/>
            <a:ext cx="1080120" cy="540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131840" y="32738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691680" y="3489852"/>
            <a:ext cx="5760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15616" y="34898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ent</a:t>
            </a:r>
            <a:endParaRPr lang="es-ES" dirty="0"/>
          </a:p>
        </p:txBody>
      </p:sp>
      <p:sp>
        <p:nvSpPr>
          <p:cNvPr id="11" name="10 Forma libre"/>
          <p:cNvSpPr/>
          <p:nvPr/>
        </p:nvSpPr>
        <p:spPr>
          <a:xfrm>
            <a:off x="1928767" y="3306494"/>
            <a:ext cx="1014152" cy="342900"/>
          </a:xfrm>
          <a:custGeom>
            <a:avLst/>
            <a:gdLst>
              <a:gd name="connsiteX0" fmla="*/ 0 w 1014152"/>
              <a:gd name="connsiteY0" fmla="*/ 457200 h 457200"/>
              <a:gd name="connsiteX1" fmla="*/ 473825 w 1014152"/>
              <a:gd name="connsiteY1" fmla="*/ 99753 h 457200"/>
              <a:gd name="connsiteX2" fmla="*/ 1014152 w 1014152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152" h="457200">
                <a:moveTo>
                  <a:pt x="0" y="457200"/>
                </a:moveTo>
                <a:cubicBezTo>
                  <a:pt x="152400" y="316576"/>
                  <a:pt x="304800" y="175953"/>
                  <a:pt x="473825" y="99753"/>
                </a:cubicBezTo>
                <a:cubicBezTo>
                  <a:pt x="642850" y="23553"/>
                  <a:pt x="828501" y="11776"/>
                  <a:pt x="1014152" y="0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 flipH="1">
            <a:off x="4067944" y="2841780"/>
            <a:ext cx="792088" cy="1458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6588224" y="3111810"/>
            <a:ext cx="1080120" cy="540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804248" y="32738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364088" y="3489852"/>
            <a:ext cx="5760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788024" y="34898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ent</a:t>
            </a:r>
            <a:endParaRPr lang="es-ES" dirty="0"/>
          </a:p>
        </p:txBody>
      </p:sp>
      <p:sp>
        <p:nvSpPr>
          <p:cNvPr id="19" name="18 Elipse"/>
          <p:cNvSpPr/>
          <p:nvPr/>
        </p:nvSpPr>
        <p:spPr>
          <a:xfrm>
            <a:off x="6660232" y="3867894"/>
            <a:ext cx="1080120" cy="540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6876256" y="40299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</a:t>
            </a:r>
            <a:endParaRPr lang="es-ES" dirty="0"/>
          </a:p>
        </p:txBody>
      </p:sp>
      <p:sp>
        <p:nvSpPr>
          <p:cNvPr id="21" name="20 Forma libre"/>
          <p:cNvSpPr/>
          <p:nvPr/>
        </p:nvSpPr>
        <p:spPr>
          <a:xfrm>
            <a:off x="5602778" y="3622272"/>
            <a:ext cx="985446" cy="461647"/>
          </a:xfrm>
          <a:custGeom>
            <a:avLst/>
            <a:gdLst>
              <a:gd name="connsiteX0" fmla="*/ 0 w 1072342"/>
              <a:gd name="connsiteY0" fmla="*/ 0 h 831272"/>
              <a:gd name="connsiteX1" fmla="*/ 282633 w 1072342"/>
              <a:gd name="connsiteY1" fmla="*/ 648392 h 831272"/>
              <a:gd name="connsiteX2" fmla="*/ 1072342 w 1072342"/>
              <a:gd name="connsiteY2" fmla="*/ 831272 h 83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2342" h="831272">
                <a:moveTo>
                  <a:pt x="0" y="0"/>
                </a:moveTo>
                <a:cubicBezTo>
                  <a:pt x="51954" y="254923"/>
                  <a:pt x="103909" y="509847"/>
                  <a:pt x="282633" y="648392"/>
                </a:cubicBezTo>
                <a:cubicBezTo>
                  <a:pt x="461357" y="786937"/>
                  <a:pt x="766849" y="809104"/>
                  <a:pt x="1072342" y="831272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Más"/>
          <p:cNvSpPr/>
          <p:nvPr/>
        </p:nvSpPr>
        <p:spPr>
          <a:xfrm>
            <a:off x="3275856" y="3723878"/>
            <a:ext cx="360040" cy="21602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3131840" y="40119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100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339502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Igualdad objetos de envoltorio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1221600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aplica lo mismo que para cadenas: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 utilizar el método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equals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para comparar los valores envueltos por el objeto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95536" y="213970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Integer</a:t>
            </a:r>
            <a:r>
              <a:rPr lang="es-ES" dirty="0" smtClean="0"/>
              <a:t> int1=new </a:t>
            </a:r>
            <a:r>
              <a:rPr lang="es-ES" dirty="0" err="1" smtClean="0"/>
              <a:t>Integer</a:t>
            </a:r>
            <a:r>
              <a:rPr lang="es-ES" dirty="0" smtClean="0"/>
              <a:t>(20);</a:t>
            </a:r>
          </a:p>
          <a:p>
            <a:r>
              <a:rPr lang="es-ES" dirty="0" err="1" smtClean="0"/>
              <a:t>Integer</a:t>
            </a:r>
            <a:r>
              <a:rPr lang="es-ES" dirty="0" smtClean="0"/>
              <a:t> int2=new </a:t>
            </a:r>
            <a:r>
              <a:rPr lang="es-ES" dirty="0" err="1" smtClean="0"/>
              <a:t>Integer</a:t>
            </a:r>
            <a:r>
              <a:rPr lang="es-ES" dirty="0" smtClean="0"/>
              <a:t>(20);</a:t>
            </a:r>
          </a:p>
          <a:p>
            <a:r>
              <a:rPr lang="es-ES" dirty="0" smtClean="0"/>
              <a:t>//falso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(int1==int2){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580112" y="2139702"/>
            <a:ext cx="2992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Integer</a:t>
            </a:r>
            <a:r>
              <a:rPr lang="es-ES" dirty="0" smtClean="0"/>
              <a:t> int1=20;</a:t>
            </a:r>
          </a:p>
          <a:p>
            <a:r>
              <a:rPr lang="es-ES" dirty="0" err="1" smtClean="0"/>
              <a:t>Integer</a:t>
            </a:r>
            <a:r>
              <a:rPr lang="es-ES" dirty="0" smtClean="0"/>
              <a:t> int2=20;</a:t>
            </a:r>
          </a:p>
          <a:p>
            <a:r>
              <a:rPr lang="es-ES" dirty="0" smtClean="0"/>
              <a:t>//verdadero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(int1==int2){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6" name="5 Llamada rectangular"/>
          <p:cNvSpPr/>
          <p:nvPr/>
        </p:nvSpPr>
        <p:spPr>
          <a:xfrm>
            <a:off x="1331640" y="1707654"/>
            <a:ext cx="2520280" cy="324036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331640" y="17076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Diferentes objetos</a:t>
            </a:r>
            <a:endParaRPr lang="es-ES" dirty="0"/>
          </a:p>
        </p:txBody>
      </p:sp>
      <p:sp>
        <p:nvSpPr>
          <p:cNvPr id="8" name="7 Llamada rectangular"/>
          <p:cNvSpPr/>
          <p:nvPr/>
        </p:nvSpPr>
        <p:spPr>
          <a:xfrm>
            <a:off x="5436096" y="1707654"/>
            <a:ext cx="2520280" cy="324036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5436096" y="17076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Mismo objeto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16420</TotalTime>
  <Words>236</Words>
  <Application>Microsoft Office PowerPoint</Application>
  <PresentationFormat>Presentación en pantalla (16:9)</PresentationFormat>
  <Paragraphs>66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Clases de envoltorio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106</cp:revision>
  <dcterms:created xsi:type="dcterms:W3CDTF">2016-05-07T10:27:15Z</dcterms:created>
  <dcterms:modified xsi:type="dcterms:W3CDTF">2021-09-23T06:52:53Z</dcterms:modified>
</cp:coreProperties>
</file>